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5.xml" ContentType="application/vnd.openxmlformats-officedocument.presentationml.comments+xml"/>
  <Override PartName="/ppt/notesSlides/notesSlide33.xml" ContentType="application/vnd.openxmlformats-officedocument.presentationml.notesSlide+xml"/>
  <Override PartName="/ppt/comments/comment6.xml" ContentType="application/vnd.openxmlformats-officedocument.presentationml.comments+xml"/>
  <Override PartName="/ppt/notesSlides/notesSlide34.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35.xml" ContentType="application/vnd.openxmlformats-officedocument.presentationml.notesSlide+xml"/>
  <Override PartName="/ppt/comments/comment9.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 id="2147483852" r:id="rId5"/>
  </p:sldMasterIdLst>
  <p:notesMasterIdLst>
    <p:notesMasterId r:id="rId54"/>
  </p:notesMasterIdLst>
  <p:sldIdLst>
    <p:sldId id="256" r:id="rId6"/>
    <p:sldId id="288" r:id="rId7"/>
    <p:sldId id="409" r:id="rId8"/>
    <p:sldId id="287" r:id="rId9"/>
    <p:sldId id="328" r:id="rId10"/>
    <p:sldId id="362" r:id="rId11"/>
    <p:sldId id="322" r:id="rId12"/>
    <p:sldId id="258" r:id="rId13"/>
    <p:sldId id="284" r:id="rId14"/>
    <p:sldId id="386" r:id="rId15"/>
    <p:sldId id="323" r:id="rId16"/>
    <p:sldId id="324" r:id="rId17"/>
    <p:sldId id="367" r:id="rId18"/>
    <p:sldId id="376" r:id="rId19"/>
    <p:sldId id="339" r:id="rId20"/>
    <p:sldId id="385" r:id="rId21"/>
    <p:sldId id="406" r:id="rId22"/>
    <p:sldId id="393" r:id="rId23"/>
    <p:sldId id="394" r:id="rId24"/>
    <p:sldId id="395" r:id="rId25"/>
    <p:sldId id="396" r:id="rId26"/>
    <p:sldId id="325" r:id="rId27"/>
    <p:sldId id="326" r:id="rId28"/>
    <p:sldId id="370" r:id="rId29"/>
    <p:sldId id="371" r:id="rId30"/>
    <p:sldId id="372" r:id="rId31"/>
    <p:sldId id="373" r:id="rId32"/>
    <p:sldId id="381" r:id="rId33"/>
    <p:sldId id="401" r:id="rId34"/>
    <p:sldId id="402" r:id="rId35"/>
    <p:sldId id="404" r:id="rId36"/>
    <p:sldId id="403" r:id="rId37"/>
    <p:sldId id="405" r:id="rId38"/>
    <p:sldId id="407" r:id="rId39"/>
    <p:sldId id="389" r:id="rId40"/>
    <p:sldId id="375" r:id="rId41"/>
    <p:sldId id="388" r:id="rId42"/>
    <p:sldId id="378" r:id="rId43"/>
    <p:sldId id="387" r:id="rId44"/>
    <p:sldId id="397" r:id="rId45"/>
    <p:sldId id="374" r:id="rId46"/>
    <p:sldId id="398" r:id="rId47"/>
    <p:sldId id="399" r:id="rId48"/>
    <p:sldId id="380" r:id="rId49"/>
    <p:sldId id="391" r:id="rId50"/>
    <p:sldId id="368" r:id="rId51"/>
    <p:sldId id="408" r:id="rId52"/>
    <p:sldId id="279"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Nou Cheng" initials="YNC" lastIdx="3" clrIdx="0"/>
  <p:cmAuthor id="2" name="Sarah Patton" initials="SP" lastIdx="3" clrIdx="1"/>
  <p:cmAuthor id="3" name="Sarah Patton" initials="SP [2]" lastIdx="1" clrIdx="2"/>
  <p:cmAuthor id="4" name="Patton, Sarah" initials="PS" lastIdx="2" clrIdx="3"/>
  <p:cmAuthor id="5" name="Kreft, Sierra" initials="KS" lastIdx="14" clrIdx="4">
    <p:extLst>
      <p:ext uri="{19B8F6BF-5375-455C-9EA6-DF929625EA0E}">
        <p15:presenceInfo xmlns:p15="http://schemas.microsoft.com/office/powerpoint/2012/main" userId="S::sierra.kreft@ndus.edu::d65b8e28-3476-49ab-998c-b92977eb19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6A0"/>
    <a:srgbClr val="89D1CA"/>
    <a:srgbClr val="00BBBD"/>
    <a:srgbClr val="FF7E79"/>
    <a:srgbClr val="D885AD"/>
    <a:srgbClr val="FF40FF"/>
    <a:srgbClr val="00D4D6"/>
    <a:srgbClr val="00B3B4"/>
    <a:srgbClr val="CBFEF7"/>
    <a:srgbClr val="A2F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398" autoAdjust="0"/>
    <p:restoredTop sz="77216" autoAdjust="0"/>
  </p:normalViewPr>
  <p:slideViewPr>
    <p:cSldViewPr snapToGrid="0">
      <p:cViewPr varScale="1">
        <p:scale>
          <a:sx n="21" d="100"/>
          <a:sy n="21" d="100"/>
        </p:scale>
        <p:origin x="192" y="1536"/>
      </p:cViewPr>
      <p:guideLst>
        <p:guide orient="horz" pos="2160"/>
        <p:guide pos="3840"/>
      </p:guideLst>
    </p:cSldViewPr>
  </p:slideViewPr>
  <p:outlineViewPr>
    <p:cViewPr>
      <p:scale>
        <a:sx n="33" d="100"/>
        <a:sy n="33" d="100"/>
      </p:scale>
      <p:origin x="0" y="-15900"/>
    </p:cViewPr>
  </p:outlineViewPr>
  <p:notesTextViewPr>
    <p:cViewPr>
      <p:scale>
        <a:sx n="50" d="100"/>
        <a:sy n="50" d="100"/>
      </p:scale>
      <p:origin x="0" y="0"/>
    </p:cViewPr>
  </p:notesTextViewPr>
  <p:sorterViewPr>
    <p:cViewPr varScale="1">
      <p:scale>
        <a:sx n="1" d="1"/>
        <a:sy n="1" d="1"/>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0-02-27T08:44:36.113" idx="10">
    <p:pos x="10" y="10"/>
    <p:text>Obesity promotes chronic inflammation and impaired fibrinolysis. Keep in mind that BMI is not directly correlated with the amount of adipose tissue in the body. We also need to consider waist circumference and Waist to Hip Ratio when assessing obesity. 
Endothelial dysfunction, rapture of atherosclerotic plaques, platelet hyperactivation, hypercoagulability, delayed clot lysis
Adipose tissue also regulates our “fine-tuners” in the hemostatic balance otherwise called adipokines (prothrombin adipokines: leptin, PAI-1, resistin, visfatin– Visfatin found in macrophages within atherosclerotic plaques and may promote plaque rupture and thrombosis in carotid and coronary arteries) and microRNAs (influences gene expression of platelets). Endothelial cell activation increases the expression of prothrombic and proinflammatory adhesion molecules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0-02-27T08:50:30.821" idx="11">
    <p:pos x="10" y="10"/>
    <p:text>PAI-1 (Plasminogen activator inhibitor) is the opposite t-PA (Tissue plasminogen activator)</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0-03-02T17:04:26.234" idx="13">
    <p:pos x="10" y="10"/>
    <p:text>since formally established doses for patient’s with BMI &gt;30 kg/m2 do not exist. 
</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0-02-25T10:14:35.869" idx="2">
    <p:pos x="5358" y="1179"/>
    <p:text>moderate to high intensity exercise was associated with a reduced risk of VTE compared to lower intensity. </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20-03-02T17:30:07.195" idx="14">
    <p:pos x="7152" y="971"/>
    <p:text>International Society of Thrombosis and Haemostasis </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5" dt="2020-02-26T18:20:35.668" idx="8">
    <p:pos x="10" y="10"/>
    <p:text>Kido and Ngorduraches compared DOACs to warfarin in morbidly obese patients with atrial fibrillation. retrospective, single-center cohort study.  DOACs included Dabigatran (n=20), rivaroxaban (n=25), apixaban (n=19). small overall population. concluded that apixaban and rivaroxaban may be used as alternatives to  warfarin in patients that weight &gt;120 kg or BMI &gt;40 kg/m2. caution against using dabigatram due to the increase number of stroke rate among the DOACs.</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5" dt="2020-02-25T13:54:00.454" idx="3">
    <p:pos x="-3" y="683"/>
    <p:text>study analyzed rivaroxaban in 48 healthy patients receiving rivaroxaban 10 mg in patients weighing &gt;120 kg compared to patients &lt;120 kg. Similar results in both groups in terms of peak drug concentration, exposure to the drug, and factor xa activity. </p:text>
    <p:extLst>
      <p:ext uri="{C676402C-5697-4E1C-873F-D02D1690AC5C}">
        <p15:threadingInfo xmlns:p15="http://schemas.microsoft.com/office/powerpoint/2012/main" timeZoneBias="360"/>
      </p:ext>
    </p:extLst>
  </p:cm>
  <p:cm authorId="5" dt="2020-02-27T08:09:38.995" idx="9">
    <p:pos x="-3" y="779"/>
    <p:text>AUC- Geometric means (percentage coefficient of variation) CV 10-20 is good, 20-30 is acceptable</p:text>
    <p:extLst>
      <p:ext uri="{C676402C-5697-4E1C-873F-D02D1690AC5C}">
        <p15:threadingInfo xmlns:p15="http://schemas.microsoft.com/office/powerpoint/2012/main" timeZoneBias="360">
          <p15:parentCm authorId="5" idx="3"/>
        </p15:threadingInfo>
      </p:ext>
    </p:extLst>
  </p:cm>
  <p:cm authorId="5" dt="2020-02-26T18:17:51.720" idx="6">
    <p:pos x="106" y="106"/>
    <p:text>Study of 101 patients evaluated riveraroxaban pharmacokinetics which included 20 patients with a BMI &gt;/=35 kg/m2. dose adjustments are not likely required in obese patients-- the study populations are small with low inclusion rates of morbidly ebese patietns.</p:text>
    <p:extLst>
      <p:ext uri="{C676402C-5697-4E1C-873F-D02D1690AC5C}">
        <p15:threadingInfo xmlns:p15="http://schemas.microsoft.com/office/powerpoint/2012/main" timeZoneBias="360"/>
      </p:ext>
    </p:extLst>
  </p:cm>
  <p:cm authorId="5" dt="2020-02-26T18:18:49.171" idx="7">
    <p:pos x="202" y="202"/>
    <p:text>The comparison of rivaroxaban and apixaban to warfarin with 3,561 matched pairs of morbidly obese patients found no difference in risk of thrombosis and major bleeding . This study included a large population and supports the use of riveroxaban in morbidly obese patients.</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5" dt="2020-03-02T08:06:41.837" idx="12">
    <p:pos x="10" y="10"/>
    <p:text>&gt;30 BMI was further evaluated into the three stages of obesity. Patients with a BMI of 35-40 had the lowest risk for these end points</p:text>
    <p:extLst>
      <p:ext uri="{C676402C-5697-4E1C-873F-D02D1690AC5C}">
        <p15:threadingInfo xmlns:p15="http://schemas.microsoft.com/office/powerpoint/2012/main" timeZoneBias="3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5" dt="2020-02-25T08:57:34.860" idx="1">
    <p:pos x="10" y="10"/>
    <p:text>Note: PE is the cause of a majority of mortality in VTE cases. Mortality among patients with PE appear to be paradoxically lower among patients who were obese compared to patients with  normal BMI. this decrease was mostly in older patients, and not young obeses adults or children. This paradox may be contributed by the effects of obesity take years to manifest. Those recently obese at old age did not develop those effects compared to someone midlife that has been obese a majority of their live. Being underweight is a strong predictor of mortality in the elderly. normal BMI elderly may have lost a significant amount of weight due to an undiagnosed illness or wasting disease-- weight loss was unintentional, but "healthy BMI." Loss in hieght amount eldery may lead to a false increase in BMI. The studies that reported an obesity paradox use BMI to assess obesity. When abesity was defined as WC or WHR (waist to hip circumference) in the same studies, obesity was actually associated positively with mortality.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688F7-C6BD-2443-ADA5-4B212564A6F7}" type="doc">
      <dgm:prSet loTypeId="urn:microsoft.com/office/officeart/2005/8/layout/hList1" loCatId="" qsTypeId="urn:microsoft.com/office/officeart/2005/8/quickstyle/simple1" qsCatId="simple" csTypeId="urn:microsoft.com/office/officeart/2005/8/colors/colorful5" csCatId="colorful" phldr="1"/>
      <dgm:spPr/>
      <dgm:t>
        <a:bodyPr/>
        <a:lstStyle/>
        <a:p>
          <a:endParaRPr lang="en-US"/>
        </a:p>
      </dgm:t>
    </dgm:pt>
    <dgm:pt modelId="{6FCE927F-1E68-7649-97F3-99AEB8BFD81F}">
      <dgm:prSet phldrT="[Text]"/>
      <dgm:spPr/>
      <dgm:t>
        <a:bodyPr/>
        <a:lstStyle/>
        <a:p>
          <a:r>
            <a:rPr lang="en-US" dirty="0"/>
            <a:t>Injury to vein</a:t>
          </a:r>
        </a:p>
      </dgm:t>
    </dgm:pt>
    <dgm:pt modelId="{04936954-FEF1-2846-9CE1-5B921D015CF2}" type="parTrans" cxnId="{7FDF4FD8-9F10-8441-A6C0-82DACD49851B}">
      <dgm:prSet/>
      <dgm:spPr/>
      <dgm:t>
        <a:bodyPr/>
        <a:lstStyle/>
        <a:p>
          <a:endParaRPr lang="en-US"/>
        </a:p>
      </dgm:t>
    </dgm:pt>
    <dgm:pt modelId="{5F06DC2B-8200-6649-9BB9-FC133C2E378A}" type="sibTrans" cxnId="{7FDF4FD8-9F10-8441-A6C0-82DACD49851B}">
      <dgm:prSet/>
      <dgm:spPr/>
      <dgm:t>
        <a:bodyPr/>
        <a:lstStyle/>
        <a:p>
          <a:endParaRPr lang="en-US"/>
        </a:p>
      </dgm:t>
    </dgm:pt>
    <dgm:pt modelId="{39F4A228-8571-6941-9465-BE8F6FA68E19}">
      <dgm:prSet phldrT="[Text]"/>
      <dgm:spPr/>
      <dgm:t>
        <a:bodyPr/>
        <a:lstStyle/>
        <a:p>
          <a:r>
            <a:rPr lang="en-US" dirty="0"/>
            <a:t>Fractures</a:t>
          </a:r>
        </a:p>
      </dgm:t>
    </dgm:pt>
    <dgm:pt modelId="{7F4E067A-8D8A-114F-B613-457B84B6AC51}" type="parTrans" cxnId="{EE421E02-1728-DA40-91A6-5484056FF052}">
      <dgm:prSet/>
      <dgm:spPr/>
      <dgm:t>
        <a:bodyPr/>
        <a:lstStyle/>
        <a:p>
          <a:endParaRPr lang="en-US"/>
        </a:p>
      </dgm:t>
    </dgm:pt>
    <dgm:pt modelId="{4D4BC4A7-043B-5D4C-9B73-C366BDA3A8E6}" type="sibTrans" cxnId="{EE421E02-1728-DA40-91A6-5484056FF052}">
      <dgm:prSet/>
      <dgm:spPr/>
      <dgm:t>
        <a:bodyPr/>
        <a:lstStyle/>
        <a:p>
          <a:endParaRPr lang="en-US"/>
        </a:p>
      </dgm:t>
    </dgm:pt>
    <dgm:pt modelId="{84773A9F-D0F7-B541-9C46-D3D4C996F345}">
      <dgm:prSet phldrT="[Text]"/>
      <dgm:spPr/>
      <dgm:t>
        <a:bodyPr/>
        <a:lstStyle/>
        <a:p>
          <a:r>
            <a:rPr lang="en-US" dirty="0"/>
            <a:t>Major surgery</a:t>
          </a:r>
        </a:p>
      </dgm:t>
    </dgm:pt>
    <dgm:pt modelId="{50133F8E-9F78-BB44-A733-A02DC2991664}" type="parTrans" cxnId="{85F75E96-1612-2F44-81C3-AA3BA0F8B21E}">
      <dgm:prSet/>
      <dgm:spPr/>
      <dgm:t>
        <a:bodyPr/>
        <a:lstStyle/>
        <a:p>
          <a:endParaRPr lang="en-US"/>
        </a:p>
      </dgm:t>
    </dgm:pt>
    <dgm:pt modelId="{081A8E9D-AA1F-B64C-AED2-E850F1F71B78}" type="sibTrans" cxnId="{85F75E96-1612-2F44-81C3-AA3BA0F8B21E}">
      <dgm:prSet/>
      <dgm:spPr/>
      <dgm:t>
        <a:bodyPr/>
        <a:lstStyle/>
        <a:p>
          <a:endParaRPr lang="en-US"/>
        </a:p>
      </dgm:t>
    </dgm:pt>
    <dgm:pt modelId="{768C40B7-79E2-1B4C-BB91-F69829EE1086}">
      <dgm:prSet phldrT="[Text]"/>
      <dgm:spPr/>
      <dgm:t>
        <a:bodyPr/>
        <a:lstStyle/>
        <a:p>
          <a:r>
            <a:rPr lang="en-US" dirty="0"/>
            <a:t>Slow blood flow</a:t>
          </a:r>
        </a:p>
      </dgm:t>
    </dgm:pt>
    <dgm:pt modelId="{E84FA429-9D6A-F344-8A62-9AE29A346C66}" type="parTrans" cxnId="{31F7057E-DE80-BD4F-807A-993F20FB75BA}">
      <dgm:prSet/>
      <dgm:spPr/>
      <dgm:t>
        <a:bodyPr/>
        <a:lstStyle/>
        <a:p>
          <a:endParaRPr lang="en-US"/>
        </a:p>
      </dgm:t>
    </dgm:pt>
    <dgm:pt modelId="{9989152B-FD55-B548-801C-0ABD8E569187}" type="sibTrans" cxnId="{31F7057E-DE80-BD4F-807A-993F20FB75BA}">
      <dgm:prSet/>
      <dgm:spPr/>
      <dgm:t>
        <a:bodyPr/>
        <a:lstStyle/>
        <a:p>
          <a:endParaRPr lang="en-US"/>
        </a:p>
      </dgm:t>
    </dgm:pt>
    <dgm:pt modelId="{1556C13C-4021-4346-88FD-901EF741379C}">
      <dgm:prSet phldrT="[Text]"/>
      <dgm:spPr/>
      <dgm:t>
        <a:bodyPr/>
        <a:lstStyle/>
        <a:p>
          <a:r>
            <a:rPr lang="en-US" dirty="0"/>
            <a:t>Sedentary lifestyle </a:t>
          </a:r>
        </a:p>
      </dgm:t>
    </dgm:pt>
    <dgm:pt modelId="{C481C5E3-4FAF-4840-BDBE-0D2CA001D1A1}" type="parTrans" cxnId="{BBAE0DE0-A903-BB4B-83C1-170C4E33BC06}">
      <dgm:prSet/>
      <dgm:spPr/>
      <dgm:t>
        <a:bodyPr/>
        <a:lstStyle/>
        <a:p>
          <a:endParaRPr lang="en-US"/>
        </a:p>
      </dgm:t>
    </dgm:pt>
    <dgm:pt modelId="{BDDA88C1-CE77-5C4C-B26D-F20D77AEA4F1}" type="sibTrans" cxnId="{BBAE0DE0-A903-BB4B-83C1-170C4E33BC06}">
      <dgm:prSet/>
      <dgm:spPr/>
      <dgm:t>
        <a:bodyPr/>
        <a:lstStyle/>
        <a:p>
          <a:endParaRPr lang="en-US"/>
        </a:p>
      </dgm:t>
    </dgm:pt>
    <dgm:pt modelId="{B503667A-22D0-2941-AB25-AC91E29162F2}">
      <dgm:prSet phldrT="[Text]"/>
      <dgm:spPr/>
      <dgm:t>
        <a:bodyPr/>
        <a:lstStyle/>
        <a:p>
          <a:r>
            <a:rPr lang="en-US" dirty="0"/>
            <a:t>Limited movement</a:t>
          </a:r>
        </a:p>
      </dgm:t>
    </dgm:pt>
    <dgm:pt modelId="{5FAA4ADB-65AC-7044-A0E8-E549EC8D9FBD}" type="parTrans" cxnId="{261F6FBF-18D3-CD43-9FF5-CA007D5B59A7}">
      <dgm:prSet/>
      <dgm:spPr/>
      <dgm:t>
        <a:bodyPr/>
        <a:lstStyle/>
        <a:p>
          <a:endParaRPr lang="en-US"/>
        </a:p>
      </dgm:t>
    </dgm:pt>
    <dgm:pt modelId="{B2A9B129-A2C5-B143-876C-E171BCA4E1DF}" type="sibTrans" cxnId="{261F6FBF-18D3-CD43-9FF5-CA007D5B59A7}">
      <dgm:prSet/>
      <dgm:spPr/>
      <dgm:t>
        <a:bodyPr/>
        <a:lstStyle/>
        <a:p>
          <a:endParaRPr lang="en-US"/>
        </a:p>
      </dgm:t>
    </dgm:pt>
    <dgm:pt modelId="{B9DBDA3F-8605-3947-9E88-A821A83D950D}">
      <dgm:prSet phldrT="[Text]"/>
      <dgm:spPr/>
      <dgm:t>
        <a:bodyPr/>
        <a:lstStyle/>
        <a:p>
          <a:r>
            <a:rPr lang="en-US" dirty="0"/>
            <a:t>Increased estrogen </a:t>
          </a:r>
        </a:p>
      </dgm:t>
    </dgm:pt>
    <dgm:pt modelId="{42142E4D-749B-214D-8C13-53E1241769AC}" type="parTrans" cxnId="{456BD32C-3338-6C40-88A4-C951CC673560}">
      <dgm:prSet/>
      <dgm:spPr/>
      <dgm:t>
        <a:bodyPr/>
        <a:lstStyle/>
        <a:p>
          <a:endParaRPr lang="en-US"/>
        </a:p>
      </dgm:t>
    </dgm:pt>
    <dgm:pt modelId="{83CB3E6C-7407-7A4A-AD0C-23A2C380E3B1}" type="sibTrans" cxnId="{456BD32C-3338-6C40-88A4-C951CC673560}">
      <dgm:prSet/>
      <dgm:spPr/>
      <dgm:t>
        <a:bodyPr/>
        <a:lstStyle/>
        <a:p>
          <a:endParaRPr lang="en-US"/>
        </a:p>
      </dgm:t>
    </dgm:pt>
    <dgm:pt modelId="{5BF1F6F0-2562-1545-97D7-4BFB1CFD3EC3}">
      <dgm:prSet phldrT="[Text]"/>
      <dgm:spPr/>
      <dgm:t>
        <a:bodyPr/>
        <a:lstStyle/>
        <a:p>
          <a:r>
            <a:rPr lang="en-US" dirty="0"/>
            <a:t>Birth control</a:t>
          </a:r>
        </a:p>
      </dgm:t>
    </dgm:pt>
    <dgm:pt modelId="{B9FFEAA8-D0F9-004F-A77D-F50EB08C34B1}" type="parTrans" cxnId="{C8551A72-8729-EB49-AA71-0C7A89A3A403}">
      <dgm:prSet/>
      <dgm:spPr/>
      <dgm:t>
        <a:bodyPr/>
        <a:lstStyle/>
        <a:p>
          <a:endParaRPr lang="en-US"/>
        </a:p>
      </dgm:t>
    </dgm:pt>
    <dgm:pt modelId="{9D8C2B11-EF45-9F4E-B7EA-90162D2CA5A2}" type="sibTrans" cxnId="{C8551A72-8729-EB49-AA71-0C7A89A3A403}">
      <dgm:prSet/>
      <dgm:spPr/>
      <dgm:t>
        <a:bodyPr/>
        <a:lstStyle/>
        <a:p>
          <a:endParaRPr lang="en-US"/>
        </a:p>
      </dgm:t>
    </dgm:pt>
    <dgm:pt modelId="{6E0A9FC9-551E-F04C-BFA4-1F52272F21B2}">
      <dgm:prSet phldrT="[Text]"/>
      <dgm:spPr/>
      <dgm:t>
        <a:bodyPr/>
        <a:lstStyle/>
        <a:p>
          <a:r>
            <a:rPr lang="en-US" dirty="0"/>
            <a:t>Hormone replacement</a:t>
          </a:r>
        </a:p>
      </dgm:t>
    </dgm:pt>
    <dgm:pt modelId="{DFF59708-73E5-4947-9B25-61F09A71BA77}" type="parTrans" cxnId="{A64FF871-24CA-AF43-8132-A17917D1090F}">
      <dgm:prSet/>
      <dgm:spPr/>
      <dgm:t>
        <a:bodyPr/>
        <a:lstStyle/>
        <a:p>
          <a:endParaRPr lang="en-US"/>
        </a:p>
      </dgm:t>
    </dgm:pt>
    <dgm:pt modelId="{5E6FF2E8-02C7-174B-97A4-906FB0193939}" type="sibTrans" cxnId="{A64FF871-24CA-AF43-8132-A17917D1090F}">
      <dgm:prSet/>
      <dgm:spPr/>
      <dgm:t>
        <a:bodyPr/>
        <a:lstStyle/>
        <a:p>
          <a:endParaRPr lang="en-US"/>
        </a:p>
      </dgm:t>
    </dgm:pt>
    <dgm:pt modelId="{11860169-32F5-4141-8BF6-038D050E5F04}">
      <dgm:prSet phldrT="[Text]"/>
      <dgm:spPr/>
      <dgm:t>
        <a:bodyPr/>
        <a:lstStyle/>
        <a:p>
          <a:r>
            <a:rPr lang="en-US" dirty="0"/>
            <a:t>Muscle injury</a:t>
          </a:r>
        </a:p>
      </dgm:t>
    </dgm:pt>
    <dgm:pt modelId="{2F47DBEB-97D4-0046-8235-5A69C1E95854}" type="parTrans" cxnId="{89FCD943-9622-9A4A-A6B9-D5C40C44CF7D}">
      <dgm:prSet/>
      <dgm:spPr/>
      <dgm:t>
        <a:bodyPr/>
        <a:lstStyle/>
        <a:p>
          <a:endParaRPr lang="en-US"/>
        </a:p>
      </dgm:t>
    </dgm:pt>
    <dgm:pt modelId="{92FDD998-9051-CE4D-A93B-61345158A150}" type="sibTrans" cxnId="{89FCD943-9622-9A4A-A6B9-D5C40C44CF7D}">
      <dgm:prSet/>
      <dgm:spPr/>
      <dgm:t>
        <a:bodyPr/>
        <a:lstStyle/>
        <a:p>
          <a:endParaRPr lang="en-US"/>
        </a:p>
      </dgm:t>
    </dgm:pt>
    <dgm:pt modelId="{6DCC8679-06EC-1545-84E8-25AA528BCA10}">
      <dgm:prSet phldrT="[Text]"/>
      <dgm:spPr/>
      <dgm:t>
        <a:bodyPr/>
        <a:lstStyle/>
        <a:p>
          <a:r>
            <a:rPr lang="en-US" dirty="0"/>
            <a:t>Crossed legs</a:t>
          </a:r>
        </a:p>
      </dgm:t>
    </dgm:pt>
    <dgm:pt modelId="{11D5604B-6B1D-134D-8D9B-28C5CC40B596}" type="parTrans" cxnId="{76095D52-1893-0A4E-AC9E-92F87348732D}">
      <dgm:prSet/>
      <dgm:spPr/>
      <dgm:t>
        <a:bodyPr/>
        <a:lstStyle/>
        <a:p>
          <a:endParaRPr lang="en-US"/>
        </a:p>
      </dgm:t>
    </dgm:pt>
    <dgm:pt modelId="{9ED1680C-6CA4-0E43-B056-AF5FEC043193}" type="sibTrans" cxnId="{76095D52-1893-0A4E-AC9E-92F87348732D}">
      <dgm:prSet/>
      <dgm:spPr/>
      <dgm:t>
        <a:bodyPr/>
        <a:lstStyle/>
        <a:p>
          <a:endParaRPr lang="en-US"/>
        </a:p>
      </dgm:t>
    </dgm:pt>
    <dgm:pt modelId="{1B5ACAE1-F1EE-B14F-9779-2C1C8E76F55A}">
      <dgm:prSet phldrT="[Text]"/>
      <dgm:spPr/>
      <dgm:t>
        <a:bodyPr/>
        <a:lstStyle/>
        <a:p>
          <a:r>
            <a:rPr lang="en-US" dirty="0"/>
            <a:t>Paralysis</a:t>
          </a:r>
        </a:p>
      </dgm:t>
    </dgm:pt>
    <dgm:pt modelId="{C4F5E182-0F3B-504C-9942-9CD0FE20322B}" type="parTrans" cxnId="{2E2BB21C-0689-4740-90E3-D391CFE6CB56}">
      <dgm:prSet/>
      <dgm:spPr/>
      <dgm:t>
        <a:bodyPr/>
        <a:lstStyle/>
        <a:p>
          <a:endParaRPr lang="en-US"/>
        </a:p>
      </dgm:t>
    </dgm:pt>
    <dgm:pt modelId="{E51EDF11-0156-3046-AAA1-AE58867AE484}" type="sibTrans" cxnId="{2E2BB21C-0689-4740-90E3-D391CFE6CB56}">
      <dgm:prSet/>
      <dgm:spPr/>
      <dgm:t>
        <a:bodyPr/>
        <a:lstStyle/>
        <a:p>
          <a:endParaRPr lang="en-US"/>
        </a:p>
      </dgm:t>
    </dgm:pt>
    <dgm:pt modelId="{AB91F40E-C831-4944-872A-A2A3C7F86956}">
      <dgm:prSet phldrT="[Text]"/>
      <dgm:spPr/>
      <dgm:t>
        <a:bodyPr/>
        <a:lstStyle/>
        <a:p>
          <a:r>
            <a:rPr lang="en-US" dirty="0"/>
            <a:t>Pregnancy </a:t>
          </a:r>
        </a:p>
      </dgm:t>
    </dgm:pt>
    <dgm:pt modelId="{CBFB4281-906E-144E-90D6-A54C6A40D1C8}" type="parTrans" cxnId="{1E461E60-74C1-F945-B87C-C368D3AD9A6E}">
      <dgm:prSet/>
      <dgm:spPr/>
      <dgm:t>
        <a:bodyPr/>
        <a:lstStyle/>
        <a:p>
          <a:endParaRPr lang="en-US"/>
        </a:p>
      </dgm:t>
    </dgm:pt>
    <dgm:pt modelId="{E8F6B484-0C94-F041-993C-9BD491A5E0CD}" type="sibTrans" cxnId="{1E461E60-74C1-F945-B87C-C368D3AD9A6E}">
      <dgm:prSet/>
      <dgm:spPr/>
      <dgm:t>
        <a:bodyPr/>
        <a:lstStyle/>
        <a:p>
          <a:endParaRPr lang="en-US"/>
        </a:p>
      </dgm:t>
    </dgm:pt>
    <dgm:pt modelId="{E5449CD0-67E9-A544-9D3F-C12FC95252DF}">
      <dgm:prSet phldrT="[Text]"/>
      <dgm:spPr/>
      <dgm:t>
        <a:bodyPr/>
        <a:lstStyle/>
        <a:p>
          <a:r>
            <a:rPr lang="en-US" dirty="0"/>
            <a:t>Other</a:t>
          </a:r>
        </a:p>
      </dgm:t>
    </dgm:pt>
    <dgm:pt modelId="{1BE0F8E0-0236-1E43-BFDC-867466F8F23C}" type="parTrans" cxnId="{58DE3E9B-D8F2-B746-BC1C-666AF35032A3}">
      <dgm:prSet/>
      <dgm:spPr/>
      <dgm:t>
        <a:bodyPr/>
        <a:lstStyle/>
        <a:p>
          <a:endParaRPr lang="en-US"/>
        </a:p>
      </dgm:t>
    </dgm:pt>
    <dgm:pt modelId="{E3E1A73F-1107-644E-A3B4-EE8962BB8D31}" type="sibTrans" cxnId="{58DE3E9B-D8F2-B746-BC1C-666AF35032A3}">
      <dgm:prSet/>
      <dgm:spPr/>
      <dgm:t>
        <a:bodyPr/>
        <a:lstStyle/>
        <a:p>
          <a:endParaRPr lang="en-US"/>
        </a:p>
      </dgm:t>
    </dgm:pt>
    <dgm:pt modelId="{36150751-2BEA-284C-9335-91AF7892BA89}">
      <dgm:prSet phldrT="[Text]"/>
      <dgm:spPr/>
      <dgm:t>
        <a:bodyPr/>
        <a:lstStyle/>
        <a:p>
          <a:r>
            <a:rPr lang="en-US" b="1" dirty="0"/>
            <a:t>Obesity</a:t>
          </a:r>
          <a:r>
            <a:rPr lang="en-US" dirty="0"/>
            <a:t> </a:t>
          </a:r>
        </a:p>
      </dgm:t>
    </dgm:pt>
    <dgm:pt modelId="{AE1B899F-7FFF-A24F-B0B4-7CECE0E079E6}" type="parTrans" cxnId="{F0D8F09F-E87C-9847-88C6-F538A007B8D9}">
      <dgm:prSet/>
      <dgm:spPr/>
      <dgm:t>
        <a:bodyPr/>
        <a:lstStyle/>
        <a:p>
          <a:endParaRPr lang="en-US"/>
        </a:p>
      </dgm:t>
    </dgm:pt>
    <dgm:pt modelId="{41E47F40-C87E-EA48-9999-F5C58E133255}" type="sibTrans" cxnId="{F0D8F09F-E87C-9847-88C6-F538A007B8D9}">
      <dgm:prSet/>
      <dgm:spPr/>
      <dgm:t>
        <a:bodyPr/>
        <a:lstStyle/>
        <a:p>
          <a:endParaRPr lang="en-US"/>
        </a:p>
      </dgm:t>
    </dgm:pt>
    <dgm:pt modelId="{47229452-0C9F-B54A-ADD0-C8312C5F8022}">
      <dgm:prSet phldrT="[Text]"/>
      <dgm:spPr/>
      <dgm:t>
        <a:bodyPr/>
        <a:lstStyle/>
        <a:p>
          <a:r>
            <a:rPr lang="en-US" dirty="0"/>
            <a:t>Increased age</a:t>
          </a:r>
        </a:p>
      </dgm:t>
    </dgm:pt>
    <dgm:pt modelId="{2AC86957-3489-274F-A75E-77DFE3B8060B}" type="parTrans" cxnId="{2A27C4CB-A855-6740-9C6E-09306AA74E90}">
      <dgm:prSet/>
      <dgm:spPr/>
      <dgm:t>
        <a:bodyPr/>
        <a:lstStyle/>
        <a:p>
          <a:endParaRPr lang="en-US"/>
        </a:p>
      </dgm:t>
    </dgm:pt>
    <dgm:pt modelId="{F86F1F45-6DB6-124E-A07B-D704EF53C7F3}" type="sibTrans" cxnId="{2A27C4CB-A855-6740-9C6E-09306AA74E90}">
      <dgm:prSet/>
      <dgm:spPr/>
      <dgm:t>
        <a:bodyPr/>
        <a:lstStyle/>
        <a:p>
          <a:endParaRPr lang="en-US"/>
        </a:p>
      </dgm:t>
    </dgm:pt>
    <dgm:pt modelId="{97595DCB-5F74-A849-9129-466F3579B744}">
      <dgm:prSet phldrT="[Text]"/>
      <dgm:spPr/>
      <dgm:t>
        <a:bodyPr/>
        <a:lstStyle/>
        <a:p>
          <a:r>
            <a:rPr lang="en-US" dirty="0"/>
            <a:t>Cancer</a:t>
          </a:r>
        </a:p>
      </dgm:t>
    </dgm:pt>
    <dgm:pt modelId="{9EECFA3A-938D-6042-A8FC-FAB09942A608}" type="parTrans" cxnId="{28B03A41-BD34-944E-AD5A-301CD0D5C4F5}">
      <dgm:prSet/>
      <dgm:spPr/>
      <dgm:t>
        <a:bodyPr/>
        <a:lstStyle/>
        <a:p>
          <a:endParaRPr lang="en-US"/>
        </a:p>
      </dgm:t>
    </dgm:pt>
    <dgm:pt modelId="{1392C3E0-CF9D-FB40-91E4-5CF05536D8A9}" type="sibTrans" cxnId="{28B03A41-BD34-944E-AD5A-301CD0D5C4F5}">
      <dgm:prSet/>
      <dgm:spPr/>
      <dgm:t>
        <a:bodyPr/>
        <a:lstStyle/>
        <a:p>
          <a:endParaRPr lang="en-US"/>
        </a:p>
      </dgm:t>
    </dgm:pt>
    <dgm:pt modelId="{229BCF1E-FB22-3249-9AF9-CEA83C56BB0B}">
      <dgm:prSet phldrT="[Text]"/>
      <dgm:spPr/>
      <dgm:t>
        <a:bodyPr/>
        <a:lstStyle/>
        <a:p>
          <a:r>
            <a:rPr lang="en-US" dirty="0"/>
            <a:t>Clotting disorders</a:t>
          </a:r>
        </a:p>
      </dgm:t>
    </dgm:pt>
    <dgm:pt modelId="{7D605641-0AE0-7049-8DF8-85D504FF740A}" type="parTrans" cxnId="{196CD68D-5BDF-214D-A61F-FD6902B15206}">
      <dgm:prSet/>
      <dgm:spPr/>
      <dgm:t>
        <a:bodyPr/>
        <a:lstStyle/>
        <a:p>
          <a:endParaRPr lang="en-US"/>
        </a:p>
      </dgm:t>
    </dgm:pt>
    <dgm:pt modelId="{823192E7-0A6E-3741-A201-636604E1AD46}" type="sibTrans" cxnId="{196CD68D-5BDF-214D-A61F-FD6902B15206}">
      <dgm:prSet/>
      <dgm:spPr/>
      <dgm:t>
        <a:bodyPr/>
        <a:lstStyle/>
        <a:p>
          <a:endParaRPr lang="en-US"/>
        </a:p>
      </dgm:t>
    </dgm:pt>
    <dgm:pt modelId="{EDD30277-8E5F-C945-B843-3E3375612CB6}">
      <dgm:prSet phldrT="[Text]"/>
      <dgm:spPr/>
      <dgm:t>
        <a:bodyPr/>
        <a:lstStyle/>
        <a:p>
          <a:r>
            <a:rPr lang="en-US" b="1" dirty="0"/>
            <a:t>Bariatric surgery</a:t>
          </a:r>
        </a:p>
      </dgm:t>
    </dgm:pt>
    <dgm:pt modelId="{549BDD76-E946-8047-898D-373A6E728795}" type="parTrans" cxnId="{B75F5195-96CB-724D-8A40-C71A34240FDF}">
      <dgm:prSet/>
      <dgm:spPr/>
      <dgm:t>
        <a:bodyPr/>
        <a:lstStyle/>
        <a:p>
          <a:endParaRPr lang="en-US"/>
        </a:p>
      </dgm:t>
    </dgm:pt>
    <dgm:pt modelId="{DE8AD840-AD3B-9746-AD93-338E19CEFB16}" type="sibTrans" cxnId="{B75F5195-96CB-724D-8A40-C71A34240FDF}">
      <dgm:prSet/>
      <dgm:spPr/>
      <dgm:t>
        <a:bodyPr/>
        <a:lstStyle/>
        <a:p>
          <a:endParaRPr lang="en-US"/>
        </a:p>
      </dgm:t>
    </dgm:pt>
    <dgm:pt modelId="{782C9A6D-A637-3247-9456-853645FEE5EE}" type="pres">
      <dgm:prSet presAssocID="{BF1688F7-C6BD-2443-ADA5-4B212564A6F7}" presName="Name0" presStyleCnt="0">
        <dgm:presLayoutVars>
          <dgm:dir/>
          <dgm:animLvl val="lvl"/>
          <dgm:resizeHandles val="exact"/>
        </dgm:presLayoutVars>
      </dgm:prSet>
      <dgm:spPr/>
    </dgm:pt>
    <dgm:pt modelId="{EA95ACB6-AA32-424B-BB49-C555A09B32EC}" type="pres">
      <dgm:prSet presAssocID="{6FCE927F-1E68-7649-97F3-99AEB8BFD81F}" presName="composite" presStyleCnt="0"/>
      <dgm:spPr/>
    </dgm:pt>
    <dgm:pt modelId="{68C4F7D3-8BBF-D54A-B3B9-478BA38D75E5}" type="pres">
      <dgm:prSet presAssocID="{6FCE927F-1E68-7649-97F3-99AEB8BFD81F}" presName="parTx" presStyleLbl="alignNode1" presStyleIdx="0" presStyleCnt="4">
        <dgm:presLayoutVars>
          <dgm:chMax val="0"/>
          <dgm:chPref val="0"/>
          <dgm:bulletEnabled val="1"/>
        </dgm:presLayoutVars>
      </dgm:prSet>
      <dgm:spPr/>
    </dgm:pt>
    <dgm:pt modelId="{DCCB6C65-E9BC-834A-8BCE-4A3DD021529D}" type="pres">
      <dgm:prSet presAssocID="{6FCE927F-1E68-7649-97F3-99AEB8BFD81F}" presName="desTx" presStyleLbl="alignAccFollowNode1" presStyleIdx="0" presStyleCnt="4">
        <dgm:presLayoutVars>
          <dgm:bulletEnabled val="1"/>
        </dgm:presLayoutVars>
      </dgm:prSet>
      <dgm:spPr/>
    </dgm:pt>
    <dgm:pt modelId="{54C3F5F5-7BCF-0746-9DB2-2F063B9B08B1}" type="pres">
      <dgm:prSet presAssocID="{5F06DC2B-8200-6649-9BB9-FC133C2E378A}" presName="space" presStyleCnt="0"/>
      <dgm:spPr/>
    </dgm:pt>
    <dgm:pt modelId="{A7848C19-923E-9D4C-B0CE-5A27F254F3F4}" type="pres">
      <dgm:prSet presAssocID="{768C40B7-79E2-1B4C-BB91-F69829EE1086}" presName="composite" presStyleCnt="0"/>
      <dgm:spPr/>
    </dgm:pt>
    <dgm:pt modelId="{7E42545F-1A6C-174B-8709-57935B5EF867}" type="pres">
      <dgm:prSet presAssocID="{768C40B7-79E2-1B4C-BB91-F69829EE1086}" presName="parTx" presStyleLbl="alignNode1" presStyleIdx="1" presStyleCnt="4">
        <dgm:presLayoutVars>
          <dgm:chMax val="0"/>
          <dgm:chPref val="0"/>
          <dgm:bulletEnabled val="1"/>
        </dgm:presLayoutVars>
      </dgm:prSet>
      <dgm:spPr/>
    </dgm:pt>
    <dgm:pt modelId="{5583F1FA-7C1C-6F49-AA25-56B929CAE8EB}" type="pres">
      <dgm:prSet presAssocID="{768C40B7-79E2-1B4C-BB91-F69829EE1086}" presName="desTx" presStyleLbl="alignAccFollowNode1" presStyleIdx="1" presStyleCnt="4">
        <dgm:presLayoutVars>
          <dgm:bulletEnabled val="1"/>
        </dgm:presLayoutVars>
      </dgm:prSet>
      <dgm:spPr/>
    </dgm:pt>
    <dgm:pt modelId="{8EA93293-F469-7241-9E13-CD75D72B344A}" type="pres">
      <dgm:prSet presAssocID="{9989152B-FD55-B548-801C-0ABD8E569187}" presName="space" presStyleCnt="0"/>
      <dgm:spPr/>
    </dgm:pt>
    <dgm:pt modelId="{B6344706-D778-F542-BF42-64331B8BC047}" type="pres">
      <dgm:prSet presAssocID="{B9DBDA3F-8605-3947-9E88-A821A83D950D}" presName="composite" presStyleCnt="0"/>
      <dgm:spPr/>
    </dgm:pt>
    <dgm:pt modelId="{7CA8080B-64CA-5746-B0EC-BB86C0CE0C0D}" type="pres">
      <dgm:prSet presAssocID="{B9DBDA3F-8605-3947-9E88-A821A83D950D}" presName="parTx" presStyleLbl="alignNode1" presStyleIdx="2" presStyleCnt="4">
        <dgm:presLayoutVars>
          <dgm:chMax val="0"/>
          <dgm:chPref val="0"/>
          <dgm:bulletEnabled val="1"/>
        </dgm:presLayoutVars>
      </dgm:prSet>
      <dgm:spPr/>
    </dgm:pt>
    <dgm:pt modelId="{4FC611F1-A34D-9A4E-9E44-22BB5ADD7AAE}" type="pres">
      <dgm:prSet presAssocID="{B9DBDA3F-8605-3947-9E88-A821A83D950D}" presName="desTx" presStyleLbl="alignAccFollowNode1" presStyleIdx="2" presStyleCnt="4">
        <dgm:presLayoutVars>
          <dgm:bulletEnabled val="1"/>
        </dgm:presLayoutVars>
      </dgm:prSet>
      <dgm:spPr/>
    </dgm:pt>
    <dgm:pt modelId="{2AAF2FA7-2D61-A848-B7C6-7A1FF69F75CC}" type="pres">
      <dgm:prSet presAssocID="{83CB3E6C-7407-7A4A-AD0C-23A2C380E3B1}" presName="space" presStyleCnt="0"/>
      <dgm:spPr/>
    </dgm:pt>
    <dgm:pt modelId="{2796F2E7-0656-3D46-B980-657CD27EF3A2}" type="pres">
      <dgm:prSet presAssocID="{E5449CD0-67E9-A544-9D3F-C12FC95252DF}" presName="composite" presStyleCnt="0"/>
      <dgm:spPr/>
    </dgm:pt>
    <dgm:pt modelId="{DAF0AB6D-B352-244A-9041-A3F228BB4A52}" type="pres">
      <dgm:prSet presAssocID="{E5449CD0-67E9-A544-9D3F-C12FC95252DF}" presName="parTx" presStyleLbl="alignNode1" presStyleIdx="3" presStyleCnt="4" custScaleX="113008">
        <dgm:presLayoutVars>
          <dgm:chMax val="0"/>
          <dgm:chPref val="0"/>
          <dgm:bulletEnabled val="1"/>
        </dgm:presLayoutVars>
      </dgm:prSet>
      <dgm:spPr/>
    </dgm:pt>
    <dgm:pt modelId="{5DCFEAB6-4B97-B147-AF90-4C156150B660}" type="pres">
      <dgm:prSet presAssocID="{E5449CD0-67E9-A544-9D3F-C12FC95252DF}" presName="desTx" presStyleLbl="alignAccFollowNode1" presStyleIdx="3" presStyleCnt="4" custScaleX="113546">
        <dgm:presLayoutVars>
          <dgm:bulletEnabled val="1"/>
        </dgm:presLayoutVars>
      </dgm:prSet>
      <dgm:spPr/>
    </dgm:pt>
  </dgm:ptLst>
  <dgm:cxnLst>
    <dgm:cxn modelId="{EE421E02-1728-DA40-91A6-5484056FF052}" srcId="{6FCE927F-1E68-7649-97F3-99AEB8BFD81F}" destId="{39F4A228-8571-6941-9465-BE8F6FA68E19}" srcOrd="0" destOrd="0" parTransId="{7F4E067A-8D8A-114F-B613-457B84B6AC51}" sibTransId="{4D4BC4A7-043B-5D4C-9B73-C366BDA3A8E6}"/>
    <dgm:cxn modelId="{DC314C0F-CED8-CE4F-BDC5-AE60EE63AD6C}" type="presOf" srcId="{B9DBDA3F-8605-3947-9E88-A821A83D950D}" destId="{7CA8080B-64CA-5746-B0EC-BB86C0CE0C0D}" srcOrd="0" destOrd="0" presId="urn:microsoft.com/office/officeart/2005/8/layout/hList1"/>
    <dgm:cxn modelId="{46BE8211-54A5-2D4D-8DEC-8D2B4D5D048C}" type="presOf" srcId="{229BCF1E-FB22-3249-9AF9-CEA83C56BB0B}" destId="{5DCFEAB6-4B97-B147-AF90-4C156150B660}" srcOrd="0" destOrd="3" presId="urn:microsoft.com/office/officeart/2005/8/layout/hList1"/>
    <dgm:cxn modelId="{E462F615-6AF2-6A4B-96DB-D164BBA6A9BE}" type="presOf" srcId="{AB91F40E-C831-4944-872A-A2A3C7F86956}" destId="{4FC611F1-A34D-9A4E-9E44-22BB5ADD7AAE}" srcOrd="0" destOrd="2" presId="urn:microsoft.com/office/officeart/2005/8/layout/hList1"/>
    <dgm:cxn modelId="{90556B1C-2B59-584D-802E-0B22B8EA4CB4}" type="presOf" srcId="{EDD30277-8E5F-C945-B843-3E3375612CB6}" destId="{5DCFEAB6-4B97-B147-AF90-4C156150B660}" srcOrd="0" destOrd="4" presId="urn:microsoft.com/office/officeart/2005/8/layout/hList1"/>
    <dgm:cxn modelId="{2E2BB21C-0689-4740-90E3-D391CFE6CB56}" srcId="{768C40B7-79E2-1B4C-BB91-F69829EE1086}" destId="{1B5ACAE1-F1EE-B14F-9779-2C1C8E76F55A}" srcOrd="3" destOrd="0" parTransId="{C4F5E182-0F3B-504C-9942-9CD0FE20322B}" sibTransId="{E51EDF11-0156-3046-AAA1-AE58867AE484}"/>
    <dgm:cxn modelId="{456BD32C-3338-6C40-88A4-C951CC673560}" srcId="{BF1688F7-C6BD-2443-ADA5-4B212564A6F7}" destId="{B9DBDA3F-8605-3947-9E88-A821A83D950D}" srcOrd="2" destOrd="0" parTransId="{42142E4D-749B-214D-8C13-53E1241769AC}" sibTransId="{83CB3E6C-7407-7A4A-AD0C-23A2C380E3B1}"/>
    <dgm:cxn modelId="{28B03A41-BD34-944E-AD5A-301CD0D5C4F5}" srcId="{E5449CD0-67E9-A544-9D3F-C12FC95252DF}" destId="{97595DCB-5F74-A849-9129-466F3579B744}" srcOrd="2" destOrd="0" parTransId="{9EECFA3A-938D-6042-A8FC-FAB09942A608}" sibTransId="{1392C3E0-CF9D-FB40-91E4-5CF05536D8A9}"/>
    <dgm:cxn modelId="{89FCD943-9622-9A4A-A6B9-D5C40C44CF7D}" srcId="{6FCE927F-1E68-7649-97F3-99AEB8BFD81F}" destId="{11860169-32F5-4141-8BF6-038D050E5F04}" srcOrd="1" destOrd="0" parTransId="{2F47DBEB-97D4-0046-8235-5A69C1E95854}" sibTransId="{92FDD998-9051-CE4D-A93B-61345158A150}"/>
    <dgm:cxn modelId="{7189C345-8091-0B4C-AEE7-551EDAF97D7F}" type="presOf" srcId="{11860169-32F5-4141-8BF6-038D050E5F04}" destId="{DCCB6C65-E9BC-834A-8BCE-4A3DD021529D}" srcOrd="0" destOrd="1" presId="urn:microsoft.com/office/officeart/2005/8/layout/hList1"/>
    <dgm:cxn modelId="{76095D52-1893-0A4E-AC9E-92F87348732D}" srcId="{768C40B7-79E2-1B4C-BB91-F69829EE1086}" destId="{6DCC8679-06EC-1545-84E8-25AA528BCA10}" srcOrd="2" destOrd="0" parTransId="{11D5604B-6B1D-134D-8D9B-28C5CC40B596}" sibTransId="{9ED1680C-6CA4-0E43-B056-AF5FEC043193}"/>
    <dgm:cxn modelId="{3093C45C-72F6-D243-B1D8-DAF73731C02C}" type="presOf" srcId="{39F4A228-8571-6941-9465-BE8F6FA68E19}" destId="{DCCB6C65-E9BC-834A-8BCE-4A3DD021529D}" srcOrd="0" destOrd="0" presId="urn:microsoft.com/office/officeart/2005/8/layout/hList1"/>
    <dgm:cxn modelId="{1E461E60-74C1-F945-B87C-C368D3AD9A6E}" srcId="{B9DBDA3F-8605-3947-9E88-A821A83D950D}" destId="{AB91F40E-C831-4944-872A-A2A3C7F86956}" srcOrd="2" destOrd="0" parTransId="{CBFB4281-906E-144E-90D6-A54C6A40D1C8}" sibTransId="{E8F6B484-0C94-F041-993C-9BD491A5E0CD}"/>
    <dgm:cxn modelId="{3E6FE961-D7A4-7A4F-AF9B-4C7F55B3BCF7}" type="presOf" srcId="{47229452-0C9F-B54A-ADD0-C8312C5F8022}" destId="{5DCFEAB6-4B97-B147-AF90-4C156150B660}" srcOrd="0" destOrd="1" presId="urn:microsoft.com/office/officeart/2005/8/layout/hList1"/>
    <dgm:cxn modelId="{97A5286B-27E0-2348-A983-4BBC7E5131EE}" type="presOf" srcId="{1B5ACAE1-F1EE-B14F-9779-2C1C8E76F55A}" destId="{5583F1FA-7C1C-6F49-AA25-56B929CAE8EB}" srcOrd="0" destOrd="3" presId="urn:microsoft.com/office/officeart/2005/8/layout/hList1"/>
    <dgm:cxn modelId="{A3F40D6E-A0AF-7844-AEC4-A8D46F53BF64}" type="presOf" srcId="{B503667A-22D0-2941-AB25-AC91E29162F2}" destId="{5583F1FA-7C1C-6F49-AA25-56B929CAE8EB}" srcOrd="0" destOrd="1" presId="urn:microsoft.com/office/officeart/2005/8/layout/hList1"/>
    <dgm:cxn modelId="{A64FF871-24CA-AF43-8132-A17917D1090F}" srcId="{B9DBDA3F-8605-3947-9E88-A821A83D950D}" destId="{6E0A9FC9-551E-F04C-BFA4-1F52272F21B2}" srcOrd="1" destOrd="0" parTransId="{DFF59708-73E5-4947-9B25-61F09A71BA77}" sibTransId="{5E6FF2E8-02C7-174B-97A4-906FB0193939}"/>
    <dgm:cxn modelId="{C8551A72-8729-EB49-AA71-0C7A89A3A403}" srcId="{B9DBDA3F-8605-3947-9E88-A821A83D950D}" destId="{5BF1F6F0-2562-1545-97D7-4BFB1CFD3EC3}" srcOrd="0" destOrd="0" parTransId="{B9FFEAA8-D0F9-004F-A77D-F50EB08C34B1}" sibTransId="{9D8C2B11-EF45-9F4E-B7EA-90162D2CA5A2}"/>
    <dgm:cxn modelId="{B612C179-F4D3-7F4E-8AA8-F6E5CB2D9090}" type="presOf" srcId="{84773A9F-D0F7-B541-9C46-D3D4C996F345}" destId="{DCCB6C65-E9BC-834A-8BCE-4A3DD021529D}" srcOrd="0" destOrd="2" presId="urn:microsoft.com/office/officeart/2005/8/layout/hList1"/>
    <dgm:cxn modelId="{EBA2847D-55BA-AB43-A679-79616ED81E45}" type="presOf" srcId="{BF1688F7-C6BD-2443-ADA5-4B212564A6F7}" destId="{782C9A6D-A637-3247-9456-853645FEE5EE}" srcOrd="0" destOrd="0" presId="urn:microsoft.com/office/officeart/2005/8/layout/hList1"/>
    <dgm:cxn modelId="{31F7057E-DE80-BD4F-807A-993F20FB75BA}" srcId="{BF1688F7-C6BD-2443-ADA5-4B212564A6F7}" destId="{768C40B7-79E2-1B4C-BB91-F69829EE1086}" srcOrd="1" destOrd="0" parTransId="{E84FA429-9D6A-F344-8A62-9AE29A346C66}" sibTransId="{9989152B-FD55-B548-801C-0ABD8E569187}"/>
    <dgm:cxn modelId="{F22B6D82-1C28-F84C-A2BD-17B8C2879821}" type="presOf" srcId="{5BF1F6F0-2562-1545-97D7-4BFB1CFD3EC3}" destId="{4FC611F1-A34D-9A4E-9E44-22BB5ADD7AAE}" srcOrd="0" destOrd="0" presId="urn:microsoft.com/office/officeart/2005/8/layout/hList1"/>
    <dgm:cxn modelId="{D7D3EA8A-64C7-704F-A5E5-A453C2881638}" type="presOf" srcId="{E5449CD0-67E9-A544-9D3F-C12FC95252DF}" destId="{DAF0AB6D-B352-244A-9041-A3F228BB4A52}" srcOrd="0" destOrd="0" presId="urn:microsoft.com/office/officeart/2005/8/layout/hList1"/>
    <dgm:cxn modelId="{196CD68D-5BDF-214D-A61F-FD6902B15206}" srcId="{E5449CD0-67E9-A544-9D3F-C12FC95252DF}" destId="{229BCF1E-FB22-3249-9AF9-CEA83C56BB0B}" srcOrd="3" destOrd="0" parTransId="{7D605641-0AE0-7049-8DF8-85D504FF740A}" sibTransId="{823192E7-0A6E-3741-A201-636604E1AD46}"/>
    <dgm:cxn modelId="{47E1D18E-1B5A-7E40-83CC-6DCC5A7BC191}" type="presOf" srcId="{97595DCB-5F74-A849-9129-466F3579B744}" destId="{5DCFEAB6-4B97-B147-AF90-4C156150B660}" srcOrd="0" destOrd="2" presId="urn:microsoft.com/office/officeart/2005/8/layout/hList1"/>
    <dgm:cxn modelId="{B75F5195-96CB-724D-8A40-C71A34240FDF}" srcId="{E5449CD0-67E9-A544-9D3F-C12FC95252DF}" destId="{EDD30277-8E5F-C945-B843-3E3375612CB6}" srcOrd="4" destOrd="0" parTransId="{549BDD76-E946-8047-898D-373A6E728795}" sibTransId="{DE8AD840-AD3B-9746-AD93-338E19CEFB16}"/>
    <dgm:cxn modelId="{85F75E96-1612-2F44-81C3-AA3BA0F8B21E}" srcId="{6FCE927F-1E68-7649-97F3-99AEB8BFD81F}" destId="{84773A9F-D0F7-B541-9C46-D3D4C996F345}" srcOrd="2" destOrd="0" parTransId="{50133F8E-9F78-BB44-A733-A02DC2991664}" sibTransId="{081A8E9D-AA1F-B64C-AED2-E850F1F71B78}"/>
    <dgm:cxn modelId="{83793C99-B09F-A445-A912-7AEB9FB67CC5}" type="presOf" srcId="{36150751-2BEA-284C-9335-91AF7892BA89}" destId="{5DCFEAB6-4B97-B147-AF90-4C156150B660}" srcOrd="0" destOrd="0" presId="urn:microsoft.com/office/officeart/2005/8/layout/hList1"/>
    <dgm:cxn modelId="{58DE3E9B-D8F2-B746-BC1C-666AF35032A3}" srcId="{BF1688F7-C6BD-2443-ADA5-4B212564A6F7}" destId="{E5449CD0-67E9-A544-9D3F-C12FC95252DF}" srcOrd="3" destOrd="0" parTransId="{1BE0F8E0-0236-1E43-BFDC-867466F8F23C}" sibTransId="{E3E1A73F-1107-644E-A3B4-EE8962BB8D31}"/>
    <dgm:cxn modelId="{F0D8F09F-E87C-9847-88C6-F538A007B8D9}" srcId="{E5449CD0-67E9-A544-9D3F-C12FC95252DF}" destId="{36150751-2BEA-284C-9335-91AF7892BA89}" srcOrd="0" destOrd="0" parTransId="{AE1B899F-7FFF-A24F-B0B4-7CECE0E079E6}" sibTransId="{41E47F40-C87E-EA48-9999-F5C58E133255}"/>
    <dgm:cxn modelId="{261F6FBF-18D3-CD43-9FF5-CA007D5B59A7}" srcId="{768C40B7-79E2-1B4C-BB91-F69829EE1086}" destId="{B503667A-22D0-2941-AB25-AC91E29162F2}" srcOrd="1" destOrd="0" parTransId="{5FAA4ADB-65AC-7044-A0E8-E549EC8D9FBD}" sibTransId="{B2A9B129-A2C5-B143-876C-E171BCA4E1DF}"/>
    <dgm:cxn modelId="{B51C18C0-F15E-C748-95A6-BBCAE0AB2CE0}" type="presOf" srcId="{6DCC8679-06EC-1545-84E8-25AA528BCA10}" destId="{5583F1FA-7C1C-6F49-AA25-56B929CAE8EB}" srcOrd="0" destOrd="2" presId="urn:microsoft.com/office/officeart/2005/8/layout/hList1"/>
    <dgm:cxn modelId="{2A27C4CB-A855-6740-9C6E-09306AA74E90}" srcId="{E5449CD0-67E9-A544-9D3F-C12FC95252DF}" destId="{47229452-0C9F-B54A-ADD0-C8312C5F8022}" srcOrd="1" destOrd="0" parTransId="{2AC86957-3489-274F-A75E-77DFE3B8060B}" sibTransId="{F86F1F45-6DB6-124E-A07B-D704EF53C7F3}"/>
    <dgm:cxn modelId="{7FDF4FD8-9F10-8441-A6C0-82DACD49851B}" srcId="{BF1688F7-C6BD-2443-ADA5-4B212564A6F7}" destId="{6FCE927F-1E68-7649-97F3-99AEB8BFD81F}" srcOrd="0" destOrd="0" parTransId="{04936954-FEF1-2846-9CE1-5B921D015CF2}" sibTransId="{5F06DC2B-8200-6649-9BB9-FC133C2E378A}"/>
    <dgm:cxn modelId="{981302DC-0777-D34A-A93A-B50948CFF182}" type="presOf" srcId="{768C40B7-79E2-1B4C-BB91-F69829EE1086}" destId="{7E42545F-1A6C-174B-8709-57935B5EF867}" srcOrd="0" destOrd="0" presId="urn:microsoft.com/office/officeart/2005/8/layout/hList1"/>
    <dgm:cxn modelId="{732D0EDC-DF60-C841-B892-CCE25CEFC239}" type="presOf" srcId="{6FCE927F-1E68-7649-97F3-99AEB8BFD81F}" destId="{68C4F7D3-8BBF-D54A-B3B9-478BA38D75E5}" srcOrd="0" destOrd="0" presId="urn:microsoft.com/office/officeart/2005/8/layout/hList1"/>
    <dgm:cxn modelId="{BBAE0DE0-A903-BB4B-83C1-170C4E33BC06}" srcId="{768C40B7-79E2-1B4C-BB91-F69829EE1086}" destId="{1556C13C-4021-4346-88FD-901EF741379C}" srcOrd="0" destOrd="0" parTransId="{C481C5E3-4FAF-4840-BDBE-0D2CA001D1A1}" sibTransId="{BDDA88C1-CE77-5C4C-B26D-F20D77AEA4F1}"/>
    <dgm:cxn modelId="{C3D561E0-E50A-824D-92EC-1873BF63291E}" type="presOf" srcId="{6E0A9FC9-551E-F04C-BFA4-1F52272F21B2}" destId="{4FC611F1-A34D-9A4E-9E44-22BB5ADD7AAE}" srcOrd="0" destOrd="1" presId="urn:microsoft.com/office/officeart/2005/8/layout/hList1"/>
    <dgm:cxn modelId="{D2D949E2-3AF7-894B-BE96-BDF15C726B39}" type="presOf" srcId="{1556C13C-4021-4346-88FD-901EF741379C}" destId="{5583F1FA-7C1C-6F49-AA25-56B929CAE8EB}" srcOrd="0" destOrd="0" presId="urn:microsoft.com/office/officeart/2005/8/layout/hList1"/>
    <dgm:cxn modelId="{6075DABB-5579-284F-A099-D757BF07D5EF}" type="presParOf" srcId="{782C9A6D-A637-3247-9456-853645FEE5EE}" destId="{EA95ACB6-AA32-424B-BB49-C555A09B32EC}" srcOrd="0" destOrd="0" presId="urn:microsoft.com/office/officeart/2005/8/layout/hList1"/>
    <dgm:cxn modelId="{80A1DE2E-9FF6-0444-9EFB-FDEF65587526}" type="presParOf" srcId="{EA95ACB6-AA32-424B-BB49-C555A09B32EC}" destId="{68C4F7D3-8BBF-D54A-B3B9-478BA38D75E5}" srcOrd="0" destOrd="0" presId="urn:microsoft.com/office/officeart/2005/8/layout/hList1"/>
    <dgm:cxn modelId="{81036C89-40BB-B342-BD88-CBD3EDA627C5}" type="presParOf" srcId="{EA95ACB6-AA32-424B-BB49-C555A09B32EC}" destId="{DCCB6C65-E9BC-834A-8BCE-4A3DD021529D}" srcOrd="1" destOrd="0" presId="urn:microsoft.com/office/officeart/2005/8/layout/hList1"/>
    <dgm:cxn modelId="{C80AAEC7-1823-F147-BA72-F44B4B4FCD9C}" type="presParOf" srcId="{782C9A6D-A637-3247-9456-853645FEE5EE}" destId="{54C3F5F5-7BCF-0746-9DB2-2F063B9B08B1}" srcOrd="1" destOrd="0" presId="urn:microsoft.com/office/officeart/2005/8/layout/hList1"/>
    <dgm:cxn modelId="{AD3CECD9-1ECF-8146-899D-67BADFBFBE99}" type="presParOf" srcId="{782C9A6D-A637-3247-9456-853645FEE5EE}" destId="{A7848C19-923E-9D4C-B0CE-5A27F254F3F4}" srcOrd="2" destOrd="0" presId="urn:microsoft.com/office/officeart/2005/8/layout/hList1"/>
    <dgm:cxn modelId="{54371544-69D0-C64C-A307-04DADE7401FA}" type="presParOf" srcId="{A7848C19-923E-9D4C-B0CE-5A27F254F3F4}" destId="{7E42545F-1A6C-174B-8709-57935B5EF867}" srcOrd="0" destOrd="0" presId="urn:microsoft.com/office/officeart/2005/8/layout/hList1"/>
    <dgm:cxn modelId="{DF505FAB-D379-F244-88EE-0868DB578E0E}" type="presParOf" srcId="{A7848C19-923E-9D4C-B0CE-5A27F254F3F4}" destId="{5583F1FA-7C1C-6F49-AA25-56B929CAE8EB}" srcOrd="1" destOrd="0" presId="urn:microsoft.com/office/officeart/2005/8/layout/hList1"/>
    <dgm:cxn modelId="{FB6790D5-6DF8-9A47-97DD-0846DC26E691}" type="presParOf" srcId="{782C9A6D-A637-3247-9456-853645FEE5EE}" destId="{8EA93293-F469-7241-9E13-CD75D72B344A}" srcOrd="3" destOrd="0" presId="urn:microsoft.com/office/officeart/2005/8/layout/hList1"/>
    <dgm:cxn modelId="{A9FAE7B6-F90B-F74C-B935-EC3E418EDD30}" type="presParOf" srcId="{782C9A6D-A637-3247-9456-853645FEE5EE}" destId="{B6344706-D778-F542-BF42-64331B8BC047}" srcOrd="4" destOrd="0" presId="urn:microsoft.com/office/officeart/2005/8/layout/hList1"/>
    <dgm:cxn modelId="{BE8A2D83-6C1E-9845-AB9A-1862B3F02C86}" type="presParOf" srcId="{B6344706-D778-F542-BF42-64331B8BC047}" destId="{7CA8080B-64CA-5746-B0EC-BB86C0CE0C0D}" srcOrd="0" destOrd="0" presId="urn:microsoft.com/office/officeart/2005/8/layout/hList1"/>
    <dgm:cxn modelId="{E965E249-7272-EC48-8D8E-560F8C17CAF5}" type="presParOf" srcId="{B6344706-D778-F542-BF42-64331B8BC047}" destId="{4FC611F1-A34D-9A4E-9E44-22BB5ADD7AAE}" srcOrd="1" destOrd="0" presId="urn:microsoft.com/office/officeart/2005/8/layout/hList1"/>
    <dgm:cxn modelId="{639BA2C4-5CFE-A944-9C99-E8296E9D2931}" type="presParOf" srcId="{782C9A6D-A637-3247-9456-853645FEE5EE}" destId="{2AAF2FA7-2D61-A848-B7C6-7A1FF69F75CC}" srcOrd="5" destOrd="0" presId="urn:microsoft.com/office/officeart/2005/8/layout/hList1"/>
    <dgm:cxn modelId="{AF5330B1-BC54-7D4D-846A-3363B859F996}" type="presParOf" srcId="{782C9A6D-A637-3247-9456-853645FEE5EE}" destId="{2796F2E7-0656-3D46-B980-657CD27EF3A2}" srcOrd="6" destOrd="0" presId="urn:microsoft.com/office/officeart/2005/8/layout/hList1"/>
    <dgm:cxn modelId="{E582FBB4-020A-1B42-A1F1-40C24072BB54}" type="presParOf" srcId="{2796F2E7-0656-3D46-B980-657CD27EF3A2}" destId="{DAF0AB6D-B352-244A-9041-A3F228BB4A52}" srcOrd="0" destOrd="0" presId="urn:microsoft.com/office/officeart/2005/8/layout/hList1"/>
    <dgm:cxn modelId="{97126F4E-BB58-AA4D-8708-EFE655F569FC}" type="presParOf" srcId="{2796F2E7-0656-3D46-B980-657CD27EF3A2}" destId="{5DCFEAB6-4B97-B147-AF90-4C156150B660}"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B146F-5D28-9545-9B09-B603989F4900}" type="doc">
      <dgm:prSet loTypeId="urn:microsoft.com/office/officeart/2005/8/layout/process2" loCatId="" qsTypeId="urn:microsoft.com/office/officeart/2005/8/quickstyle/simple1" qsCatId="simple" csTypeId="urn:microsoft.com/office/officeart/2005/8/colors/accent6_2" csCatId="accent6" phldr="1"/>
      <dgm:spPr/>
      <dgm:t>
        <a:bodyPr/>
        <a:lstStyle/>
        <a:p>
          <a:endParaRPr lang="en-US"/>
        </a:p>
      </dgm:t>
    </dgm:pt>
    <dgm:pt modelId="{FE28A6EE-99C7-9941-8BDE-0FB17BF0DC3A}">
      <dgm:prSet phldrT="[Text]" custT="1"/>
      <dgm:spPr/>
      <dgm:t>
        <a:bodyPr/>
        <a:lstStyle/>
        <a:p>
          <a:r>
            <a:rPr lang="en-US" sz="2800" dirty="0"/>
            <a:t>Obesity </a:t>
          </a:r>
        </a:p>
      </dgm:t>
    </dgm:pt>
    <dgm:pt modelId="{B3BC5C69-7B26-E743-A237-55B51AF15F0B}" type="parTrans" cxnId="{EF22AF01-FA59-3844-BAB3-9BB7C468B6DD}">
      <dgm:prSet/>
      <dgm:spPr/>
      <dgm:t>
        <a:bodyPr/>
        <a:lstStyle/>
        <a:p>
          <a:endParaRPr lang="en-US"/>
        </a:p>
      </dgm:t>
    </dgm:pt>
    <dgm:pt modelId="{8505BD86-1614-524D-9FF7-A6FF547CCEB0}" type="sibTrans" cxnId="{EF22AF01-FA59-3844-BAB3-9BB7C468B6DD}">
      <dgm:prSet/>
      <dgm:spPr/>
      <dgm:t>
        <a:bodyPr/>
        <a:lstStyle/>
        <a:p>
          <a:endParaRPr lang="en-US"/>
        </a:p>
      </dgm:t>
    </dgm:pt>
    <dgm:pt modelId="{A00D8374-D2F8-A140-B6D5-6C66478BD666}">
      <dgm:prSet phldrT="[Text]" custT="1"/>
      <dgm:spPr/>
      <dgm:t>
        <a:bodyPr/>
        <a:lstStyle/>
        <a:p>
          <a:r>
            <a:rPr lang="en-US" sz="2800" dirty="0"/>
            <a:t>Chronic Inflammation</a:t>
          </a:r>
        </a:p>
      </dgm:t>
    </dgm:pt>
    <dgm:pt modelId="{1BCF4D8C-B41C-C243-9334-D0C96F60F4CC}" type="parTrans" cxnId="{8B28C366-BE87-924B-9F54-DC91A8AACF3B}">
      <dgm:prSet/>
      <dgm:spPr/>
      <dgm:t>
        <a:bodyPr/>
        <a:lstStyle/>
        <a:p>
          <a:endParaRPr lang="en-US"/>
        </a:p>
      </dgm:t>
    </dgm:pt>
    <dgm:pt modelId="{35638B9C-5780-534E-B770-95DE04216D8E}" type="sibTrans" cxnId="{8B28C366-BE87-924B-9F54-DC91A8AACF3B}">
      <dgm:prSet/>
      <dgm:spPr/>
      <dgm:t>
        <a:bodyPr/>
        <a:lstStyle/>
        <a:p>
          <a:endParaRPr lang="en-US"/>
        </a:p>
      </dgm:t>
    </dgm:pt>
    <dgm:pt modelId="{C999BE75-A0B3-9C44-8A17-06B4B3F06014}">
      <dgm:prSet phldrT="[Text]" custT="1"/>
      <dgm:spPr/>
      <dgm:t>
        <a:bodyPr/>
        <a:lstStyle/>
        <a:p>
          <a:r>
            <a:rPr lang="en-US" sz="2800" dirty="0"/>
            <a:t>Thrombosis</a:t>
          </a:r>
        </a:p>
      </dgm:t>
    </dgm:pt>
    <dgm:pt modelId="{49EEFD3D-3E15-2740-B653-76E302082F46}" type="parTrans" cxnId="{002F6463-0BA0-044E-9C55-7064C2322FA1}">
      <dgm:prSet/>
      <dgm:spPr/>
      <dgm:t>
        <a:bodyPr/>
        <a:lstStyle/>
        <a:p>
          <a:endParaRPr lang="en-US"/>
        </a:p>
      </dgm:t>
    </dgm:pt>
    <dgm:pt modelId="{11924101-12FF-EF41-94C7-FE95BE8C5F0F}" type="sibTrans" cxnId="{002F6463-0BA0-044E-9C55-7064C2322FA1}">
      <dgm:prSet/>
      <dgm:spPr/>
      <dgm:t>
        <a:bodyPr/>
        <a:lstStyle/>
        <a:p>
          <a:endParaRPr lang="en-US"/>
        </a:p>
      </dgm:t>
    </dgm:pt>
    <dgm:pt modelId="{5F44A2DA-6BAD-1F47-9FF1-FF53238D2F67}">
      <dgm:prSet phldrT="[Text]" custT="1"/>
      <dgm:spPr/>
      <dgm:t>
        <a:bodyPr/>
        <a:lstStyle/>
        <a:p>
          <a:r>
            <a:rPr lang="en-US" sz="2800" dirty="0"/>
            <a:t>Impaired fibrinolysis</a:t>
          </a:r>
        </a:p>
      </dgm:t>
    </dgm:pt>
    <dgm:pt modelId="{72737189-8CAC-824F-8CCB-9CE3159D17F2}" type="parTrans" cxnId="{48A38950-2CC4-AB42-8ECE-5F45BCBC5FA5}">
      <dgm:prSet/>
      <dgm:spPr/>
      <dgm:t>
        <a:bodyPr/>
        <a:lstStyle/>
        <a:p>
          <a:endParaRPr lang="en-US"/>
        </a:p>
      </dgm:t>
    </dgm:pt>
    <dgm:pt modelId="{FD966DBA-1AFB-1142-85AD-ED86188F1696}" type="sibTrans" cxnId="{48A38950-2CC4-AB42-8ECE-5F45BCBC5FA5}">
      <dgm:prSet/>
      <dgm:spPr/>
      <dgm:t>
        <a:bodyPr/>
        <a:lstStyle/>
        <a:p>
          <a:endParaRPr lang="en-US"/>
        </a:p>
      </dgm:t>
    </dgm:pt>
    <dgm:pt modelId="{EE3CB973-D8E9-ED47-A123-06126262F97A}" type="pres">
      <dgm:prSet presAssocID="{730B146F-5D28-9545-9B09-B603989F4900}" presName="linearFlow" presStyleCnt="0">
        <dgm:presLayoutVars>
          <dgm:resizeHandles val="exact"/>
        </dgm:presLayoutVars>
      </dgm:prSet>
      <dgm:spPr/>
    </dgm:pt>
    <dgm:pt modelId="{D109D3B9-93B3-7C42-9311-834A32CB981C}" type="pres">
      <dgm:prSet presAssocID="{FE28A6EE-99C7-9941-8BDE-0FB17BF0DC3A}" presName="node" presStyleLbl="node1" presStyleIdx="0" presStyleCnt="4">
        <dgm:presLayoutVars>
          <dgm:bulletEnabled val="1"/>
        </dgm:presLayoutVars>
      </dgm:prSet>
      <dgm:spPr/>
    </dgm:pt>
    <dgm:pt modelId="{38E183FE-D8F4-1E4E-BCBB-7664A5FDE06D}" type="pres">
      <dgm:prSet presAssocID="{8505BD86-1614-524D-9FF7-A6FF547CCEB0}" presName="sibTrans" presStyleLbl="sibTrans2D1" presStyleIdx="0" presStyleCnt="3" custAng="20954517" custScaleX="68161" custLinFactNeighborX="-7366" custLinFactNeighborY="-16249"/>
      <dgm:spPr/>
    </dgm:pt>
    <dgm:pt modelId="{F13569E1-5099-F143-A45B-0DDDB3ED04F8}" type="pres">
      <dgm:prSet presAssocID="{8505BD86-1614-524D-9FF7-A6FF547CCEB0}" presName="connectorText" presStyleLbl="sibTrans2D1" presStyleIdx="0" presStyleCnt="3"/>
      <dgm:spPr/>
    </dgm:pt>
    <dgm:pt modelId="{43E65C51-7667-E944-A7DC-1C1CE7B64015}" type="pres">
      <dgm:prSet presAssocID="{A00D8374-D2F8-A140-B6D5-6C66478BD666}" presName="node" presStyleLbl="node1" presStyleIdx="1" presStyleCnt="4" custLinFactX="-16469" custLinFactY="2522" custLinFactNeighborX="-100000" custLinFactNeighborY="100000">
        <dgm:presLayoutVars>
          <dgm:bulletEnabled val="1"/>
        </dgm:presLayoutVars>
      </dgm:prSet>
      <dgm:spPr/>
    </dgm:pt>
    <dgm:pt modelId="{7C43AC7D-C7CE-C047-86CD-A66D275F322C}" type="pres">
      <dgm:prSet presAssocID="{35638B9C-5780-534E-B770-95DE04216D8E}" presName="sibTrans" presStyleLbl="sibTrans2D1" presStyleIdx="1" presStyleCnt="3" custScaleX="60440"/>
      <dgm:spPr/>
    </dgm:pt>
    <dgm:pt modelId="{35D549D2-22EA-3846-867B-C776BF86BDEE}" type="pres">
      <dgm:prSet presAssocID="{35638B9C-5780-534E-B770-95DE04216D8E}" presName="connectorText" presStyleLbl="sibTrans2D1" presStyleIdx="1" presStyleCnt="3"/>
      <dgm:spPr/>
    </dgm:pt>
    <dgm:pt modelId="{E1F38E67-D545-3049-9A90-361266629DC6}" type="pres">
      <dgm:prSet presAssocID="{C999BE75-A0B3-9C44-8A17-06B4B3F06014}" presName="node" presStyleLbl="node1" presStyleIdx="2" presStyleCnt="4" custLinFactY="60769" custLinFactNeighborY="100000">
        <dgm:presLayoutVars>
          <dgm:bulletEnabled val="1"/>
        </dgm:presLayoutVars>
      </dgm:prSet>
      <dgm:spPr/>
    </dgm:pt>
    <dgm:pt modelId="{09DF63F8-2DE1-A34C-B8C9-7DB3F42EC071}" type="pres">
      <dgm:prSet presAssocID="{11924101-12FF-EF41-94C7-FE95BE8C5F0F}" presName="sibTrans" presStyleLbl="sibTrans2D1" presStyleIdx="2" presStyleCnt="3" custAng="10775653" custScaleX="55878"/>
      <dgm:spPr/>
    </dgm:pt>
    <dgm:pt modelId="{250BE57D-3342-604E-92A5-F27AFB79479C}" type="pres">
      <dgm:prSet presAssocID="{11924101-12FF-EF41-94C7-FE95BE8C5F0F}" presName="connectorText" presStyleLbl="sibTrans2D1" presStyleIdx="2" presStyleCnt="3"/>
      <dgm:spPr/>
    </dgm:pt>
    <dgm:pt modelId="{BB3C2B8E-D40B-A048-B9BC-30F7944704C6}" type="pres">
      <dgm:prSet presAssocID="{5F44A2DA-6BAD-1F47-9FF1-FF53238D2F67}" presName="node" presStyleLbl="node1" presStyleIdx="3" presStyleCnt="4" custLinFactX="11414" custLinFactY="-147125" custLinFactNeighborX="100000" custLinFactNeighborY="-200000">
        <dgm:presLayoutVars>
          <dgm:bulletEnabled val="1"/>
        </dgm:presLayoutVars>
      </dgm:prSet>
      <dgm:spPr/>
    </dgm:pt>
  </dgm:ptLst>
  <dgm:cxnLst>
    <dgm:cxn modelId="{EF22AF01-FA59-3844-BAB3-9BB7C468B6DD}" srcId="{730B146F-5D28-9545-9B09-B603989F4900}" destId="{FE28A6EE-99C7-9941-8BDE-0FB17BF0DC3A}" srcOrd="0" destOrd="0" parTransId="{B3BC5C69-7B26-E743-A237-55B51AF15F0B}" sibTransId="{8505BD86-1614-524D-9FF7-A6FF547CCEB0}"/>
    <dgm:cxn modelId="{B7ACBE03-9009-C34C-AAD0-A5D531FC366F}" type="presOf" srcId="{35638B9C-5780-534E-B770-95DE04216D8E}" destId="{35D549D2-22EA-3846-867B-C776BF86BDEE}" srcOrd="1" destOrd="0" presId="urn:microsoft.com/office/officeart/2005/8/layout/process2"/>
    <dgm:cxn modelId="{61126138-49F2-EA47-9C53-8001713D35FE}" type="presOf" srcId="{11924101-12FF-EF41-94C7-FE95BE8C5F0F}" destId="{250BE57D-3342-604E-92A5-F27AFB79479C}" srcOrd="1" destOrd="0" presId="urn:microsoft.com/office/officeart/2005/8/layout/process2"/>
    <dgm:cxn modelId="{6264C53F-FBF6-A342-AF22-05F0C725D884}" type="presOf" srcId="{FE28A6EE-99C7-9941-8BDE-0FB17BF0DC3A}" destId="{D109D3B9-93B3-7C42-9311-834A32CB981C}" srcOrd="0" destOrd="0" presId="urn:microsoft.com/office/officeart/2005/8/layout/process2"/>
    <dgm:cxn modelId="{0D31E043-15A0-9240-B59E-672351C1B152}" type="presOf" srcId="{730B146F-5D28-9545-9B09-B603989F4900}" destId="{EE3CB973-D8E9-ED47-A123-06126262F97A}" srcOrd="0" destOrd="0" presId="urn:microsoft.com/office/officeart/2005/8/layout/process2"/>
    <dgm:cxn modelId="{48A38950-2CC4-AB42-8ECE-5F45BCBC5FA5}" srcId="{730B146F-5D28-9545-9B09-B603989F4900}" destId="{5F44A2DA-6BAD-1F47-9FF1-FF53238D2F67}" srcOrd="3" destOrd="0" parTransId="{72737189-8CAC-824F-8CCB-9CE3159D17F2}" sibTransId="{FD966DBA-1AFB-1142-85AD-ED86188F1696}"/>
    <dgm:cxn modelId="{29CFBC5D-5504-214C-A046-8C156A6F5C90}" type="presOf" srcId="{5F44A2DA-6BAD-1F47-9FF1-FF53238D2F67}" destId="{BB3C2B8E-D40B-A048-B9BC-30F7944704C6}" srcOrd="0" destOrd="0" presId="urn:microsoft.com/office/officeart/2005/8/layout/process2"/>
    <dgm:cxn modelId="{002F6463-0BA0-044E-9C55-7064C2322FA1}" srcId="{730B146F-5D28-9545-9B09-B603989F4900}" destId="{C999BE75-A0B3-9C44-8A17-06B4B3F06014}" srcOrd="2" destOrd="0" parTransId="{49EEFD3D-3E15-2740-B653-76E302082F46}" sibTransId="{11924101-12FF-EF41-94C7-FE95BE8C5F0F}"/>
    <dgm:cxn modelId="{8B28C366-BE87-924B-9F54-DC91A8AACF3B}" srcId="{730B146F-5D28-9545-9B09-B603989F4900}" destId="{A00D8374-D2F8-A140-B6D5-6C66478BD666}" srcOrd="1" destOrd="0" parTransId="{1BCF4D8C-B41C-C243-9334-D0C96F60F4CC}" sibTransId="{35638B9C-5780-534E-B770-95DE04216D8E}"/>
    <dgm:cxn modelId="{AC449279-5576-A24D-AD77-1F6F5FE5E776}" type="presOf" srcId="{A00D8374-D2F8-A140-B6D5-6C66478BD666}" destId="{43E65C51-7667-E944-A7DC-1C1CE7B64015}" srcOrd="0" destOrd="0" presId="urn:microsoft.com/office/officeart/2005/8/layout/process2"/>
    <dgm:cxn modelId="{813E16A4-2903-9F49-A3F6-EA88C3330B71}" type="presOf" srcId="{35638B9C-5780-534E-B770-95DE04216D8E}" destId="{7C43AC7D-C7CE-C047-86CD-A66D275F322C}" srcOrd="0" destOrd="0" presId="urn:microsoft.com/office/officeart/2005/8/layout/process2"/>
    <dgm:cxn modelId="{34151BB3-FD6D-1B48-A2DB-264BFA3971DE}" type="presOf" srcId="{C999BE75-A0B3-9C44-8A17-06B4B3F06014}" destId="{E1F38E67-D545-3049-9A90-361266629DC6}" srcOrd="0" destOrd="0" presId="urn:microsoft.com/office/officeart/2005/8/layout/process2"/>
    <dgm:cxn modelId="{4D1BCDD7-1C8F-8446-8392-652B66B19C05}" type="presOf" srcId="{8505BD86-1614-524D-9FF7-A6FF547CCEB0}" destId="{F13569E1-5099-F143-A45B-0DDDB3ED04F8}" srcOrd="1" destOrd="0" presId="urn:microsoft.com/office/officeart/2005/8/layout/process2"/>
    <dgm:cxn modelId="{87D0A6EE-1D07-804C-9ECF-8CFF28875DE4}" type="presOf" srcId="{11924101-12FF-EF41-94C7-FE95BE8C5F0F}" destId="{09DF63F8-2DE1-A34C-B8C9-7DB3F42EC071}" srcOrd="0" destOrd="0" presId="urn:microsoft.com/office/officeart/2005/8/layout/process2"/>
    <dgm:cxn modelId="{198524FA-C6F5-134A-9F39-BA930279DD12}" type="presOf" srcId="{8505BD86-1614-524D-9FF7-A6FF547CCEB0}" destId="{38E183FE-D8F4-1E4E-BCBB-7664A5FDE06D}" srcOrd="0" destOrd="0" presId="urn:microsoft.com/office/officeart/2005/8/layout/process2"/>
    <dgm:cxn modelId="{C5D1DFC0-BA53-3E4B-9682-A530988833CA}" type="presParOf" srcId="{EE3CB973-D8E9-ED47-A123-06126262F97A}" destId="{D109D3B9-93B3-7C42-9311-834A32CB981C}" srcOrd="0" destOrd="0" presId="urn:microsoft.com/office/officeart/2005/8/layout/process2"/>
    <dgm:cxn modelId="{54963906-B33F-4745-B539-C09884E144FA}" type="presParOf" srcId="{EE3CB973-D8E9-ED47-A123-06126262F97A}" destId="{38E183FE-D8F4-1E4E-BCBB-7664A5FDE06D}" srcOrd="1" destOrd="0" presId="urn:microsoft.com/office/officeart/2005/8/layout/process2"/>
    <dgm:cxn modelId="{3534B1E7-E360-6643-B637-794C1CAF70DF}" type="presParOf" srcId="{38E183FE-D8F4-1E4E-BCBB-7664A5FDE06D}" destId="{F13569E1-5099-F143-A45B-0DDDB3ED04F8}" srcOrd="0" destOrd="0" presId="urn:microsoft.com/office/officeart/2005/8/layout/process2"/>
    <dgm:cxn modelId="{C8204429-DCFF-AE43-BB76-DE886583C201}" type="presParOf" srcId="{EE3CB973-D8E9-ED47-A123-06126262F97A}" destId="{43E65C51-7667-E944-A7DC-1C1CE7B64015}" srcOrd="2" destOrd="0" presId="urn:microsoft.com/office/officeart/2005/8/layout/process2"/>
    <dgm:cxn modelId="{D101FD30-1290-1348-9FCA-945B8AF09C73}" type="presParOf" srcId="{EE3CB973-D8E9-ED47-A123-06126262F97A}" destId="{7C43AC7D-C7CE-C047-86CD-A66D275F322C}" srcOrd="3" destOrd="0" presId="urn:microsoft.com/office/officeart/2005/8/layout/process2"/>
    <dgm:cxn modelId="{80F854D4-EFDD-A745-8DFA-3A4E5EB83D0E}" type="presParOf" srcId="{7C43AC7D-C7CE-C047-86CD-A66D275F322C}" destId="{35D549D2-22EA-3846-867B-C776BF86BDEE}" srcOrd="0" destOrd="0" presId="urn:microsoft.com/office/officeart/2005/8/layout/process2"/>
    <dgm:cxn modelId="{BE4BB4D6-D465-C14B-B6B9-F7F8A06925D7}" type="presParOf" srcId="{EE3CB973-D8E9-ED47-A123-06126262F97A}" destId="{E1F38E67-D545-3049-9A90-361266629DC6}" srcOrd="4" destOrd="0" presId="urn:microsoft.com/office/officeart/2005/8/layout/process2"/>
    <dgm:cxn modelId="{7986C51A-E190-354A-877A-9A485E0E718E}" type="presParOf" srcId="{EE3CB973-D8E9-ED47-A123-06126262F97A}" destId="{09DF63F8-2DE1-A34C-B8C9-7DB3F42EC071}" srcOrd="5" destOrd="0" presId="urn:microsoft.com/office/officeart/2005/8/layout/process2"/>
    <dgm:cxn modelId="{3CE41CD4-49E4-4A48-A8FB-5D5E5CEE167A}" type="presParOf" srcId="{09DF63F8-2DE1-A34C-B8C9-7DB3F42EC071}" destId="{250BE57D-3342-604E-92A5-F27AFB79479C}" srcOrd="0" destOrd="0" presId="urn:microsoft.com/office/officeart/2005/8/layout/process2"/>
    <dgm:cxn modelId="{FC651EFB-172D-9246-BFBE-78191E9D54B8}" type="presParOf" srcId="{EE3CB973-D8E9-ED47-A123-06126262F97A}" destId="{BB3C2B8E-D40B-A048-B9BC-30F7944704C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A1ED4-497B-A045-AA16-C9EECFB44285}" type="doc">
      <dgm:prSet loTypeId="urn:microsoft.com/office/officeart/2005/8/layout/hList3" loCatId="" qsTypeId="urn:microsoft.com/office/officeart/2005/8/quickstyle/simple1" qsCatId="simple" csTypeId="urn:microsoft.com/office/officeart/2005/8/colors/colorful5" csCatId="colorful" phldr="1"/>
      <dgm:spPr/>
      <dgm:t>
        <a:bodyPr/>
        <a:lstStyle/>
        <a:p>
          <a:endParaRPr lang="en-US"/>
        </a:p>
      </dgm:t>
    </dgm:pt>
    <dgm:pt modelId="{E588E49B-745F-894D-88EE-6AA08DC170CB}">
      <dgm:prSet phldrT="[Text]"/>
      <dgm:spPr/>
      <dgm:t>
        <a:bodyPr/>
        <a:lstStyle/>
        <a:p>
          <a:pPr algn="ctr"/>
          <a:r>
            <a:rPr lang="en-US" dirty="0"/>
            <a:t>N=233, mean BMI 50.4 kg/m</a:t>
          </a:r>
          <a:r>
            <a:rPr lang="en-US" baseline="30000" dirty="0"/>
            <a:t>2</a:t>
          </a:r>
          <a:r>
            <a:rPr lang="en-US" baseline="0" dirty="0"/>
            <a:t>, RYGB</a:t>
          </a:r>
          <a:endParaRPr lang="en-US" dirty="0"/>
        </a:p>
      </dgm:t>
    </dgm:pt>
    <dgm:pt modelId="{4E303EB9-07E4-F848-B5D1-ACC37750A455}" type="parTrans" cxnId="{B223BA84-A957-DE4B-B4C2-1BC7F6237386}">
      <dgm:prSet/>
      <dgm:spPr/>
      <dgm:t>
        <a:bodyPr/>
        <a:lstStyle/>
        <a:p>
          <a:pPr algn="ctr"/>
          <a:endParaRPr lang="en-US"/>
        </a:p>
      </dgm:t>
    </dgm:pt>
    <dgm:pt modelId="{4BE1C7C6-C8FA-0346-A976-DBD7AD0D8E6A}" type="sibTrans" cxnId="{B223BA84-A957-DE4B-B4C2-1BC7F6237386}">
      <dgm:prSet/>
      <dgm:spPr/>
      <dgm:t>
        <a:bodyPr/>
        <a:lstStyle/>
        <a:p>
          <a:pPr algn="ctr"/>
          <a:endParaRPr lang="en-US"/>
        </a:p>
      </dgm:t>
    </dgm:pt>
    <dgm:pt modelId="{46387954-1B72-7D4A-8D7D-BB19DBED40BF}">
      <dgm:prSet phldrT="[Text]" custT="1"/>
      <dgm:spPr>
        <a:solidFill>
          <a:srgbClr val="00BBBD"/>
        </a:solidFill>
      </dgm:spPr>
      <dgm:t>
        <a:bodyPr/>
        <a:lstStyle/>
        <a:p>
          <a:pPr algn="ctr"/>
          <a:r>
            <a:rPr lang="en-US" sz="2800" b="0" dirty="0"/>
            <a:t>BMI </a:t>
          </a:r>
          <a:r>
            <a:rPr lang="en-US" sz="2800" b="0" i="0" u="none" dirty="0"/>
            <a:t>≤ 50 kg/m</a:t>
          </a:r>
          <a:r>
            <a:rPr lang="en-US" sz="2800" b="0" i="0" u="none" baseline="30000" dirty="0"/>
            <a:t>2</a:t>
          </a:r>
          <a:br>
            <a:rPr lang="en-US" sz="2800" b="0" i="0" u="none" baseline="30000" dirty="0"/>
          </a:br>
          <a:r>
            <a:rPr lang="en-US" sz="2800" b="0" i="0" u="none" baseline="30000" dirty="0"/>
            <a:t>(n= 124)</a:t>
          </a:r>
          <a:br>
            <a:rPr lang="en-US" sz="2800" b="0" i="0" u="none" baseline="30000" dirty="0"/>
          </a:br>
          <a:r>
            <a:rPr lang="en-US" sz="3600" b="1" i="0" u="none" baseline="30000" dirty="0"/>
            <a:t>Enoxaparin 40 mg q12h</a:t>
          </a:r>
          <a:endParaRPr lang="en-US" sz="2800" b="1" dirty="0"/>
        </a:p>
      </dgm:t>
    </dgm:pt>
    <dgm:pt modelId="{6315F05D-A05F-2F48-8509-297CB80F9D66}" type="parTrans" cxnId="{F473430A-EABD-3145-A3E1-E03C68FBEB88}">
      <dgm:prSet/>
      <dgm:spPr/>
      <dgm:t>
        <a:bodyPr/>
        <a:lstStyle/>
        <a:p>
          <a:pPr algn="ctr"/>
          <a:endParaRPr lang="en-US"/>
        </a:p>
      </dgm:t>
    </dgm:pt>
    <dgm:pt modelId="{DF5F61F4-6ADF-8D4C-8BB8-05E0DDED86EA}" type="sibTrans" cxnId="{F473430A-EABD-3145-A3E1-E03C68FBEB88}">
      <dgm:prSet/>
      <dgm:spPr/>
      <dgm:t>
        <a:bodyPr/>
        <a:lstStyle/>
        <a:p>
          <a:pPr algn="ctr"/>
          <a:endParaRPr lang="en-US"/>
        </a:p>
      </dgm:t>
    </dgm:pt>
    <dgm:pt modelId="{798C0A84-B9AC-1542-8CEE-F37023742DC7}">
      <dgm:prSet/>
      <dgm:spPr/>
    </dgm:pt>
    <dgm:pt modelId="{E0CD231F-0D99-6C4E-A433-8E3991B06561}" type="parTrans" cxnId="{DBD39A5F-8376-C44C-8E37-3D516E5BAEF7}">
      <dgm:prSet/>
      <dgm:spPr/>
      <dgm:t>
        <a:bodyPr/>
        <a:lstStyle/>
        <a:p>
          <a:pPr algn="ctr"/>
          <a:endParaRPr lang="en-US"/>
        </a:p>
      </dgm:t>
    </dgm:pt>
    <dgm:pt modelId="{CD70076C-4006-414F-A522-860755B6E6E7}" type="sibTrans" cxnId="{DBD39A5F-8376-C44C-8E37-3D516E5BAEF7}">
      <dgm:prSet/>
      <dgm:spPr/>
      <dgm:t>
        <a:bodyPr/>
        <a:lstStyle/>
        <a:p>
          <a:pPr algn="ctr"/>
          <a:endParaRPr lang="en-US"/>
        </a:p>
      </dgm:t>
    </dgm:pt>
    <dgm:pt modelId="{0111E60D-B0A8-1F42-A4CF-436A6E602D51}">
      <dgm:prSet/>
      <dgm:spPr/>
    </dgm:pt>
    <dgm:pt modelId="{7E8173DF-1D78-E542-A03E-3DE177836364}" type="parTrans" cxnId="{99CDE646-AE1B-F446-9CCB-B34BBCF430DB}">
      <dgm:prSet/>
      <dgm:spPr/>
      <dgm:t>
        <a:bodyPr/>
        <a:lstStyle/>
        <a:p>
          <a:pPr algn="ctr"/>
          <a:endParaRPr lang="en-US"/>
        </a:p>
      </dgm:t>
    </dgm:pt>
    <dgm:pt modelId="{C636B7FF-605D-2E4C-941F-06E40AB00D9C}" type="sibTrans" cxnId="{99CDE646-AE1B-F446-9CCB-B34BBCF430DB}">
      <dgm:prSet/>
      <dgm:spPr/>
      <dgm:t>
        <a:bodyPr/>
        <a:lstStyle/>
        <a:p>
          <a:pPr algn="ctr"/>
          <a:endParaRPr lang="en-US"/>
        </a:p>
      </dgm:t>
    </dgm:pt>
    <dgm:pt modelId="{432968D1-31B7-F143-A70A-625FCD2D15E7}">
      <dgm:prSet phldrT="[Text]" custT="1"/>
      <dgm:spPr>
        <a:solidFill>
          <a:srgbClr val="92D050"/>
        </a:solidFill>
      </dgm:spPr>
      <dgm:t>
        <a:bodyPr/>
        <a:lstStyle/>
        <a:p>
          <a:pPr algn="ctr"/>
          <a:r>
            <a:rPr lang="en-US" sz="2800" b="0" dirty="0"/>
            <a:t>BMI &gt;</a:t>
          </a:r>
          <a:r>
            <a:rPr lang="en-US" sz="2800" b="0" i="0" u="none" dirty="0"/>
            <a:t> 50 kg/m</a:t>
          </a:r>
          <a:r>
            <a:rPr lang="en-US" sz="2800" b="0" i="0" u="none" baseline="30000" dirty="0"/>
            <a:t>2</a:t>
          </a:r>
          <a:br>
            <a:rPr lang="en-US" sz="2800" b="0" i="0" u="none" baseline="30000" dirty="0"/>
          </a:br>
          <a:r>
            <a:rPr lang="en-US" sz="2800" b="0" i="0" u="none" baseline="30000" dirty="0"/>
            <a:t>(n= 99)</a:t>
          </a:r>
          <a:br>
            <a:rPr lang="en-US" sz="2800" b="0" i="0" u="none" baseline="30000" dirty="0"/>
          </a:br>
          <a:r>
            <a:rPr lang="en-US" sz="3600" b="1" i="0" u="none" baseline="30000" dirty="0"/>
            <a:t>Enoxaparin 60 mg q12h</a:t>
          </a:r>
          <a:endParaRPr lang="en-US" sz="2800" b="1" dirty="0"/>
        </a:p>
      </dgm:t>
    </dgm:pt>
    <dgm:pt modelId="{CE6BEDCF-BBB2-9A4D-8D6F-22841FC146CE}" type="parTrans" cxnId="{882B4255-B836-294E-A6A3-26C85286C6F7}">
      <dgm:prSet/>
      <dgm:spPr/>
      <dgm:t>
        <a:bodyPr/>
        <a:lstStyle/>
        <a:p>
          <a:endParaRPr lang="en-US"/>
        </a:p>
      </dgm:t>
    </dgm:pt>
    <dgm:pt modelId="{E7F5A316-8FAB-1048-8473-618CBCD26CA9}" type="sibTrans" cxnId="{882B4255-B836-294E-A6A3-26C85286C6F7}">
      <dgm:prSet/>
      <dgm:spPr/>
      <dgm:t>
        <a:bodyPr/>
        <a:lstStyle/>
        <a:p>
          <a:endParaRPr lang="en-US"/>
        </a:p>
      </dgm:t>
    </dgm:pt>
    <dgm:pt modelId="{34203A74-A114-B549-B0FF-0DAC9E617C9A}" type="pres">
      <dgm:prSet presAssocID="{EB1A1ED4-497B-A045-AA16-C9EECFB44285}" presName="composite" presStyleCnt="0">
        <dgm:presLayoutVars>
          <dgm:chMax val="1"/>
          <dgm:dir/>
          <dgm:resizeHandles val="exact"/>
        </dgm:presLayoutVars>
      </dgm:prSet>
      <dgm:spPr/>
    </dgm:pt>
    <dgm:pt modelId="{2BB651C7-776A-BF4F-BE78-47FF98AAA66C}" type="pres">
      <dgm:prSet presAssocID="{E588E49B-745F-894D-88EE-6AA08DC170CB}" presName="roof" presStyleLbl="dkBgShp" presStyleIdx="0" presStyleCnt="2" custLinFactNeighborY="-15761"/>
      <dgm:spPr/>
    </dgm:pt>
    <dgm:pt modelId="{69776D9E-D0D0-B642-941B-564B00EEBF8B}" type="pres">
      <dgm:prSet presAssocID="{E588E49B-745F-894D-88EE-6AA08DC170CB}" presName="pillars" presStyleCnt="0"/>
      <dgm:spPr/>
    </dgm:pt>
    <dgm:pt modelId="{CC7CCC75-768F-2743-BC03-A457FAC67F45}" type="pres">
      <dgm:prSet presAssocID="{E588E49B-745F-894D-88EE-6AA08DC170CB}" presName="pillar1" presStyleLbl="node1" presStyleIdx="0" presStyleCnt="2">
        <dgm:presLayoutVars>
          <dgm:bulletEnabled val="1"/>
        </dgm:presLayoutVars>
      </dgm:prSet>
      <dgm:spPr/>
    </dgm:pt>
    <dgm:pt modelId="{72263E70-532D-514C-BBDB-C530320FD101}" type="pres">
      <dgm:prSet presAssocID="{432968D1-31B7-F143-A70A-625FCD2D15E7}" presName="pillarX" presStyleLbl="node1" presStyleIdx="1" presStyleCnt="2">
        <dgm:presLayoutVars>
          <dgm:bulletEnabled val="1"/>
        </dgm:presLayoutVars>
      </dgm:prSet>
      <dgm:spPr/>
    </dgm:pt>
    <dgm:pt modelId="{B53CA57A-BEA5-964C-B4B8-B887C5B97F3C}" type="pres">
      <dgm:prSet presAssocID="{E588E49B-745F-894D-88EE-6AA08DC170CB}" presName="base" presStyleLbl="dkBgShp" presStyleIdx="1" presStyleCnt="2"/>
      <dgm:spPr/>
    </dgm:pt>
  </dgm:ptLst>
  <dgm:cxnLst>
    <dgm:cxn modelId="{F473430A-EABD-3145-A3E1-E03C68FBEB88}" srcId="{E588E49B-745F-894D-88EE-6AA08DC170CB}" destId="{46387954-1B72-7D4A-8D7D-BB19DBED40BF}" srcOrd="0" destOrd="0" parTransId="{6315F05D-A05F-2F48-8509-297CB80F9D66}" sibTransId="{DF5F61F4-6ADF-8D4C-8BB8-05E0DDED86EA}"/>
    <dgm:cxn modelId="{F7E5A315-E3F8-9E4A-A813-C70EB98A3842}" type="presOf" srcId="{EB1A1ED4-497B-A045-AA16-C9EECFB44285}" destId="{34203A74-A114-B549-B0FF-0DAC9E617C9A}" srcOrd="0" destOrd="0" presId="urn:microsoft.com/office/officeart/2005/8/layout/hList3"/>
    <dgm:cxn modelId="{99CDE646-AE1B-F446-9CCB-B34BBCF430DB}" srcId="{EB1A1ED4-497B-A045-AA16-C9EECFB44285}" destId="{0111E60D-B0A8-1F42-A4CF-436A6E602D51}" srcOrd="1" destOrd="0" parTransId="{7E8173DF-1D78-E542-A03E-3DE177836364}" sibTransId="{C636B7FF-605D-2E4C-941F-06E40AB00D9C}"/>
    <dgm:cxn modelId="{DAF2F554-AA54-0442-AC12-7EDC3548690F}" type="presOf" srcId="{E588E49B-745F-894D-88EE-6AA08DC170CB}" destId="{2BB651C7-776A-BF4F-BE78-47FF98AAA66C}" srcOrd="0" destOrd="0" presId="urn:microsoft.com/office/officeart/2005/8/layout/hList3"/>
    <dgm:cxn modelId="{882B4255-B836-294E-A6A3-26C85286C6F7}" srcId="{E588E49B-745F-894D-88EE-6AA08DC170CB}" destId="{432968D1-31B7-F143-A70A-625FCD2D15E7}" srcOrd="1" destOrd="0" parTransId="{CE6BEDCF-BBB2-9A4D-8D6F-22841FC146CE}" sibTransId="{E7F5A316-8FAB-1048-8473-618CBCD26CA9}"/>
    <dgm:cxn modelId="{DBD39A5F-8376-C44C-8E37-3D516E5BAEF7}" srcId="{EB1A1ED4-497B-A045-AA16-C9EECFB44285}" destId="{798C0A84-B9AC-1542-8CEE-F37023742DC7}" srcOrd="2" destOrd="0" parTransId="{E0CD231F-0D99-6C4E-A433-8E3991B06561}" sibTransId="{CD70076C-4006-414F-A522-860755B6E6E7}"/>
    <dgm:cxn modelId="{B223BA84-A957-DE4B-B4C2-1BC7F6237386}" srcId="{EB1A1ED4-497B-A045-AA16-C9EECFB44285}" destId="{E588E49B-745F-894D-88EE-6AA08DC170CB}" srcOrd="0" destOrd="0" parTransId="{4E303EB9-07E4-F848-B5D1-ACC37750A455}" sibTransId="{4BE1C7C6-C8FA-0346-A976-DBD7AD0D8E6A}"/>
    <dgm:cxn modelId="{7A57ABA6-6C0C-C543-8A87-1ADCCE254FF0}" type="presOf" srcId="{46387954-1B72-7D4A-8D7D-BB19DBED40BF}" destId="{CC7CCC75-768F-2743-BC03-A457FAC67F45}" srcOrd="0" destOrd="0" presId="urn:microsoft.com/office/officeart/2005/8/layout/hList3"/>
    <dgm:cxn modelId="{CE83B2D4-7693-E34C-B230-19C0D226B364}" type="presOf" srcId="{432968D1-31B7-F143-A70A-625FCD2D15E7}" destId="{72263E70-532D-514C-BBDB-C530320FD101}" srcOrd="0" destOrd="0" presId="urn:microsoft.com/office/officeart/2005/8/layout/hList3"/>
    <dgm:cxn modelId="{6C7C4422-0786-AA4F-9075-C4042203EBF6}" type="presParOf" srcId="{34203A74-A114-B549-B0FF-0DAC9E617C9A}" destId="{2BB651C7-776A-BF4F-BE78-47FF98AAA66C}" srcOrd="0" destOrd="0" presId="urn:microsoft.com/office/officeart/2005/8/layout/hList3"/>
    <dgm:cxn modelId="{788943B7-823B-BA4D-8259-78FE7546CABC}" type="presParOf" srcId="{34203A74-A114-B549-B0FF-0DAC9E617C9A}" destId="{69776D9E-D0D0-B642-941B-564B00EEBF8B}" srcOrd="1" destOrd="0" presId="urn:microsoft.com/office/officeart/2005/8/layout/hList3"/>
    <dgm:cxn modelId="{659336CF-FA3E-6C47-820C-8CC36CDE113B}" type="presParOf" srcId="{69776D9E-D0D0-B642-941B-564B00EEBF8B}" destId="{CC7CCC75-768F-2743-BC03-A457FAC67F45}" srcOrd="0" destOrd="0" presId="urn:microsoft.com/office/officeart/2005/8/layout/hList3"/>
    <dgm:cxn modelId="{2D4AD56D-91FD-0A42-A6E1-8E560D8F6AFF}" type="presParOf" srcId="{69776D9E-D0D0-B642-941B-564B00EEBF8B}" destId="{72263E70-532D-514C-BBDB-C530320FD101}" srcOrd="1" destOrd="0" presId="urn:microsoft.com/office/officeart/2005/8/layout/hList3"/>
    <dgm:cxn modelId="{E006AF3A-5384-6F47-9492-6AA8FC2A5E4A}" type="presParOf" srcId="{34203A74-A114-B549-B0FF-0DAC9E617C9A}" destId="{B53CA57A-BEA5-964C-B4B8-B887C5B97F3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0615103-B42E-9D4E-98D6-EF4B9EA640CD}"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n-US"/>
        </a:p>
      </dgm:t>
    </dgm:pt>
    <dgm:pt modelId="{0A6C04F5-B9CA-8F47-8F11-6115273FD7A3}">
      <dgm:prSet phldrT="[Text]"/>
      <dgm:spPr>
        <a:solidFill>
          <a:srgbClr val="0EB6A0"/>
        </a:solidFill>
      </dgm:spPr>
      <dgm:t>
        <a:bodyPr/>
        <a:lstStyle/>
        <a:p>
          <a:r>
            <a:rPr lang="en-US" dirty="0"/>
            <a:t>Control Group</a:t>
          </a:r>
        </a:p>
      </dgm:t>
    </dgm:pt>
    <dgm:pt modelId="{7BF86627-1EEC-9349-8451-489B04DEB1CE}" type="parTrans" cxnId="{F00CED74-D811-FB47-819C-F9B3D647A9F7}">
      <dgm:prSet/>
      <dgm:spPr/>
      <dgm:t>
        <a:bodyPr/>
        <a:lstStyle/>
        <a:p>
          <a:endParaRPr lang="en-US"/>
        </a:p>
      </dgm:t>
    </dgm:pt>
    <dgm:pt modelId="{F873FBDD-434D-CF4B-8EE9-4141DD721BF1}" type="sibTrans" cxnId="{F00CED74-D811-FB47-819C-F9B3D647A9F7}">
      <dgm:prSet/>
      <dgm:spPr/>
      <dgm:t>
        <a:bodyPr/>
        <a:lstStyle/>
        <a:p>
          <a:endParaRPr lang="en-US"/>
        </a:p>
      </dgm:t>
    </dgm:pt>
    <dgm:pt modelId="{A3AD2F1A-A2C8-BF4E-8245-3BAA2800C39C}">
      <dgm:prSet phldrT="[Text]" custT="1"/>
      <dgm:spPr/>
      <dgm:t>
        <a:bodyPr/>
        <a:lstStyle/>
        <a:p>
          <a:pPr>
            <a:buNone/>
          </a:pPr>
          <a:r>
            <a:rPr lang="en-US" sz="4000" dirty="0"/>
            <a:t>Fixed dose (FD) </a:t>
          </a:r>
          <a:r>
            <a:rPr lang="en-US" sz="4000" b="1" dirty="0"/>
            <a:t>enoxaparin </a:t>
          </a:r>
          <a:br>
            <a:rPr lang="en-US" sz="4000" b="1" dirty="0"/>
          </a:br>
          <a:r>
            <a:rPr lang="en-US" sz="4000" b="1" dirty="0"/>
            <a:t>40 mg </a:t>
          </a:r>
          <a:r>
            <a:rPr lang="en-US" sz="4000" dirty="0"/>
            <a:t>daily (n=11)</a:t>
          </a:r>
        </a:p>
      </dgm:t>
    </dgm:pt>
    <dgm:pt modelId="{97DFFA74-555A-8641-A8DB-B892BD24FA52}" type="parTrans" cxnId="{ABAF81E6-6E2A-9346-804B-1DE151221165}">
      <dgm:prSet/>
      <dgm:spPr/>
      <dgm:t>
        <a:bodyPr/>
        <a:lstStyle/>
        <a:p>
          <a:endParaRPr lang="en-US"/>
        </a:p>
      </dgm:t>
    </dgm:pt>
    <dgm:pt modelId="{070EFD8A-FBD7-644C-8A92-D11829851E11}" type="sibTrans" cxnId="{ABAF81E6-6E2A-9346-804B-1DE151221165}">
      <dgm:prSet/>
      <dgm:spPr/>
      <dgm:t>
        <a:bodyPr/>
        <a:lstStyle/>
        <a:p>
          <a:endParaRPr lang="en-US"/>
        </a:p>
      </dgm:t>
    </dgm:pt>
    <dgm:pt modelId="{5B062C09-4E5C-8C44-A8AF-9E2ACFA2C247}">
      <dgm:prSet phldrT="[Text]"/>
      <dgm:spPr>
        <a:solidFill>
          <a:schemeClr val="accent5"/>
        </a:solidFill>
      </dgm:spPr>
      <dgm:t>
        <a:bodyPr/>
        <a:lstStyle/>
        <a:p>
          <a:r>
            <a:rPr lang="en-US" dirty="0"/>
            <a:t>Intervention Group #1</a:t>
          </a:r>
        </a:p>
      </dgm:t>
    </dgm:pt>
    <dgm:pt modelId="{DC4DA4BE-CE31-E44C-A645-EE25096E1C67}" type="parTrans" cxnId="{1772C906-A63F-CF49-A85E-10130EADBFDB}">
      <dgm:prSet/>
      <dgm:spPr/>
      <dgm:t>
        <a:bodyPr/>
        <a:lstStyle/>
        <a:p>
          <a:endParaRPr lang="en-US"/>
        </a:p>
      </dgm:t>
    </dgm:pt>
    <dgm:pt modelId="{1DA4B639-1BBB-2149-B59E-B6BDE84EEB6C}" type="sibTrans" cxnId="{1772C906-A63F-CF49-A85E-10130EADBFDB}">
      <dgm:prSet/>
      <dgm:spPr/>
      <dgm:t>
        <a:bodyPr/>
        <a:lstStyle/>
        <a:p>
          <a:endParaRPr lang="en-US"/>
        </a:p>
      </dgm:t>
    </dgm:pt>
    <dgm:pt modelId="{39F1BBF0-6259-E14B-89F9-4BFDF17A818C}">
      <dgm:prSet phldrT="[Text]" custT="1"/>
      <dgm:spPr/>
      <dgm:t>
        <a:bodyPr/>
        <a:lstStyle/>
        <a:p>
          <a:pPr>
            <a:buAutoNum type="arabicPeriod"/>
          </a:pPr>
          <a:r>
            <a:rPr lang="en-US" sz="4000" dirty="0"/>
            <a:t>Lower-dose (LD) </a:t>
          </a:r>
          <a:r>
            <a:rPr lang="en-US" sz="4000" b="1" dirty="0"/>
            <a:t>enoxaparin 0.4 mg/kg</a:t>
          </a:r>
          <a:r>
            <a:rPr lang="en-US" sz="4000" dirty="0"/>
            <a:t> once daily (n=9)</a:t>
          </a:r>
        </a:p>
      </dgm:t>
    </dgm:pt>
    <dgm:pt modelId="{C733FC65-A2F5-254D-9BDE-69155BA2C5A9}" type="parTrans" cxnId="{3499CE59-3840-5B4A-A307-3B66E6D1AB93}">
      <dgm:prSet/>
      <dgm:spPr/>
      <dgm:t>
        <a:bodyPr/>
        <a:lstStyle/>
        <a:p>
          <a:endParaRPr lang="en-US"/>
        </a:p>
      </dgm:t>
    </dgm:pt>
    <dgm:pt modelId="{FEA578C4-0ADA-CF41-BE10-2608D4E7D4C3}" type="sibTrans" cxnId="{3499CE59-3840-5B4A-A307-3B66E6D1AB93}">
      <dgm:prSet/>
      <dgm:spPr/>
      <dgm:t>
        <a:bodyPr/>
        <a:lstStyle/>
        <a:p>
          <a:endParaRPr lang="en-US"/>
        </a:p>
      </dgm:t>
    </dgm:pt>
    <dgm:pt modelId="{8EA0B9B5-D804-6D4A-AFEE-759694DB5393}">
      <dgm:prSet phldrT="[Text]"/>
      <dgm:spPr>
        <a:solidFill>
          <a:schemeClr val="accent6"/>
        </a:solidFill>
      </dgm:spPr>
      <dgm:t>
        <a:bodyPr/>
        <a:lstStyle/>
        <a:p>
          <a:r>
            <a:rPr lang="en-US" dirty="0"/>
            <a:t>Intervention Group #2</a:t>
          </a:r>
        </a:p>
      </dgm:t>
    </dgm:pt>
    <dgm:pt modelId="{DD7D2D2B-C1C7-E04D-A4F4-1624A2FA7113}" type="parTrans" cxnId="{AD00005B-22CB-1846-AED9-6209565A704A}">
      <dgm:prSet/>
      <dgm:spPr/>
      <dgm:t>
        <a:bodyPr/>
        <a:lstStyle/>
        <a:p>
          <a:endParaRPr lang="en-US"/>
        </a:p>
      </dgm:t>
    </dgm:pt>
    <dgm:pt modelId="{4BC0560E-421E-DA43-8D4B-BBD94A1258D5}" type="sibTrans" cxnId="{AD00005B-22CB-1846-AED9-6209565A704A}">
      <dgm:prSet/>
      <dgm:spPr/>
      <dgm:t>
        <a:bodyPr/>
        <a:lstStyle/>
        <a:p>
          <a:endParaRPr lang="en-US"/>
        </a:p>
      </dgm:t>
    </dgm:pt>
    <dgm:pt modelId="{5870C648-0C16-7449-AE04-0A7F006C9841}">
      <dgm:prSet phldrT="[Text]" custT="1"/>
      <dgm:spPr/>
      <dgm:t>
        <a:bodyPr/>
        <a:lstStyle/>
        <a:p>
          <a:pPr>
            <a:buAutoNum type="arabicPeriod"/>
          </a:pPr>
          <a:r>
            <a:rPr lang="en-US" sz="4000" dirty="0"/>
            <a:t>Higher-dose (HD) </a:t>
          </a:r>
          <a:r>
            <a:rPr lang="en-US" sz="4000" b="1" dirty="0"/>
            <a:t>enoxaparin 0.5 mg/kg</a:t>
          </a:r>
          <a:r>
            <a:rPr lang="en-US" sz="4000" dirty="0"/>
            <a:t> once daily (n= 11)</a:t>
          </a:r>
        </a:p>
      </dgm:t>
    </dgm:pt>
    <dgm:pt modelId="{A9BBC013-90AF-5845-8009-AC2E33820415}" type="parTrans" cxnId="{04E6EDEC-28C3-6F44-992C-9FF064B3C468}">
      <dgm:prSet/>
      <dgm:spPr/>
      <dgm:t>
        <a:bodyPr/>
        <a:lstStyle/>
        <a:p>
          <a:endParaRPr lang="en-US"/>
        </a:p>
      </dgm:t>
    </dgm:pt>
    <dgm:pt modelId="{2B293A53-FE98-464D-B612-9A9D88B4BA62}" type="sibTrans" cxnId="{04E6EDEC-28C3-6F44-992C-9FF064B3C468}">
      <dgm:prSet/>
      <dgm:spPr/>
      <dgm:t>
        <a:bodyPr/>
        <a:lstStyle/>
        <a:p>
          <a:endParaRPr lang="en-US"/>
        </a:p>
      </dgm:t>
    </dgm:pt>
    <dgm:pt modelId="{B207D4F0-D9F1-7348-8E3E-8B3EAE337C3A}" type="pres">
      <dgm:prSet presAssocID="{50615103-B42E-9D4E-98D6-EF4B9EA640CD}" presName="Name0" presStyleCnt="0">
        <dgm:presLayoutVars>
          <dgm:dir/>
          <dgm:animLvl val="lvl"/>
          <dgm:resizeHandles val="exact"/>
        </dgm:presLayoutVars>
      </dgm:prSet>
      <dgm:spPr/>
    </dgm:pt>
    <dgm:pt modelId="{E290073D-4AC1-0040-BCE8-D7A430CF4FAF}" type="pres">
      <dgm:prSet presAssocID="{0A6C04F5-B9CA-8F47-8F11-6115273FD7A3}" presName="compositeNode" presStyleCnt="0">
        <dgm:presLayoutVars>
          <dgm:bulletEnabled val="1"/>
        </dgm:presLayoutVars>
      </dgm:prSet>
      <dgm:spPr/>
    </dgm:pt>
    <dgm:pt modelId="{C94AA973-838E-DC45-81F2-1CD5F1854260}" type="pres">
      <dgm:prSet presAssocID="{0A6C04F5-B9CA-8F47-8F11-6115273FD7A3}" presName="bgRect" presStyleLbl="node1" presStyleIdx="0" presStyleCnt="3"/>
      <dgm:spPr/>
    </dgm:pt>
    <dgm:pt modelId="{E095F431-1BBD-D249-B629-65F990F78639}" type="pres">
      <dgm:prSet presAssocID="{0A6C04F5-B9CA-8F47-8F11-6115273FD7A3}" presName="parentNode" presStyleLbl="node1" presStyleIdx="0" presStyleCnt="3">
        <dgm:presLayoutVars>
          <dgm:chMax val="0"/>
          <dgm:bulletEnabled val="1"/>
        </dgm:presLayoutVars>
      </dgm:prSet>
      <dgm:spPr/>
    </dgm:pt>
    <dgm:pt modelId="{7853142D-A88F-0E4E-B15F-E2102D4E9C2E}" type="pres">
      <dgm:prSet presAssocID="{0A6C04F5-B9CA-8F47-8F11-6115273FD7A3}" presName="childNode" presStyleLbl="node1" presStyleIdx="0" presStyleCnt="3">
        <dgm:presLayoutVars>
          <dgm:bulletEnabled val="1"/>
        </dgm:presLayoutVars>
      </dgm:prSet>
      <dgm:spPr/>
    </dgm:pt>
    <dgm:pt modelId="{077E89E5-EC1D-7941-9387-C42860A72109}" type="pres">
      <dgm:prSet presAssocID="{F873FBDD-434D-CF4B-8EE9-4141DD721BF1}" presName="hSp" presStyleCnt="0"/>
      <dgm:spPr/>
    </dgm:pt>
    <dgm:pt modelId="{5CA5D060-96AA-5441-AC82-95C0D17D509B}" type="pres">
      <dgm:prSet presAssocID="{F873FBDD-434D-CF4B-8EE9-4141DD721BF1}" presName="vProcSp" presStyleCnt="0"/>
      <dgm:spPr/>
    </dgm:pt>
    <dgm:pt modelId="{495C016B-3483-8A48-8C1B-8C051D99E002}" type="pres">
      <dgm:prSet presAssocID="{F873FBDD-434D-CF4B-8EE9-4141DD721BF1}" presName="vSp1" presStyleCnt="0"/>
      <dgm:spPr/>
    </dgm:pt>
    <dgm:pt modelId="{DB8EFB23-D05F-F44E-BBCA-CD7D107D953E}" type="pres">
      <dgm:prSet presAssocID="{F873FBDD-434D-CF4B-8EE9-4141DD721BF1}" presName="simulatedConn" presStyleLbl="solidFgAcc1" presStyleIdx="0" presStyleCnt="2"/>
      <dgm:spPr/>
    </dgm:pt>
    <dgm:pt modelId="{C76BB851-88A6-5E4C-BA0A-D24B76FEBC73}" type="pres">
      <dgm:prSet presAssocID="{F873FBDD-434D-CF4B-8EE9-4141DD721BF1}" presName="vSp2" presStyleCnt="0"/>
      <dgm:spPr/>
    </dgm:pt>
    <dgm:pt modelId="{7BB40E88-23E0-F147-A698-1451FED72BA6}" type="pres">
      <dgm:prSet presAssocID="{F873FBDD-434D-CF4B-8EE9-4141DD721BF1}" presName="sibTrans" presStyleCnt="0"/>
      <dgm:spPr/>
    </dgm:pt>
    <dgm:pt modelId="{8F6A60F2-E577-0D48-91C4-9BC964C41F95}" type="pres">
      <dgm:prSet presAssocID="{5B062C09-4E5C-8C44-A8AF-9E2ACFA2C247}" presName="compositeNode" presStyleCnt="0">
        <dgm:presLayoutVars>
          <dgm:bulletEnabled val="1"/>
        </dgm:presLayoutVars>
      </dgm:prSet>
      <dgm:spPr/>
    </dgm:pt>
    <dgm:pt modelId="{28162E68-BC49-7E45-BA4E-8E1294D5DD7F}" type="pres">
      <dgm:prSet presAssocID="{5B062C09-4E5C-8C44-A8AF-9E2ACFA2C247}" presName="bgRect" presStyleLbl="node1" presStyleIdx="1" presStyleCnt="3"/>
      <dgm:spPr/>
    </dgm:pt>
    <dgm:pt modelId="{82067D20-1353-BE44-B899-EA7AD0A99D50}" type="pres">
      <dgm:prSet presAssocID="{5B062C09-4E5C-8C44-A8AF-9E2ACFA2C247}" presName="parentNode" presStyleLbl="node1" presStyleIdx="1" presStyleCnt="3">
        <dgm:presLayoutVars>
          <dgm:chMax val="0"/>
          <dgm:bulletEnabled val="1"/>
        </dgm:presLayoutVars>
      </dgm:prSet>
      <dgm:spPr/>
    </dgm:pt>
    <dgm:pt modelId="{47D8B1F6-891F-6A4C-8581-8088CA5C9C59}" type="pres">
      <dgm:prSet presAssocID="{5B062C09-4E5C-8C44-A8AF-9E2ACFA2C247}" presName="childNode" presStyleLbl="node1" presStyleIdx="1" presStyleCnt="3">
        <dgm:presLayoutVars>
          <dgm:bulletEnabled val="1"/>
        </dgm:presLayoutVars>
      </dgm:prSet>
      <dgm:spPr/>
    </dgm:pt>
    <dgm:pt modelId="{0A2E75F6-A7F2-4F41-9158-5A4485103585}" type="pres">
      <dgm:prSet presAssocID="{1DA4B639-1BBB-2149-B59E-B6BDE84EEB6C}" presName="hSp" presStyleCnt="0"/>
      <dgm:spPr/>
    </dgm:pt>
    <dgm:pt modelId="{14E0980E-4F5B-8141-BB91-935F9BA14769}" type="pres">
      <dgm:prSet presAssocID="{1DA4B639-1BBB-2149-B59E-B6BDE84EEB6C}" presName="vProcSp" presStyleCnt="0"/>
      <dgm:spPr/>
    </dgm:pt>
    <dgm:pt modelId="{9FA3F97B-5F90-E242-B2D5-5C4265439D04}" type="pres">
      <dgm:prSet presAssocID="{1DA4B639-1BBB-2149-B59E-B6BDE84EEB6C}" presName="vSp1" presStyleCnt="0"/>
      <dgm:spPr/>
    </dgm:pt>
    <dgm:pt modelId="{9CE171C5-55E7-0644-A656-EB68003EA15C}" type="pres">
      <dgm:prSet presAssocID="{1DA4B639-1BBB-2149-B59E-B6BDE84EEB6C}" presName="simulatedConn" presStyleLbl="solidFgAcc1" presStyleIdx="1" presStyleCnt="2"/>
      <dgm:spPr/>
    </dgm:pt>
    <dgm:pt modelId="{D4B298C4-2F00-7945-9049-CEDC85FA5BF2}" type="pres">
      <dgm:prSet presAssocID="{1DA4B639-1BBB-2149-B59E-B6BDE84EEB6C}" presName="vSp2" presStyleCnt="0"/>
      <dgm:spPr/>
    </dgm:pt>
    <dgm:pt modelId="{0C1307B5-501D-8244-89EB-1E3C9BD946B8}" type="pres">
      <dgm:prSet presAssocID="{1DA4B639-1BBB-2149-B59E-B6BDE84EEB6C}" presName="sibTrans" presStyleCnt="0"/>
      <dgm:spPr/>
    </dgm:pt>
    <dgm:pt modelId="{C3E175B2-A01F-6441-ADAE-00D48DA20C0E}" type="pres">
      <dgm:prSet presAssocID="{8EA0B9B5-D804-6D4A-AFEE-759694DB5393}" presName="compositeNode" presStyleCnt="0">
        <dgm:presLayoutVars>
          <dgm:bulletEnabled val="1"/>
        </dgm:presLayoutVars>
      </dgm:prSet>
      <dgm:spPr/>
    </dgm:pt>
    <dgm:pt modelId="{CB4EA90E-93D1-D948-B6A7-35A6CF1B9F07}" type="pres">
      <dgm:prSet presAssocID="{8EA0B9B5-D804-6D4A-AFEE-759694DB5393}" presName="bgRect" presStyleLbl="node1" presStyleIdx="2" presStyleCnt="3"/>
      <dgm:spPr/>
    </dgm:pt>
    <dgm:pt modelId="{1A8E6133-AEBD-3C4D-ACD9-BADC0A7D2740}" type="pres">
      <dgm:prSet presAssocID="{8EA0B9B5-D804-6D4A-AFEE-759694DB5393}" presName="parentNode" presStyleLbl="node1" presStyleIdx="2" presStyleCnt="3">
        <dgm:presLayoutVars>
          <dgm:chMax val="0"/>
          <dgm:bulletEnabled val="1"/>
        </dgm:presLayoutVars>
      </dgm:prSet>
      <dgm:spPr/>
    </dgm:pt>
    <dgm:pt modelId="{CC8470B9-0AC7-3549-A601-5AECBFA1C706}" type="pres">
      <dgm:prSet presAssocID="{8EA0B9B5-D804-6D4A-AFEE-759694DB5393}" presName="childNode" presStyleLbl="node1" presStyleIdx="2" presStyleCnt="3">
        <dgm:presLayoutVars>
          <dgm:bulletEnabled val="1"/>
        </dgm:presLayoutVars>
      </dgm:prSet>
      <dgm:spPr/>
    </dgm:pt>
  </dgm:ptLst>
  <dgm:cxnLst>
    <dgm:cxn modelId="{6A0FDF00-6490-6946-8002-06DF5E6658C0}" type="presOf" srcId="{5B062C09-4E5C-8C44-A8AF-9E2ACFA2C247}" destId="{28162E68-BC49-7E45-BA4E-8E1294D5DD7F}" srcOrd="0" destOrd="0" presId="urn:microsoft.com/office/officeart/2005/8/layout/hProcess7"/>
    <dgm:cxn modelId="{36DFCA05-6339-4E49-BEB1-BC7446F7E3E6}" type="presOf" srcId="{5870C648-0C16-7449-AE04-0A7F006C9841}" destId="{CC8470B9-0AC7-3549-A601-5AECBFA1C706}" srcOrd="0" destOrd="0" presId="urn:microsoft.com/office/officeart/2005/8/layout/hProcess7"/>
    <dgm:cxn modelId="{1772C906-A63F-CF49-A85E-10130EADBFDB}" srcId="{50615103-B42E-9D4E-98D6-EF4B9EA640CD}" destId="{5B062C09-4E5C-8C44-A8AF-9E2ACFA2C247}" srcOrd="1" destOrd="0" parTransId="{DC4DA4BE-CE31-E44C-A645-EE25096E1C67}" sibTransId="{1DA4B639-1BBB-2149-B59E-B6BDE84EEB6C}"/>
    <dgm:cxn modelId="{F82FF72D-5802-8044-9CEE-7186EFD802D6}" type="presOf" srcId="{39F1BBF0-6259-E14B-89F9-4BFDF17A818C}" destId="{47D8B1F6-891F-6A4C-8581-8088CA5C9C59}" srcOrd="0" destOrd="0" presId="urn:microsoft.com/office/officeart/2005/8/layout/hProcess7"/>
    <dgm:cxn modelId="{3499CE59-3840-5B4A-A307-3B66E6D1AB93}" srcId="{5B062C09-4E5C-8C44-A8AF-9E2ACFA2C247}" destId="{39F1BBF0-6259-E14B-89F9-4BFDF17A818C}" srcOrd="0" destOrd="0" parTransId="{C733FC65-A2F5-254D-9BDE-69155BA2C5A9}" sibTransId="{FEA578C4-0ADA-CF41-BE10-2608D4E7D4C3}"/>
    <dgm:cxn modelId="{AD00005B-22CB-1846-AED9-6209565A704A}" srcId="{50615103-B42E-9D4E-98D6-EF4B9EA640CD}" destId="{8EA0B9B5-D804-6D4A-AFEE-759694DB5393}" srcOrd="2" destOrd="0" parTransId="{DD7D2D2B-C1C7-E04D-A4F4-1624A2FA7113}" sibTransId="{4BC0560E-421E-DA43-8D4B-BBD94A1258D5}"/>
    <dgm:cxn modelId="{0F74475B-7A35-784D-85E8-9F93E873F578}" type="presOf" srcId="{5B062C09-4E5C-8C44-A8AF-9E2ACFA2C247}" destId="{82067D20-1353-BE44-B899-EA7AD0A99D50}" srcOrd="1" destOrd="0" presId="urn:microsoft.com/office/officeart/2005/8/layout/hProcess7"/>
    <dgm:cxn modelId="{F4BB9F65-B26E-7D41-93C9-1434C0589520}" type="presOf" srcId="{8EA0B9B5-D804-6D4A-AFEE-759694DB5393}" destId="{CB4EA90E-93D1-D948-B6A7-35A6CF1B9F07}" srcOrd="0" destOrd="0" presId="urn:microsoft.com/office/officeart/2005/8/layout/hProcess7"/>
    <dgm:cxn modelId="{F00CED74-D811-FB47-819C-F9B3D647A9F7}" srcId="{50615103-B42E-9D4E-98D6-EF4B9EA640CD}" destId="{0A6C04F5-B9CA-8F47-8F11-6115273FD7A3}" srcOrd="0" destOrd="0" parTransId="{7BF86627-1EEC-9349-8451-489B04DEB1CE}" sibTransId="{F873FBDD-434D-CF4B-8EE9-4141DD721BF1}"/>
    <dgm:cxn modelId="{2FAD328F-2119-3542-A531-E5108805738F}" type="presOf" srcId="{0A6C04F5-B9CA-8F47-8F11-6115273FD7A3}" destId="{E095F431-1BBD-D249-B629-65F990F78639}" srcOrd="1" destOrd="0" presId="urn:microsoft.com/office/officeart/2005/8/layout/hProcess7"/>
    <dgm:cxn modelId="{1D6DEF99-9294-E54B-917E-1FD874B9E96B}" type="presOf" srcId="{A3AD2F1A-A2C8-BF4E-8245-3BAA2800C39C}" destId="{7853142D-A88F-0E4E-B15F-E2102D4E9C2E}" srcOrd="0" destOrd="0" presId="urn:microsoft.com/office/officeart/2005/8/layout/hProcess7"/>
    <dgm:cxn modelId="{AFC350A8-1DD6-1E40-8F9F-0EF6DE7633F3}" type="presOf" srcId="{8EA0B9B5-D804-6D4A-AFEE-759694DB5393}" destId="{1A8E6133-AEBD-3C4D-ACD9-BADC0A7D2740}" srcOrd="1" destOrd="0" presId="urn:microsoft.com/office/officeart/2005/8/layout/hProcess7"/>
    <dgm:cxn modelId="{ABAF81E6-6E2A-9346-804B-1DE151221165}" srcId="{0A6C04F5-B9CA-8F47-8F11-6115273FD7A3}" destId="{A3AD2F1A-A2C8-BF4E-8245-3BAA2800C39C}" srcOrd="0" destOrd="0" parTransId="{97DFFA74-555A-8641-A8DB-B892BD24FA52}" sibTransId="{070EFD8A-FBD7-644C-8A92-D11829851E11}"/>
    <dgm:cxn modelId="{04E6EDEC-28C3-6F44-992C-9FF064B3C468}" srcId="{8EA0B9B5-D804-6D4A-AFEE-759694DB5393}" destId="{5870C648-0C16-7449-AE04-0A7F006C9841}" srcOrd="0" destOrd="0" parTransId="{A9BBC013-90AF-5845-8009-AC2E33820415}" sibTransId="{2B293A53-FE98-464D-B612-9A9D88B4BA62}"/>
    <dgm:cxn modelId="{C91B4AF1-5EE5-D54C-8212-EDECE3F63713}" type="presOf" srcId="{50615103-B42E-9D4E-98D6-EF4B9EA640CD}" destId="{B207D4F0-D9F1-7348-8E3E-8B3EAE337C3A}" srcOrd="0" destOrd="0" presId="urn:microsoft.com/office/officeart/2005/8/layout/hProcess7"/>
    <dgm:cxn modelId="{33A8B6F7-9A94-7548-A8D9-833360FD5B5B}" type="presOf" srcId="{0A6C04F5-B9CA-8F47-8F11-6115273FD7A3}" destId="{C94AA973-838E-DC45-81F2-1CD5F1854260}" srcOrd="0" destOrd="0" presId="urn:microsoft.com/office/officeart/2005/8/layout/hProcess7"/>
    <dgm:cxn modelId="{E590D8D8-FDCD-544A-88DA-BF6016D32A95}" type="presParOf" srcId="{B207D4F0-D9F1-7348-8E3E-8B3EAE337C3A}" destId="{E290073D-4AC1-0040-BCE8-D7A430CF4FAF}" srcOrd="0" destOrd="0" presId="urn:microsoft.com/office/officeart/2005/8/layout/hProcess7"/>
    <dgm:cxn modelId="{1D70097D-A9BC-4F4B-9503-094F92657F73}" type="presParOf" srcId="{E290073D-4AC1-0040-BCE8-D7A430CF4FAF}" destId="{C94AA973-838E-DC45-81F2-1CD5F1854260}" srcOrd="0" destOrd="0" presId="urn:microsoft.com/office/officeart/2005/8/layout/hProcess7"/>
    <dgm:cxn modelId="{83AC9946-F93B-2F43-BD78-5184BF8E28C5}" type="presParOf" srcId="{E290073D-4AC1-0040-BCE8-D7A430CF4FAF}" destId="{E095F431-1BBD-D249-B629-65F990F78639}" srcOrd="1" destOrd="0" presId="urn:microsoft.com/office/officeart/2005/8/layout/hProcess7"/>
    <dgm:cxn modelId="{5906B5BF-474D-CD40-8DCE-7956948B640B}" type="presParOf" srcId="{E290073D-4AC1-0040-BCE8-D7A430CF4FAF}" destId="{7853142D-A88F-0E4E-B15F-E2102D4E9C2E}" srcOrd="2" destOrd="0" presId="urn:microsoft.com/office/officeart/2005/8/layout/hProcess7"/>
    <dgm:cxn modelId="{0E6E138A-C522-0942-88A1-ACE69D08E14C}" type="presParOf" srcId="{B207D4F0-D9F1-7348-8E3E-8B3EAE337C3A}" destId="{077E89E5-EC1D-7941-9387-C42860A72109}" srcOrd="1" destOrd="0" presId="urn:microsoft.com/office/officeart/2005/8/layout/hProcess7"/>
    <dgm:cxn modelId="{B4AC3D23-6C34-444D-BA4B-87B4AEBCD464}" type="presParOf" srcId="{B207D4F0-D9F1-7348-8E3E-8B3EAE337C3A}" destId="{5CA5D060-96AA-5441-AC82-95C0D17D509B}" srcOrd="2" destOrd="0" presId="urn:microsoft.com/office/officeart/2005/8/layout/hProcess7"/>
    <dgm:cxn modelId="{3394408A-8631-034A-9CA8-12DD95B627C7}" type="presParOf" srcId="{5CA5D060-96AA-5441-AC82-95C0D17D509B}" destId="{495C016B-3483-8A48-8C1B-8C051D99E002}" srcOrd="0" destOrd="0" presId="urn:microsoft.com/office/officeart/2005/8/layout/hProcess7"/>
    <dgm:cxn modelId="{47649B32-BE67-0F43-9760-7129C0114495}" type="presParOf" srcId="{5CA5D060-96AA-5441-AC82-95C0D17D509B}" destId="{DB8EFB23-D05F-F44E-BBCA-CD7D107D953E}" srcOrd="1" destOrd="0" presId="urn:microsoft.com/office/officeart/2005/8/layout/hProcess7"/>
    <dgm:cxn modelId="{FEC14E7C-2842-0643-B7ED-0861C6BBBC44}" type="presParOf" srcId="{5CA5D060-96AA-5441-AC82-95C0D17D509B}" destId="{C76BB851-88A6-5E4C-BA0A-D24B76FEBC73}" srcOrd="2" destOrd="0" presId="urn:microsoft.com/office/officeart/2005/8/layout/hProcess7"/>
    <dgm:cxn modelId="{BDF52E47-0164-1D47-95DE-5F911CCB7852}" type="presParOf" srcId="{B207D4F0-D9F1-7348-8E3E-8B3EAE337C3A}" destId="{7BB40E88-23E0-F147-A698-1451FED72BA6}" srcOrd="3" destOrd="0" presId="urn:microsoft.com/office/officeart/2005/8/layout/hProcess7"/>
    <dgm:cxn modelId="{930CF0D1-48E8-BD44-97BA-4648F002745F}" type="presParOf" srcId="{B207D4F0-D9F1-7348-8E3E-8B3EAE337C3A}" destId="{8F6A60F2-E577-0D48-91C4-9BC964C41F95}" srcOrd="4" destOrd="0" presId="urn:microsoft.com/office/officeart/2005/8/layout/hProcess7"/>
    <dgm:cxn modelId="{1F55E533-EDF6-2C49-BD2C-75701E7ACA57}" type="presParOf" srcId="{8F6A60F2-E577-0D48-91C4-9BC964C41F95}" destId="{28162E68-BC49-7E45-BA4E-8E1294D5DD7F}" srcOrd="0" destOrd="0" presId="urn:microsoft.com/office/officeart/2005/8/layout/hProcess7"/>
    <dgm:cxn modelId="{552A758C-9584-4146-9F2C-4F165DD48C2D}" type="presParOf" srcId="{8F6A60F2-E577-0D48-91C4-9BC964C41F95}" destId="{82067D20-1353-BE44-B899-EA7AD0A99D50}" srcOrd="1" destOrd="0" presId="urn:microsoft.com/office/officeart/2005/8/layout/hProcess7"/>
    <dgm:cxn modelId="{9C7AB31E-BAF5-9941-BD81-4F276BB5D5CC}" type="presParOf" srcId="{8F6A60F2-E577-0D48-91C4-9BC964C41F95}" destId="{47D8B1F6-891F-6A4C-8581-8088CA5C9C59}" srcOrd="2" destOrd="0" presId="urn:microsoft.com/office/officeart/2005/8/layout/hProcess7"/>
    <dgm:cxn modelId="{A8EC8E7D-7F77-6F48-8166-8F696D5BA4F0}" type="presParOf" srcId="{B207D4F0-D9F1-7348-8E3E-8B3EAE337C3A}" destId="{0A2E75F6-A7F2-4F41-9158-5A4485103585}" srcOrd="5" destOrd="0" presId="urn:microsoft.com/office/officeart/2005/8/layout/hProcess7"/>
    <dgm:cxn modelId="{3637946D-822F-EE49-813D-B9914CDA43E1}" type="presParOf" srcId="{B207D4F0-D9F1-7348-8E3E-8B3EAE337C3A}" destId="{14E0980E-4F5B-8141-BB91-935F9BA14769}" srcOrd="6" destOrd="0" presId="urn:microsoft.com/office/officeart/2005/8/layout/hProcess7"/>
    <dgm:cxn modelId="{EB6B6B91-6504-E94C-8C2E-A887896A0286}" type="presParOf" srcId="{14E0980E-4F5B-8141-BB91-935F9BA14769}" destId="{9FA3F97B-5F90-E242-B2D5-5C4265439D04}" srcOrd="0" destOrd="0" presId="urn:microsoft.com/office/officeart/2005/8/layout/hProcess7"/>
    <dgm:cxn modelId="{7BE2F5DE-2757-6344-B657-4418E6DDB944}" type="presParOf" srcId="{14E0980E-4F5B-8141-BB91-935F9BA14769}" destId="{9CE171C5-55E7-0644-A656-EB68003EA15C}" srcOrd="1" destOrd="0" presId="urn:microsoft.com/office/officeart/2005/8/layout/hProcess7"/>
    <dgm:cxn modelId="{6904D3C1-A13A-DF4F-9D1E-4B37932BBD76}" type="presParOf" srcId="{14E0980E-4F5B-8141-BB91-935F9BA14769}" destId="{D4B298C4-2F00-7945-9049-CEDC85FA5BF2}" srcOrd="2" destOrd="0" presId="urn:microsoft.com/office/officeart/2005/8/layout/hProcess7"/>
    <dgm:cxn modelId="{FB481739-6C95-AC41-8D1A-52292D4CC899}" type="presParOf" srcId="{B207D4F0-D9F1-7348-8E3E-8B3EAE337C3A}" destId="{0C1307B5-501D-8244-89EB-1E3C9BD946B8}" srcOrd="7" destOrd="0" presId="urn:microsoft.com/office/officeart/2005/8/layout/hProcess7"/>
    <dgm:cxn modelId="{0E1FDD29-8E8A-9A46-82E5-18567755EEDD}" type="presParOf" srcId="{B207D4F0-D9F1-7348-8E3E-8B3EAE337C3A}" destId="{C3E175B2-A01F-6441-ADAE-00D48DA20C0E}" srcOrd="8" destOrd="0" presId="urn:microsoft.com/office/officeart/2005/8/layout/hProcess7"/>
    <dgm:cxn modelId="{A26A557C-89D2-3342-8A0D-12CF3E9084E3}" type="presParOf" srcId="{C3E175B2-A01F-6441-ADAE-00D48DA20C0E}" destId="{CB4EA90E-93D1-D948-B6A7-35A6CF1B9F07}" srcOrd="0" destOrd="0" presId="urn:microsoft.com/office/officeart/2005/8/layout/hProcess7"/>
    <dgm:cxn modelId="{29A59C87-F3AE-244F-866D-17E4DCF06F67}" type="presParOf" srcId="{C3E175B2-A01F-6441-ADAE-00D48DA20C0E}" destId="{1A8E6133-AEBD-3C4D-ACD9-BADC0A7D2740}" srcOrd="1" destOrd="0" presId="urn:microsoft.com/office/officeart/2005/8/layout/hProcess7"/>
    <dgm:cxn modelId="{86593F0F-2BB8-5F44-962E-1C9D5DBEC643}" type="presParOf" srcId="{C3E175B2-A01F-6441-ADAE-00D48DA20C0E}" destId="{CC8470B9-0AC7-3549-A601-5AECBFA1C706}"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388DEA-C71A-7249-B9C2-B647A39B09C0}" type="doc">
      <dgm:prSet loTypeId="urn:microsoft.com/office/officeart/2005/8/layout/hProcess7" loCatId="" qsTypeId="urn:microsoft.com/office/officeart/2005/8/quickstyle/simple1" qsCatId="simple" csTypeId="urn:microsoft.com/office/officeart/2005/8/colors/colorful5" csCatId="colorful" phldr="1"/>
      <dgm:spPr/>
      <dgm:t>
        <a:bodyPr/>
        <a:lstStyle/>
        <a:p>
          <a:endParaRPr lang="en-US"/>
        </a:p>
      </dgm:t>
    </dgm:pt>
    <dgm:pt modelId="{89382C68-EA8A-7147-9A35-48BFBBDE7C59}">
      <dgm:prSet phldrT="[Text]" custT="1"/>
      <dgm:spPr/>
      <dgm:t>
        <a:bodyPr/>
        <a:lstStyle/>
        <a:p>
          <a:pPr algn="ctr"/>
          <a:r>
            <a:rPr lang="en-US" sz="2000" dirty="0"/>
            <a:t>Control Group</a:t>
          </a:r>
        </a:p>
      </dgm:t>
    </dgm:pt>
    <dgm:pt modelId="{D3CE6723-BC1B-C748-AF21-2DB6087B6F2C}" type="parTrans" cxnId="{E4EB7BFF-AFD3-A443-B7D0-29AB78F9D742}">
      <dgm:prSet/>
      <dgm:spPr/>
      <dgm:t>
        <a:bodyPr/>
        <a:lstStyle/>
        <a:p>
          <a:endParaRPr lang="en-US"/>
        </a:p>
      </dgm:t>
    </dgm:pt>
    <dgm:pt modelId="{038B8FE6-8559-BE44-A1B8-0212DE66024C}" type="sibTrans" cxnId="{E4EB7BFF-AFD3-A443-B7D0-29AB78F9D742}">
      <dgm:prSet/>
      <dgm:spPr/>
      <dgm:t>
        <a:bodyPr/>
        <a:lstStyle/>
        <a:p>
          <a:endParaRPr lang="en-US"/>
        </a:p>
      </dgm:t>
    </dgm:pt>
    <dgm:pt modelId="{34DDC822-B24E-7649-8889-C53CB8209526}">
      <dgm:prSet phldrT="[Text]" custT="1"/>
      <dgm:spPr/>
      <dgm:t>
        <a:bodyPr/>
        <a:lstStyle/>
        <a:p>
          <a:r>
            <a:rPr lang="en-US" sz="4000" dirty="0"/>
            <a:t>Enoxaparin 40 mg </a:t>
          </a:r>
          <a:r>
            <a:rPr lang="en-US" sz="4000" b="1" dirty="0"/>
            <a:t>once</a:t>
          </a:r>
          <a:r>
            <a:rPr lang="en-US" sz="4000" dirty="0"/>
            <a:t> daily</a:t>
          </a:r>
        </a:p>
      </dgm:t>
    </dgm:pt>
    <dgm:pt modelId="{8E74D5AF-F624-F643-B10C-5C87649C6F2E}" type="parTrans" cxnId="{766E3D1B-B5D0-6849-846C-D77D0C48A1C6}">
      <dgm:prSet/>
      <dgm:spPr/>
      <dgm:t>
        <a:bodyPr/>
        <a:lstStyle/>
        <a:p>
          <a:endParaRPr lang="en-US"/>
        </a:p>
      </dgm:t>
    </dgm:pt>
    <dgm:pt modelId="{A1624347-2CFD-6341-9960-A375FBE77992}" type="sibTrans" cxnId="{766E3D1B-B5D0-6849-846C-D77D0C48A1C6}">
      <dgm:prSet/>
      <dgm:spPr/>
      <dgm:t>
        <a:bodyPr/>
        <a:lstStyle/>
        <a:p>
          <a:endParaRPr lang="en-US"/>
        </a:p>
      </dgm:t>
    </dgm:pt>
    <dgm:pt modelId="{7E72961F-C088-CC41-ADED-E33CA81DBA5C}">
      <dgm:prSet phldrT="[Text]" custT="1"/>
      <dgm:spPr/>
      <dgm:t>
        <a:bodyPr/>
        <a:lstStyle/>
        <a:p>
          <a:pPr algn="ctr"/>
          <a:r>
            <a:rPr lang="en-US" sz="1800" dirty="0"/>
            <a:t>Intervention Group</a:t>
          </a:r>
        </a:p>
      </dgm:t>
    </dgm:pt>
    <dgm:pt modelId="{B74C4535-18D7-7E4A-981F-A067659DB4F4}" type="parTrans" cxnId="{B285E3A9-EBC6-444D-B3E8-2D5537B12F80}">
      <dgm:prSet/>
      <dgm:spPr/>
      <dgm:t>
        <a:bodyPr/>
        <a:lstStyle/>
        <a:p>
          <a:endParaRPr lang="en-US"/>
        </a:p>
      </dgm:t>
    </dgm:pt>
    <dgm:pt modelId="{559F3B9F-5A3F-D044-9B0E-F6C260B4CA23}" type="sibTrans" cxnId="{B285E3A9-EBC6-444D-B3E8-2D5537B12F80}">
      <dgm:prSet/>
      <dgm:spPr/>
      <dgm:t>
        <a:bodyPr/>
        <a:lstStyle/>
        <a:p>
          <a:endParaRPr lang="en-US"/>
        </a:p>
      </dgm:t>
    </dgm:pt>
    <dgm:pt modelId="{7E0C40B9-76ED-CA4C-8C5A-14A183C30D11}">
      <dgm:prSet phldrT="[Text]" custT="1"/>
      <dgm:spPr/>
      <dgm:t>
        <a:bodyPr/>
        <a:lstStyle/>
        <a:p>
          <a:r>
            <a:rPr lang="en-US" sz="4000" dirty="0"/>
            <a:t>Enoxaparin 40 mg </a:t>
          </a:r>
          <a:r>
            <a:rPr lang="en-US" sz="4000" b="1" dirty="0"/>
            <a:t>twice </a:t>
          </a:r>
          <a:r>
            <a:rPr lang="en-US" sz="4000" dirty="0"/>
            <a:t>daily </a:t>
          </a:r>
        </a:p>
      </dgm:t>
    </dgm:pt>
    <dgm:pt modelId="{55133793-9753-C64F-A1FF-3F19CB5D8FA9}" type="parTrans" cxnId="{02D08AB1-4335-6743-8527-DA81F0A74235}">
      <dgm:prSet/>
      <dgm:spPr/>
      <dgm:t>
        <a:bodyPr/>
        <a:lstStyle/>
        <a:p>
          <a:endParaRPr lang="en-US"/>
        </a:p>
      </dgm:t>
    </dgm:pt>
    <dgm:pt modelId="{2048C4EB-729B-4B4B-8521-9726089847AA}" type="sibTrans" cxnId="{02D08AB1-4335-6743-8527-DA81F0A74235}">
      <dgm:prSet/>
      <dgm:spPr/>
      <dgm:t>
        <a:bodyPr/>
        <a:lstStyle/>
        <a:p>
          <a:endParaRPr lang="en-US"/>
        </a:p>
      </dgm:t>
    </dgm:pt>
    <dgm:pt modelId="{4246F6A6-17F0-A546-B1B8-D04164B18900}" type="pres">
      <dgm:prSet presAssocID="{6E388DEA-C71A-7249-B9C2-B647A39B09C0}" presName="Name0" presStyleCnt="0">
        <dgm:presLayoutVars>
          <dgm:dir/>
          <dgm:animLvl val="lvl"/>
          <dgm:resizeHandles val="exact"/>
        </dgm:presLayoutVars>
      </dgm:prSet>
      <dgm:spPr/>
    </dgm:pt>
    <dgm:pt modelId="{0B9114C2-7FDD-3A4C-A91C-A965875A2E9E}" type="pres">
      <dgm:prSet presAssocID="{89382C68-EA8A-7147-9A35-48BFBBDE7C59}" presName="compositeNode" presStyleCnt="0">
        <dgm:presLayoutVars>
          <dgm:bulletEnabled val="1"/>
        </dgm:presLayoutVars>
      </dgm:prSet>
      <dgm:spPr/>
    </dgm:pt>
    <dgm:pt modelId="{C244B87C-E31B-4A45-86E2-D03BEB60BFC9}" type="pres">
      <dgm:prSet presAssocID="{89382C68-EA8A-7147-9A35-48BFBBDE7C59}" presName="bgRect" presStyleLbl="node1" presStyleIdx="0" presStyleCnt="2"/>
      <dgm:spPr/>
    </dgm:pt>
    <dgm:pt modelId="{323CD5B3-1552-794E-8B51-268240513351}" type="pres">
      <dgm:prSet presAssocID="{89382C68-EA8A-7147-9A35-48BFBBDE7C59}" presName="parentNode" presStyleLbl="node1" presStyleIdx="0" presStyleCnt="2">
        <dgm:presLayoutVars>
          <dgm:chMax val="0"/>
          <dgm:bulletEnabled val="1"/>
        </dgm:presLayoutVars>
      </dgm:prSet>
      <dgm:spPr/>
    </dgm:pt>
    <dgm:pt modelId="{AF5A95B7-5C36-3840-AEEA-F9F2CAC2EED9}" type="pres">
      <dgm:prSet presAssocID="{89382C68-EA8A-7147-9A35-48BFBBDE7C59}" presName="childNode" presStyleLbl="node1" presStyleIdx="0" presStyleCnt="2">
        <dgm:presLayoutVars>
          <dgm:bulletEnabled val="1"/>
        </dgm:presLayoutVars>
      </dgm:prSet>
      <dgm:spPr/>
    </dgm:pt>
    <dgm:pt modelId="{F15E7A8B-7D2C-9B4C-A6BA-9146187F9976}" type="pres">
      <dgm:prSet presAssocID="{038B8FE6-8559-BE44-A1B8-0212DE66024C}" presName="hSp" presStyleCnt="0"/>
      <dgm:spPr/>
    </dgm:pt>
    <dgm:pt modelId="{AC0463DE-0015-874D-943F-AA7799527A92}" type="pres">
      <dgm:prSet presAssocID="{038B8FE6-8559-BE44-A1B8-0212DE66024C}" presName="vProcSp" presStyleCnt="0"/>
      <dgm:spPr/>
    </dgm:pt>
    <dgm:pt modelId="{890C6B9E-0701-A243-9854-260D83C7A9EF}" type="pres">
      <dgm:prSet presAssocID="{038B8FE6-8559-BE44-A1B8-0212DE66024C}" presName="vSp1" presStyleCnt="0"/>
      <dgm:spPr/>
    </dgm:pt>
    <dgm:pt modelId="{DDC927C2-8FD4-2743-AE82-80C8B17B58F6}" type="pres">
      <dgm:prSet presAssocID="{038B8FE6-8559-BE44-A1B8-0212DE66024C}" presName="simulatedConn" presStyleLbl="solidFgAcc1" presStyleIdx="0" presStyleCnt="1" custFlipVert="1" custFlipHor="1" custScaleX="22917" custScaleY="29591" custLinFactX="200000" custLinFactY="100000" custLinFactNeighborX="267487" custLinFactNeighborY="173691"/>
      <dgm:spPr/>
    </dgm:pt>
    <dgm:pt modelId="{19B72DE7-FC40-B142-8F5A-7B8B42F7AB31}" type="pres">
      <dgm:prSet presAssocID="{038B8FE6-8559-BE44-A1B8-0212DE66024C}" presName="vSp2" presStyleCnt="0"/>
      <dgm:spPr/>
    </dgm:pt>
    <dgm:pt modelId="{5E718C02-79B5-254A-A1E2-A2BAF9EE095E}" type="pres">
      <dgm:prSet presAssocID="{038B8FE6-8559-BE44-A1B8-0212DE66024C}" presName="sibTrans" presStyleCnt="0"/>
      <dgm:spPr/>
    </dgm:pt>
    <dgm:pt modelId="{BF92F8ED-CA65-C24A-8ADE-C81B0F6D8CDC}" type="pres">
      <dgm:prSet presAssocID="{7E72961F-C088-CC41-ADED-E33CA81DBA5C}" presName="compositeNode" presStyleCnt="0">
        <dgm:presLayoutVars>
          <dgm:bulletEnabled val="1"/>
        </dgm:presLayoutVars>
      </dgm:prSet>
      <dgm:spPr/>
    </dgm:pt>
    <dgm:pt modelId="{25091198-25AF-2141-9979-0AD4CF342D5D}" type="pres">
      <dgm:prSet presAssocID="{7E72961F-C088-CC41-ADED-E33CA81DBA5C}" presName="bgRect" presStyleLbl="node1" presStyleIdx="1" presStyleCnt="2"/>
      <dgm:spPr/>
    </dgm:pt>
    <dgm:pt modelId="{F4A0330F-8018-AC46-ADCB-E48D137C3CF5}" type="pres">
      <dgm:prSet presAssocID="{7E72961F-C088-CC41-ADED-E33CA81DBA5C}" presName="parentNode" presStyleLbl="node1" presStyleIdx="1" presStyleCnt="2">
        <dgm:presLayoutVars>
          <dgm:chMax val="0"/>
          <dgm:bulletEnabled val="1"/>
        </dgm:presLayoutVars>
      </dgm:prSet>
      <dgm:spPr/>
    </dgm:pt>
    <dgm:pt modelId="{DBFD0FFE-2CBB-1F4F-9224-5F841D242506}" type="pres">
      <dgm:prSet presAssocID="{7E72961F-C088-CC41-ADED-E33CA81DBA5C}" presName="childNode" presStyleLbl="node1" presStyleIdx="1" presStyleCnt="2">
        <dgm:presLayoutVars>
          <dgm:bulletEnabled val="1"/>
        </dgm:presLayoutVars>
      </dgm:prSet>
      <dgm:spPr/>
    </dgm:pt>
  </dgm:ptLst>
  <dgm:cxnLst>
    <dgm:cxn modelId="{81D5D404-36C2-0047-9DF6-BD291F7F587F}" type="presOf" srcId="{6E388DEA-C71A-7249-B9C2-B647A39B09C0}" destId="{4246F6A6-17F0-A546-B1B8-D04164B18900}" srcOrd="0" destOrd="0" presId="urn:microsoft.com/office/officeart/2005/8/layout/hProcess7"/>
    <dgm:cxn modelId="{0EE98114-2E2D-224B-A06C-4EC4229354F2}" type="presOf" srcId="{7E72961F-C088-CC41-ADED-E33CA81DBA5C}" destId="{25091198-25AF-2141-9979-0AD4CF342D5D}" srcOrd="0" destOrd="0" presId="urn:microsoft.com/office/officeart/2005/8/layout/hProcess7"/>
    <dgm:cxn modelId="{766E3D1B-B5D0-6849-846C-D77D0C48A1C6}" srcId="{89382C68-EA8A-7147-9A35-48BFBBDE7C59}" destId="{34DDC822-B24E-7649-8889-C53CB8209526}" srcOrd="0" destOrd="0" parTransId="{8E74D5AF-F624-F643-B10C-5C87649C6F2E}" sibTransId="{A1624347-2CFD-6341-9960-A375FBE77992}"/>
    <dgm:cxn modelId="{CDC16E34-27C6-B049-B0DF-27A0A704E9EF}" type="presOf" srcId="{34DDC822-B24E-7649-8889-C53CB8209526}" destId="{AF5A95B7-5C36-3840-AEEA-F9F2CAC2EED9}" srcOrd="0" destOrd="0" presId="urn:microsoft.com/office/officeart/2005/8/layout/hProcess7"/>
    <dgm:cxn modelId="{03B3834C-AE8F-E34D-AE90-4A06FA8F9512}" type="presOf" srcId="{7E0C40B9-76ED-CA4C-8C5A-14A183C30D11}" destId="{DBFD0FFE-2CBB-1F4F-9224-5F841D242506}" srcOrd="0" destOrd="0" presId="urn:microsoft.com/office/officeart/2005/8/layout/hProcess7"/>
    <dgm:cxn modelId="{1A228A54-5CBF-6C4D-81CB-9B5A46E8908C}" type="presOf" srcId="{7E72961F-C088-CC41-ADED-E33CA81DBA5C}" destId="{F4A0330F-8018-AC46-ADCB-E48D137C3CF5}" srcOrd="1" destOrd="0" presId="urn:microsoft.com/office/officeart/2005/8/layout/hProcess7"/>
    <dgm:cxn modelId="{40E17A86-343B-3640-A181-D4A9AA8BE748}" type="presOf" srcId="{89382C68-EA8A-7147-9A35-48BFBBDE7C59}" destId="{C244B87C-E31B-4A45-86E2-D03BEB60BFC9}" srcOrd="0" destOrd="0" presId="urn:microsoft.com/office/officeart/2005/8/layout/hProcess7"/>
    <dgm:cxn modelId="{B285E3A9-EBC6-444D-B3E8-2D5537B12F80}" srcId="{6E388DEA-C71A-7249-B9C2-B647A39B09C0}" destId="{7E72961F-C088-CC41-ADED-E33CA81DBA5C}" srcOrd="1" destOrd="0" parTransId="{B74C4535-18D7-7E4A-981F-A067659DB4F4}" sibTransId="{559F3B9F-5A3F-D044-9B0E-F6C260B4CA23}"/>
    <dgm:cxn modelId="{02D08AB1-4335-6743-8527-DA81F0A74235}" srcId="{7E72961F-C088-CC41-ADED-E33CA81DBA5C}" destId="{7E0C40B9-76ED-CA4C-8C5A-14A183C30D11}" srcOrd="0" destOrd="0" parTransId="{55133793-9753-C64F-A1FF-3F19CB5D8FA9}" sibTransId="{2048C4EB-729B-4B4B-8521-9726089847AA}"/>
    <dgm:cxn modelId="{7B4C73C8-7186-AB4F-ADB9-B495C51355B0}" type="presOf" srcId="{89382C68-EA8A-7147-9A35-48BFBBDE7C59}" destId="{323CD5B3-1552-794E-8B51-268240513351}" srcOrd="1" destOrd="0" presId="urn:microsoft.com/office/officeart/2005/8/layout/hProcess7"/>
    <dgm:cxn modelId="{E4EB7BFF-AFD3-A443-B7D0-29AB78F9D742}" srcId="{6E388DEA-C71A-7249-B9C2-B647A39B09C0}" destId="{89382C68-EA8A-7147-9A35-48BFBBDE7C59}" srcOrd="0" destOrd="0" parTransId="{D3CE6723-BC1B-C748-AF21-2DB6087B6F2C}" sibTransId="{038B8FE6-8559-BE44-A1B8-0212DE66024C}"/>
    <dgm:cxn modelId="{2DAA2C06-331A-4043-A6A3-6A41EF898359}" type="presParOf" srcId="{4246F6A6-17F0-A546-B1B8-D04164B18900}" destId="{0B9114C2-7FDD-3A4C-A91C-A965875A2E9E}" srcOrd="0" destOrd="0" presId="urn:microsoft.com/office/officeart/2005/8/layout/hProcess7"/>
    <dgm:cxn modelId="{1295521D-15C0-C542-BF21-7AA67EE56673}" type="presParOf" srcId="{0B9114C2-7FDD-3A4C-A91C-A965875A2E9E}" destId="{C244B87C-E31B-4A45-86E2-D03BEB60BFC9}" srcOrd="0" destOrd="0" presId="urn:microsoft.com/office/officeart/2005/8/layout/hProcess7"/>
    <dgm:cxn modelId="{6862D1F8-B25B-424C-ABD7-96797400CB09}" type="presParOf" srcId="{0B9114C2-7FDD-3A4C-A91C-A965875A2E9E}" destId="{323CD5B3-1552-794E-8B51-268240513351}" srcOrd="1" destOrd="0" presId="urn:microsoft.com/office/officeart/2005/8/layout/hProcess7"/>
    <dgm:cxn modelId="{8A40F3AF-030D-634C-A64B-32D50F1A38D5}" type="presParOf" srcId="{0B9114C2-7FDD-3A4C-A91C-A965875A2E9E}" destId="{AF5A95B7-5C36-3840-AEEA-F9F2CAC2EED9}" srcOrd="2" destOrd="0" presId="urn:microsoft.com/office/officeart/2005/8/layout/hProcess7"/>
    <dgm:cxn modelId="{11DAA3BF-5768-AE43-A59F-9AB3EBFD9B29}" type="presParOf" srcId="{4246F6A6-17F0-A546-B1B8-D04164B18900}" destId="{F15E7A8B-7D2C-9B4C-A6BA-9146187F9976}" srcOrd="1" destOrd="0" presId="urn:microsoft.com/office/officeart/2005/8/layout/hProcess7"/>
    <dgm:cxn modelId="{9A08C836-E770-B94B-B312-68975062D0FE}" type="presParOf" srcId="{4246F6A6-17F0-A546-B1B8-D04164B18900}" destId="{AC0463DE-0015-874D-943F-AA7799527A92}" srcOrd="2" destOrd="0" presId="urn:microsoft.com/office/officeart/2005/8/layout/hProcess7"/>
    <dgm:cxn modelId="{5DD0F6CF-DCB7-9943-8BE1-53771CD46EEE}" type="presParOf" srcId="{AC0463DE-0015-874D-943F-AA7799527A92}" destId="{890C6B9E-0701-A243-9854-260D83C7A9EF}" srcOrd="0" destOrd="0" presId="urn:microsoft.com/office/officeart/2005/8/layout/hProcess7"/>
    <dgm:cxn modelId="{4C390695-B303-A34D-8EDE-53A9FEF9E3EF}" type="presParOf" srcId="{AC0463DE-0015-874D-943F-AA7799527A92}" destId="{DDC927C2-8FD4-2743-AE82-80C8B17B58F6}" srcOrd="1" destOrd="0" presId="urn:microsoft.com/office/officeart/2005/8/layout/hProcess7"/>
    <dgm:cxn modelId="{612DDF0B-0E87-234E-A0F2-75BBCDE72319}" type="presParOf" srcId="{AC0463DE-0015-874D-943F-AA7799527A92}" destId="{19B72DE7-FC40-B142-8F5A-7B8B42F7AB31}" srcOrd="2" destOrd="0" presId="urn:microsoft.com/office/officeart/2005/8/layout/hProcess7"/>
    <dgm:cxn modelId="{F3FCB57F-82FE-1E45-BE54-49EFBD9C3D67}" type="presParOf" srcId="{4246F6A6-17F0-A546-B1B8-D04164B18900}" destId="{5E718C02-79B5-254A-A1E2-A2BAF9EE095E}" srcOrd="3" destOrd="0" presId="urn:microsoft.com/office/officeart/2005/8/layout/hProcess7"/>
    <dgm:cxn modelId="{C646464F-9F22-484B-BEFB-5824CE2295BD}" type="presParOf" srcId="{4246F6A6-17F0-A546-B1B8-D04164B18900}" destId="{BF92F8ED-CA65-C24A-8ADE-C81B0F6D8CDC}" srcOrd="4" destOrd="0" presId="urn:microsoft.com/office/officeart/2005/8/layout/hProcess7"/>
    <dgm:cxn modelId="{A2C04F89-4EBC-AB47-83F1-C8637066FC5D}" type="presParOf" srcId="{BF92F8ED-CA65-C24A-8ADE-C81B0F6D8CDC}" destId="{25091198-25AF-2141-9979-0AD4CF342D5D}" srcOrd="0" destOrd="0" presId="urn:microsoft.com/office/officeart/2005/8/layout/hProcess7"/>
    <dgm:cxn modelId="{A5C7E1AD-3382-2C40-AE60-3C949123D06D}" type="presParOf" srcId="{BF92F8ED-CA65-C24A-8ADE-C81B0F6D8CDC}" destId="{F4A0330F-8018-AC46-ADCB-E48D137C3CF5}" srcOrd="1" destOrd="0" presId="urn:microsoft.com/office/officeart/2005/8/layout/hProcess7"/>
    <dgm:cxn modelId="{A98D43B5-EFFC-274E-A0F4-31D2051581F3}" type="presParOf" srcId="{BF92F8ED-CA65-C24A-8ADE-C81B0F6D8CDC}" destId="{DBFD0FFE-2CBB-1F4F-9224-5F841D242506}"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B65C68-80F6-C846-B8AD-2DFEF141FF09}"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9D096FD-3478-B049-B3B9-9AB50169C4FD}">
      <dgm:prSet phldrT="[Text]" custT="1"/>
      <dgm:spPr>
        <a:solidFill>
          <a:srgbClr val="00D4D6"/>
        </a:solidFill>
      </dgm:spPr>
      <dgm:t>
        <a:bodyPr/>
        <a:lstStyle/>
        <a:p>
          <a:r>
            <a:rPr lang="en-US" sz="2000" dirty="0"/>
            <a:t>Also compared UFH 5,000 units TID vs 7,500 units TID</a:t>
          </a:r>
        </a:p>
      </dgm:t>
    </dgm:pt>
    <dgm:pt modelId="{11775AE2-DD92-184C-947F-AB25B85A9D83}" type="sibTrans" cxnId="{9E7C5E09-7C38-A64C-9982-A0307CAD2EDE}">
      <dgm:prSet/>
      <dgm:spPr/>
      <dgm:t>
        <a:bodyPr/>
        <a:lstStyle/>
        <a:p>
          <a:endParaRPr lang="en-US"/>
        </a:p>
      </dgm:t>
    </dgm:pt>
    <dgm:pt modelId="{4BF98367-1182-954C-A3D6-B18B39CA622D}" type="parTrans" cxnId="{9E7C5E09-7C38-A64C-9982-A0307CAD2EDE}">
      <dgm:prSet/>
      <dgm:spPr/>
      <dgm:t>
        <a:bodyPr/>
        <a:lstStyle/>
        <a:p>
          <a:endParaRPr lang="en-US"/>
        </a:p>
      </dgm:t>
    </dgm:pt>
    <dgm:pt modelId="{96503CCB-18E2-1F49-96D3-F21FBD3E3AF0}" type="pres">
      <dgm:prSet presAssocID="{88B65C68-80F6-C846-B8AD-2DFEF141FF09}" presName="Name0" presStyleCnt="0">
        <dgm:presLayoutVars>
          <dgm:chPref val="1"/>
          <dgm:dir/>
          <dgm:animOne val="branch"/>
          <dgm:animLvl val="lvl"/>
          <dgm:resizeHandles/>
        </dgm:presLayoutVars>
      </dgm:prSet>
      <dgm:spPr/>
    </dgm:pt>
    <dgm:pt modelId="{A58FA233-3EDB-4D40-B3DF-1EE093C22D92}" type="pres">
      <dgm:prSet presAssocID="{29D096FD-3478-B049-B3B9-9AB50169C4FD}" presName="vertOne" presStyleCnt="0"/>
      <dgm:spPr/>
    </dgm:pt>
    <dgm:pt modelId="{FCE9A9D4-3005-994B-AAC8-578C8DB3D2DC}" type="pres">
      <dgm:prSet presAssocID="{29D096FD-3478-B049-B3B9-9AB50169C4FD}" presName="txOne" presStyleLbl="node0" presStyleIdx="0" presStyleCnt="1" custScaleX="83418" custScaleY="55938" custLinFactNeighborX="-1318" custLinFactNeighborY="-22031">
        <dgm:presLayoutVars>
          <dgm:chPref val="3"/>
        </dgm:presLayoutVars>
      </dgm:prSet>
      <dgm:spPr/>
    </dgm:pt>
    <dgm:pt modelId="{32D190F5-E230-E34F-B1FC-EFBE08DF2192}" type="pres">
      <dgm:prSet presAssocID="{29D096FD-3478-B049-B3B9-9AB50169C4FD}" presName="horzOne" presStyleCnt="0"/>
      <dgm:spPr/>
    </dgm:pt>
  </dgm:ptLst>
  <dgm:cxnLst>
    <dgm:cxn modelId="{9E7C5E09-7C38-A64C-9982-A0307CAD2EDE}" srcId="{88B65C68-80F6-C846-B8AD-2DFEF141FF09}" destId="{29D096FD-3478-B049-B3B9-9AB50169C4FD}" srcOrd="0" destOrd="0" parTransId="{4BF98367-1182-954C-A3D6-B18B39CA622D}" sibTransId="{11775AE2-DD92-184C-947F-AB25B85A9D83}"/>
    <dgm:cxn modelId="{42408033-FE87-114B-AF9D-5ECF94FBAA03}" type="presOf" srcId="{29D096FD-3478-B049-B3B9-9AB50169C4FD}" destId="{FCE9A9D4-3005-994B-AAC8-578C8DB3D2DC}" srcOrd="0" destOrd="0" presId="urn:microsoft.com/office/officeart/2005/8/layout/hierarchy4"/>
    <dgm:cxn modelId="{A881114B-9F26-3942-9605-4B795B074F0B}" type="presOf" srcId="{88B65C68-80F6-C846-B8AD-2DFEF141FF09}" destId="{96503CCB-18E2-1F49-96D3-F21FBD3E3AF0}" srcOrd="0" destOrd="0" presId="urn:microsoft.com/office/officeart/2005/8/layout/hierarchy4"/>
    <dgm:cxn modelId="{FD84AF33-5678-A14F-9EA1-0751B087DAB9}" type="presParOf" srcId="{96503CCB-18E2-1F49-96D3-F21FBD3E3AF0}" destId="{A58FA233-3EDB-4D40-B3DF-1EE093C22D92}" srcOrd="0" destOrd="0" presId="urn:microsoft.com/office/officeart/2005/8/layout/hierarchy4"/>
    <dgm:cxn modelId="{AD87F8F2-A573-FA42-A6A2-9E1B8B980AF5}" type="presParOf" srcId="{A58FA233-3EDB-4D40-B3DF-1EE093C22D92}" destId="{FCE9A9D4-3005-994B-AAC8-578C8DB3D2DC}" srcOrd="0" destOrd="0" presId="urn:microsoft.com/office/officeart/2005/8/layout/hierarchy4"/>
    <dgm:cxn modelId="{82E0A515-DFA0-3442-9C72-BB709D1BAE25}" type="presParOf" srcId="{A58FA233-3EDB-4D40-B3DF-1EE093C22D92}" destId="{32D190F5-E230-E34F-B1FC-EFBE08DF2192}"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C63741-D719-B04F-ACE7-15E805301FD8}"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F86ED245-E00B-2D49-A4C0-8BE5B9D32FFD}">
      <dgm:prSet phldrT="[Text]" custT="1"/>
      <dgm:spPr/>
      <dgm:t>
        <a:bodyPr/>
        <a:lstStyle/>
        <a:p>
          <a:r>
            <a:rPr lang="en-US" sz="3600" dirty="0"/>
            <a:t>Group 1 (n= 92)</a:t>
          </a:r>
        </a:p>
      </dgm:t>
    </dgm:pt>
    <dgm:pt modelId="{0368A038-03A9-6D48-924C-B10B81DEE850}" type="parTrans" cxnId="{A847213E-DCAF-A246-AFFA-994122D0F641}">
      <dgm:prSet/>
      <dgm:spPr/>
      <dgm:t>
        <a:bodyPr/>
        <a:lstStyle/>
        <a:p>
          <a:endParaRPr lang="en-US"/>
        </a:p>
      </dgm:t>
    </dgm:pt>
    <dgm:pt modelId="{0D29E2BA-07DB-3146-9E4A-36CCAC4575E6}" type="sibTrans" cxnId="{A847213E-DCAF-A246-AFFA-994122D0F641}">
      <dgm:prSet/>
      <dgm:spPr/>
      <dgm:t>
        <a:bodyPr/>
        <a:lstStyle/>
        <a:p>
          <a:endParaRPr lang="en-US"/>
        </a:p>
      </dgm:t>
    </dgm:pt>
    <dgm:pt modelId="{91FEC4DB-000E-2F43-83CC-BF2324D3D233}">
      <dgm:prSet phldrT="[Text]" custT="1"/>
      <dgm:spPr/>
      <dgm:t>
        <a:bodyPr/>
        <a:lstStyle/>
        <a:p>
          <a:r>
            <a:rPr lang="en-US" sz="3200" dirty="0"/>
            <a:t>Enoxaparin 30 mg every 12 hours</a:t>
          </a:r>
        </a:p>
      </dgm:t>
    </dgm:pt>
    <dgm:pt modelId="{1815933F-B6DE-3946-94B0-D94612605EA0}" type="parTrans" cxnId="{8101CAF3-4369-634D-9C9A-19BC111CF79E}">
      <dgm:prSet/>
      <dgm:spPr/>
      <dgm:t>
        <a:bodyPr/>
        <a:lstStyle/>
        <a:p>
          <a:endParaRPr lang="en-US"/>
        </a:p>
      </dgm:t>
    </dgm:pt>
    <dgm:pt modelId="{EB10C475-FEF9-EF48-AE44-F72D6FBA7CFD}" type="sibTrans" cxnId="{8101CAF3-4369-634D-9C9A-19BC111CF79E}">
      <dgm:prSet/>
      <dgm:spPr/>
      <dgm:t>
        <a:bodyPr/>
        <a:lstStyle/>
        <a:p>
          <a:endParaRPr lang="en-US"/>
        </a:p>
      </dgm:t>
    </dgm:pt>
    <dgm:pt modelId="{BCD84DA5-EEBD-C84F-BA41-DBD3C593F819}">
      <dgm:prSet phldrT="[Text]" custT="1"/>
      <dgm:spPr/>
      <dgm:t>
        <a:bodyPr/>
        <a:lstStyle/>
        <a:p>
          <a:r>
            <a:rPr lang="en-US" sz="3600" dirty="0"/>
            <a:t>Group 2 (n= 389)</a:t>
          </a:r>
        </a:p>
      </dgm:t>
    </dgm:pt>
    <dgm:pt modelId="{D1E6E72A-3306-4C45-BA3D-65BB6DEDC7D9}" type="parTrans" cxnId="{AA989477-2C5C-E849-8423-5CD7BC4AF7E8}">
      <dgm:prSet/>
      <dgm:spPr/>
      <dgm:t>
        <a:bodyPr/>
        <a:lstStyle/>
        <a:p>
          <a:endParaRPr lang="en-US"/>
        </a:p>
      </dgm:t>
    </dgm:pt>
    <dgm:pt modelId="{013DFD25-1070-BF43-8544-2E8703D7C740}" type="sibTrans" cxnId="{AA989477-2C5C-E849-8423-5CD7BC4AF7E8}">
      <dgm:prSet/>
      <dgm:spPr/>
      <dgm:t>
        <a:bodyPr/>
        <a:lstStyle/>
        <a:p>
          <a:endParaRPr lang="en-US"/>
        </a:p>
      </dgm:t>
    </dgm:pt>
    <dgm:pt modelId="{68527BC8-5BEA-2B49-8727-0DD6A76DE81A}">
      <dgm:prSet phldrT="[Text]" custT="1"/>
      <dgm:spPr/>
      <dgm:t>
        <a:bodyPr/>
        <a:lstStyle/>
        <a:p>
          <a:r>
            <a:rPr lang="en-US" sz="3200" dirty="0"/>
            <a:t>Enoxaparin 40 mg every 12 hours</a:t>
          </a:r>
        </a:p>
      </dgm:t>
    </dgm:pt>
    <dgm:pt modelId="{14F61AFB-8792-F048-B9DA-084039283CAC}" type="parTrans" cxnId="{E0EF96CA-15E4-104C-8F0C-FA82371C15E9}">
      <dgm:prSet/>
      <dgm:spPr/>
      <dgm:t>
        <a:bodyPr/>
        <a:lstStyle/>
        <a:p>
          <a:endParaRPr lang="en-US"/>
        </a:p>
      </dgm:t>
    </dgm:pt>
    <dgm:pt modelId="{008D3D80-2185-EF47-BAAA-7C9DCE0D6525}" type="sibTrans" cxnId="{E0EF96CA-15E4-104C-8F0C-FA82371C15E9}">
      <dgm:prSet/>
      <dgm:spPr/>
      <dgm:t>
        <a:bodyPr/>
        <a:lstStyle/>
        <a:p>
          <a:endParaRPr lang="en-US"/>
        </a:p>
      </dgm:t>
    </dgm:pt>
    <dgm:pt modelId="{32A0CBD2-A9C0-F740-97D1-C5CD5E232813}" type="pres">
      <dgm:prSet presAssocID="{63C63741-D719-B04F-ACE7-15E805301FD8}" presName="Name0" presStyleCnt="0">
        <dgm:presLayoutVars>
          <dgm:dir/>
          <dgm:animLvl val="lvl"/>
          <dgm:resizeHandles val="exact"/>
        </dgm:presLayoutVars>
      </dgm:prSet>
      <dgm:spPr/>
    </dgm:pt>
    <dgm:pt modelId="{8BABBA11-6978-A942-BCDC-54399EFB39EE}" type="pres">
      <dgm:prSet presAssocID="{F86ED245-E00B-2D49-A4C0-8BE5B9D32FFD}" presName="composite" presStyleCnt="0"/>
      <dgm:spPr/>
    </dgm:pt>
    <dgm:pt modelId="{7EE04E72-DB34-F144-BF87-B8A9314DD7D6}" type="pres">
      <dgm:prSet presAssocID="{F86ED245-E00B-2D49-A4C0-8BE5B9D32FFD}" presName="parTx" presStyleLbl="alignNode1" presStyleIdx="0" presStyleCnt="2">
        <dgm:presLayoutVars>
          <dgm:chMax val="0"/>
          <dgm:chPref val="0"/>
          <dgm:bulletEnabled val="1"/>
        </dgm:presLayoutVars>
      </dgm:prSet>
      <dgm:spPr/>
    </dgm:pt>
    <dgm:pt modelId="{1804B46B-2DA0-2447-863F-60E85FB0E7EE}" type="pres">
      <dgm:prSet presAssocID="{F86ED245-E00B-2D49-A4C0-8BE5B9D32FFD}" presName="desTx" presStyleLbl="alignAccFollowNode1" presStyleIdx="0" presStyleCnt="2">
        <dgm:presLayoutVars>
          <dgm:bulletEnabled val="1"/>
        </dgm:presLayoutVars>
      </dgm:prSet>
      <dgm:spPr/>
    </dgm:pt>
    <dgm:pt modelId="{45BCFA80-2998-0A4A-A433-009D4174BB6A}" type="pres">
      <dgm:prSet presAssocID="{0D29E2BA-07DB-3146-9E4A-36CCAC4575E6}" presName="space" presStyleCnt="0"/>
      <dgm:spPr/>
    </dgm:pt>
    <dgm:pt modelId="{3E0808CB-338E-DB44-96D4-188A6133A708}" type="pres">
      <dgm:prSet presAssocID="{BCD84DA5-EEBD-C84F-BA41-DBD3C593F819}" presName="composite" presStyleCnt="0"/>
      <dgm:spPr/>
    </dgm:pt>
    <dgm:pt modelId="{C1BD6CCD-E22B-544F-B195-48850684B5DC}" type="pres">
      <dgm:prSet presAssocID="{BCD84DA5-EEBD-C84F-BA41-DBD3C593F819}" presName="parTx" presStyleLbl="alignNode1" presStyleIdx="1" presStyleCnt="2">
        <dgm:presLayoutVars>
          <dgm:chMax val="0"/>
          <dgm:chPref val="0"/>
          <dgm:bulletEnabled val="1"/>
        </dgm:presLayoutVars>
      </dgm:prSet>
      <dgm:spPr/>
    </dgm:pt>
    <dgm:pt modelId="{46690BAB-5814-164D-9AF2-B2AFC4053901}" type="pres">
      <dgm:prSet presAssocID="{BCD84DA5-EEBD-C84F-BA41-DBD3C593F819}" presName="desTx" presStyleLbl="alignAccFollowNode1" presStyleIdx="1" presStyleCnt="2">
        <dgm:presLayoutVars>
          <dgm:bulletEnabled val="1"/>
        </dgm:presLayoutVars>
      </dgm:prSet>
      <dgm:spPr/>
    </dgm:pt>
  </dgm:ptLst>
  <dgm:cxnLst>
    <dgm:cxn modelId="{B85AF904-48B1-494B-8AC8-7DB16957C69F}" type="presOf" srcId="{63C63741-D719-B04F-ACE7-15E805301FD8}" destId="{32A0CBD2-A9C0-F740-97D1-C5CD5E232813}" srcOrd="0" destOrd="0" presId="urn:microsoft.com/office/officeart/2005/8/layout/hList1"/>
    <dgm:cxn modelId="{A847213E-DCAF-A246-AFFA-994122D0F641}" srcId="{63C63741-D719-B04F-ACE7-15E805301FD8}" destId="{F86ED245-E00B-2D49-A4C0-8BE5B9D32FFD}" srcOrd="0" destOrd="0" parTransId="{0368A038-03A9-6D48-924C-B10B81DEE850}" sibTransId="{0D29E2BA-07DB-3146-9E4A-36CCAC4575E6}"/>
    <dgm:cxn modelId="{7CA14363-E197-0F4B-9342-05633A3E4D99}" type="presOf" srcId="{BCD84DA5-EEBD-C84F-BA41-DBD3C593F819}" destId="{C1BD6CCD-E22B-544F-B195-48850684B5DC}" srcOrd="0" destOrd="0" presId="urn:microsoft.com/office/officeart/2005/8/layout/hList1"/>
    <dgm:cxn modelId="{AA989477-2C5C-E849-8423-5CD7BC4AF7E8}" srcId="{63C63741-D719-B04F-ACE7-15E805301FD8}" destId="{BCD84DA5-EEBD-C84F-BA41-DBD3C593F819}" srcOrd="1" destOrd="0" parTransId="{D1E6E72A-3306-4C45-BA3D-65BB6DEDC7D9}" sibTransId="{013DFD25-1070-BF43-8544-2E8703D7C740}"/>
    <dgm:cxn modelId="{28C45CBE-B71C-4041-ACE6-9FACEFB21688}" type="presOf" srcId="{68527BC8-5BEA-2B49-8727-0DD6A76DE81A}" destId="{46690BAB-5814-164D-9AF2-B2AFC4053901}" srcOrd="0" destOrd="0" presId="urn:microsoft.com/office/officeart/2005/8/layout/hList1"/>
    <dgm:cxn modelId="{93FA63BE-0A9E-624B-8AC4-39B26F4442AE}" type="presOf" srcId="{F86ED245-E00B-2D49-A4C0-8BE5B9D32FFD}" destId="{7EE04E72-DB34-F144-BF87-B8A9314DD7D6}" srcOrd="0" destOrd="0" presId="urn:microsoft.com/office/officeart/2005/8/layout/hList1"/>
    <dgm:cxn modelId="{9B64C3C7-4D95-744A-858E-6FE344022565}" type="presOf" srcId="{91FEC4DB-000E-2F43-83CC-BF2324D3D233}" destId="{1804B46B-2DA0-2447-863F-60E85FB0E7EE}" srcOrd="0" destOrd="0" presId="urn:microsoft.com/office/officeart/2005/8/layout/hList1"/>
    <dgm:cxn modelId="{E0EF96CA-15E4-104C-8F0C-FA82371C15E9}" srcId="{BCD84DA5-EEBD-C84F-BA41-DBD3C593F819}" destId="{68527BC8-5BEA-2B49-8727-0DD6A76DE81A}" srcOrd="0" destOrd="0" parTransId="{14F61AFB-8792-F048-B9DA-084039283CAC}" sibTransId="{008D3D80-2185-EF47-BAAA-7C9DCE0D6525}"/>
    <dgm:cxn modelId="{8101CAF3-4369-634D-9C9A-19BC111CF79E}" srcId="{F86ED245-E00B-2D49-A4C0-8BE5B9D32FFD}" destId="{91FEC4DB-000E-2F43-83CC-BF2324D3D233}" srcOrd="0" destOrd="0" parTransId="{1815933F-B6DE-3946-94B0-D94612605EA0}" sibTransId="{EB10C475-FEF9-EF48-AE44-F72D6FBA7CFD}"/>
    <dgm:cxn modelId="{88265B2E-70B5-0645-A601-FD2095C0BEB1}" type="presParOf" srcId="{32A0CBD2-A9C0-F740-97D1-C5CD5E232813}" destId="{8BABBA11-6978-A942-BCDC-54399EFB39EE}" srcOrd="0" destOrd="0" presId="urn:microsoft.com/office/officeart/2005/8/layout/hList1"/>
    <dgm:cxn modelId="{553D2126-8124-784A-8B6B-2F53B54B6294}" type="presParOf" srcId="{8BABBA11-6978-A942-BCDC-54399EFB39EE}" destId="{7EE04E72-DB34-F144-BF87-B8A9314DD7D6}" srcOrd="0" destOrd="0" presId="urn:microsoft.com/office/officeart/2005/8/layout/hList1"/>
    <dgm:cxn modelId="{5DD41472-8F23-484D-AA06-8123EC574FB2}" type="presParOf" srcId="{8BABBA11-6978-A942-BCDC-54399EFB39EE}" destId="{1804B46B-2DA0-2447-863F-60E85FB0E7EE}" srcOrd="1" destOrd="0" presId="urn:microsoft.com/office/officeart/2005/8/layout/hList1"/>
    <dgm:cxn modelId="{ACDC5046-74B3-3044-B5E5-7E504512D29C}" type="presParOf" srcId="{32A0CBD2-A9C0-F740-97D1-C5CD5E232813}" destId="{45BCFA80-2998-0A4A-A433-009D4174BB6A}" srcOrd="1" destOrd="0" presId="urn:microsoft.com/office/officeart/2005/8/layout/hList1"/>
    <dgm:cxn modelId="{8B1AE51F-4FBA-EE4F-9B24-9F5067D26DF0}" type="presParOf" srcId="{32A0CBD2-A9C0-F740-97D1-C5CD5E232813}" destId="{3E0808CB-338E-DB44-96D4-188A6133A708}" srcOrd="2" destOrd="0" presId="urn:microsoft.com/office/officeart/2005/8/layout/hList1"/>
    <dgm:cxn modelId="{9ACBB85A-4A13-8543-A80B-2A1CFBE6AEE7}" type="presParOf" srcId="{3E0808CB-338E-DB44-96D4-188A6133A708}" destId="{C1BD6CCD-E22B-544F-B195-48850684B5DC}" srcOrd="0" destOrd="0" presId="urn:microsoft.com/office/officeart/2005/8/layout/hList1"/>
    <dgm:cxn modelId="{F8FF04E6-09BA-1542-8FA5-0B2C6001C94A}" type="presParOf" srcId="{3E0808CB-338E-DB44-96D4-188A6133A708}" destId="{46690BAB-5814-164D-9AF2-B2AFC40539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4F7D3-8BBF-D54A-B3B9-478BA38D75E5}">
      <dsp:nvSpPr>
        <dsp:cNvPr id="0" name=""/>
        <dsp:cNvSpPr/>
      </dsp:nvSpPr>
      <dsp:spPr>
        <a:xfrm>
          <a:off x="645" y="828616"/>
          <a:ext cx="1808191" cy="72327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Injury to vein</a:t>
          </a:r>
        </a:p>
      </dsp:txBody>
      <dsp:txXfrm>
        <a:off x="645" y="828616"/>
        <a:ext cx="1808191" cy="723276"/>
      </dsp:txXfrm>
    </dsp:sp>
    <dsp:sp modelId="{DCCB6C65-E9BC-834A-8BCE-4A3DD021529D}">
      <dsp:nvSpPr>
        <dsp:cNvPr id="0" name=""/>
        <dsp:cNvSpPr/>
      </dsp:nvSpPr>
      <dsp:spPr>
        <a:xfrm>
          <a:off x="645" y="1551893"/>
          <a:ext cx="1808191" cy="303815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Fractures</a:t>
          </a:r>
        </a:p>
        <a:p>
          <a:pPr marL="228600" lvl="1" indent="-228600" algn="l" defTabSz="889000">
            <a:lnSpc>
              <a:spcPct val="90000"/>
            </a:lnSpc>
            <a:spcBef>
              <a:spcPct val="0"/>
            </a:spcBef>
            <a:spcAft>
              <a:spcPct val="15000"/>
            </a:spcAft>
            <a:buChar char="•"/>
          </a:pPr>
          <a:r>
            <a:rPr lang="en-US" sz="2000" kern="1200" dirty="0"/>
            <a:t>Muscle injury</a:t>
          </a:r>
        </a:p>
        <a:p>
          <a:pPr marL="228600" lvl="1" indent="-228600" algn="l" defTabSz="889000">
            <a:lnSpc>
              <a:spcPct val="90000"/>
            </a:lnSpc>
            <a:spcBef>
              <a:spcPct val="0"/>
            </a:spcBef>
            <a:spcAft>
              <a:spcPct val="15000"/>
            </a:spcAft>
            <a:buChar char="•"/>
          </a:pPr>
          <a:r>
            <a:rPr lang="en-US" sz="2000" kern="1200" dirty="0"/>
            <a:t>Major surgery</a:t>
          </a:r>
        </a:p>
      </dsp:txBody>
      <dsp:txXfrm>
        <a:off x="645" y="1551893"/>
        <a:ext cx="1808191" cy="3038156"/>
      </dsp:txXfrm>
    </dsp:sp>
    <dsp:sp modelId="{7E42545F-1A6C-174B-8709-57935B5EF867}">
      <dsp:nvSpPr>
        <dsp:cNvPr id="0" name=""/>
        <dsp:cNvSpPr/>
      </dsp:nvSpPr>
      <dsp:spPr>
        <a:xfrm>
          <a:off x="2061983" y="828616"/>
          <a:ext cx="1808191" cy="723276"/>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Slow blood flow</a:t>
          </a:r>
        </a:p>
      </dsp:txBody>
      <dsp:txXfrm>
        <a:off x="2061983" y="828616"/>
        <a:ext cx="1808191" cy="723276"/>
      </dsp:txXfrm>
    </dsp:sp>
    <dsp:sp modelId="{5583F1FA-7C1C-6F49-AA25-56B929CAE8EB}">
      <dsp:nvSpPr>
        <dsp:cNvPr id="0" name=""/>
        <dsp:cNvSpPr/>
      </dsp:nvSpPr>
      <dsp:spPr>
        <a:xfrm>
          <a:off x="2061983" y="1551893"/>
          <a:ext cx="1808191" cy="3038156"/>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Sedentary lifestyle </a:t>
          </a:r>
        </a:p>
        <a:p>
          <a:pPr marL="228600" lvl="1" indent="-228600" algn="l" defTabSz="889000">
            <a:lnSpc>
              <a:spcPct val="90000"/>
            </a:lnSpc>
            <a:spcBef>
              <a:spcPct val="0"/>
            </a:spcBef>
            <a:spcAft>
              <a:spcPct val="15000"/>
            </a:spcAft>
            <a:buChar char="•"/>
          </a:pPr>
          <a:r>
            <a:rPr lang="en-US" sz="2000" kern="1200" dirty="0"/>
            <a:t>Limited movement</a:t>
          </a:r>
        </a:p>
        <a:p>
          <a:pPr marL="228600" lvl="1" indent="-228600" algn="l" defTabSz="889000">
            <a:lnSpc>
              <a:spcPct val="90000"/>
            </a:lnSpc>
            <a:spcBef>
              <a:spcPct val="0"/>
            </a:spcBef>
            <a:spcAft>
              <a:spcPct val="15000"/>
            </a:spcAft>
            <a:buChar char="•"/>
          </a:pPr>
          <a:r>
            <a:rPr lang="en-US" sz="2000" kern="1200" dirty="0"/>
            <a:t>Crossed legs</a:t>
          </a:r>
        </a:p>
        <a:p>
          <a:pPr marL="228600" lvl="1" indent="-228600" algn="l" defTabSz="889000">
            <a:lnSpc>
              <a:spcPct val="90000"/>
            </a:lnSpc>
            <a:spcBef>
              <a:spcPct val="0"/>
            </a:spcBef>
            <a:spcAft>
              <a:spcPct val="15000"/>
            </a:spcAft>
            <a:buChar char="•"/>
          </a:pPr>
          <a:r>
            <a:rPr lang="en-US" sz="2000" kern="1200" dirty="0"/>
            <a:t>Paralysis</a:t>
          </a:r>
        </a:p>
      </dsp:txBody>
      <dsp:txXfrm>
        <a:off x="2061983" y="1551893"/>
        <a:ext cx="1808191" cy="3038156"/>
      </dsp:txXfrm>
    </dsp:sp>
    <dsp:sp modelId="{7CA8080B-64CA-5746-B0EC-BB86C0CE0C0D}">
      <dsp:nvSpPr>
        <dsp:cNvPr id="0" name=""/>
        <dsp:cNvSpPr/>
      </dsp:nvSpPr>
      <dsp:spPr>
        <a:xfrm>
          <a:off x="4123322" y="828616"/>
          <a:ext cx="1808191" cy="723276"/>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Increased estrogen </a:t>
          </a:r>
        </a:p>
      </dsp:txBody>
      <dsp:txXfrm>
        <a:off x="4123322" y="828616"/>
        <a:ext cx="1808191" cy="723276"/>
      </dsp:txXfrm>
    </dsp:sp>
    <dsp:sp modelId="{4FC611F1-A34D-9A4E-9E44-22BB5ADD7AAE}">
      <dsp:nvSpPr>
        <dsp:cNvPr id="0" name=""/>
        <dsp:cNvSpPr/>
      </dsp:nvSpPr>
      <dsp:spPr>
        <a:xfrm>
          <a:off x="4123322" y="1551893"/>
          <a:ext cx="1808191" cy="3038156"/>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Birth control</a:t>
          </a:r>
        </a:p>
        <a:p>
          <a:pPr marL="228600" lvl="1" indent="-228600" algn="l" defTabSz="889000">
            <a:lnSpc>
              <a:spcPct val="90000"/>
            </a:lnSpc>
            <a:spcBef>
              <a:spcPct val="0"/>
            </a:spcBef>
            <a:spcAft>
              <a:spcPct val="15000"/>
            </a:spcAft>
            <a:buChar char="•"/>
          </a:pPr>
          <a:r>
            <a:rPr lang="en-US" sz="2000" kern="1200" dirty="0"/>
            <a:t>Hormone replacement</a:t>
          </a:r>
        </a:p>
        <a:p>
          <a:pPr marL="228600" lvl="1" indent="-228600" algn="l" defTabSz="889000">
            <a:lnSpc>
              <a:spcPct val="90000"/>
            </a:lnSpc>
            <a:spcBef>
              <a:spcPct val="0"/>
            </a:spcBef>
            <a:spcAft>
              <a:spcPct val="15000"/>
            </a:spcAft>
            <a:buChar char="•"/>
          </a:pPr>
          <a:r>
            <a:rPr lang="en-US" sz="2000" kern="1200" dirty="0"/>
            <a:t>Pregnancy </a:t>
          </a:r>
        </a:p>
      </dsp:txBody>
      <dsp:txXfrm>
        <a:off x="4123322" y="1551893"/>
        <a:ext cx="1808191" cy="3038156"/>
      </dsp:txXfrm>
    </dsp:sp>
    <dsp:sp modelId="{DAF0AB6D-B352-244A-9041-A3F228BB4A52}">
      <dsp:nvSpPr>
        <dsp:cNvPr id="0" name=""/>
        <dsp:cNvSpPr/>
      </dsp:nvSpPr>
      <dsp:spPr>
        <a:xfrm>
          <a:off x="6189524" y="828616"/>
          <a:ext cx="2043401" cy="72327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Other</a:t>
          </a:r>
        </a:p>
      </dsp:txBody>
      <dsp:txXfrm>
        <a:off x="6189524" y="828616"/>
        <a:ext cx="2043401" cy="723276"/>
      </dsp:txXfrm>
    </dsp:sp>
    <dsp:sp modelId="{5DCFEAB6-4B97-B147-AF90-4C156150B660}">
      <dsp:nvSpPr>
        <dsp:cNvPr id="0" name=""/>
        <dsp:cNvSpPr/>
      </dsp:nvSpPr>
      <dsp:spPr>
        <a:xfrm>
          <a:off x="6184660" y="1551893"/>
          <a:ext cx="2053129" cy="303815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Obesity</a:t>
          </a:r>
          <a:r>
            <a:rPr lang="en-US" sz="2000" kern="1200" dirty="0"/>
            <a:t> </a:t>
          </a:r>
        </a:p>
        <a:p>
          <a:pPr marL="228600" lvl="1" indent="-228600" algn="l" defTabSz="889000">
            <a:lnSpc>
              <a:spcPct val="90000"/>
            </a:lnSpc>
            <a:spcBef>
              <a:spcPct val="0"/>
            </a:spcBef>
            <a:spcAft>
              <a:spcPct val="15000"/>
            </a:spcAft>
            <a:buChar char="•"/>
          </a:pPr>
          <a:r>
            <a:rPr lang="en-US" sz="2000" kern="1200" dirty="0"/>
            <a:t>Increased age</a:t>
          </a:r>
        </a:p>
        <a:p>
          <a:pPr marL="228600" lvl="1" indent="-228600" algn="l" defTabSz="889000">
            <a:lnSpc>
              <a:spcPct val="90000"/>
            </a:lnSpc>
            <a:spcBef>
              <a:spcPct val="0"/>
            </a:spcBef>
            <a:spcAft>
              <a:spcPct val="15000"/>
            </a:spcAft>
            <a:buChar char="•"/>
          </a:pPr>
          <a:r>
            <a:rPr lang="en-US" sz="2000" kern="1200" dirty="0"/>
            <a:t>Cancer</a:t>
          </a:r>
        </a:p>
        <a:p>
          <a:pPr marL="228600" lvl="1" indent="-228600" algn="l" defTabSz="889000">
            <a:lnSpc>
              <a:spcPct val="90000"/>
            </a:lnSpc>
            <a:spcBef>
              <a:spcPct val="0"/>
            </a:spcBef>
            <a:spcAft>
              <a:spcPct val="15000"/>
            </a:spcAft>
            <a:buChar char="•"/>
          </a:pPr>
          <a:r>
            <a:rPr lang="en-US" sz="2000" kern="1200" dirty="0"/>
            <a:t>Clotting disorders</a:t>
          </a:r>
        </a:p>
        <a:p>
          <a:pPr marL="228600" lvl="1" indent="-228600" algn="l" defTabSz="889000">
            <a:lnSpc>
              <a:spcPct val="90000"/>
            </a:lnSpc>
            <a:spcBef>
              <a:spcPct val="0"/>
            </a:spcBef>
            <a:spcAft>
              <a:spcPct val="15000"/>
            </a:spcAft>
            <a:buChar char="•"/>
          </a:pPr>
          <a:r>
            <a:rPr lang="en-US" sz="2000" b="1" kern="1200" dirty="0"/>
            <a:t>Bariatric surgery</a:t>
          </a:r>
        </a:p>
      </dsp:txBody>
      <dsp:txXfrm>
        <a:off x="6184660" y="1551893"/>
        <a:ext cx="2053129" cy="3038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9D3B9-93B3-7C42-9311-834A32CB981C}">
      <dsp:nvSpPr>
        <dsp:cNvPr id="0" name=""/>
        <dsp:cNvSpPr/>
      </dsp:nvSpPr>
      <dsp:spPr>
        <a:xfrm>
          <a:off x="3678584" y="4247"/>
          <a:ext cx="3158431" cy="7896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Obesity </a:t>
          </a:r>
        </a:p>
      </dsp:txBody>
      <dsp:txXfrm>
        <a:off x="3701711" y="27374"/>
        <a:ext cx="3112177" cy="743353"/>
      </dsp:txXfrm>
    </dsp:sp>
    <dsp:sp modelId="{38E183FE-D8F4-1E4E-BCBB-7664A5FDE06D}">
      <dsp:nvSpPr>
        <dsp:cNvPr id="0" name=""/>
        <dsp:cNvSpPr/>
      </dsp:nvSpPr>
      <dsp:spPr>
        <a:xfrm rot="8744803">
          <a:off x="2787316" y="963217"/>
          <a:ext cx="1038028" cy="35532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884669" y="1004283"/>
        <a:ext cx="931431" cy="213193"/>
      </dsp:txXfrm>
    </dsp:sp>
    <dsp:sp modelId="{43E65C51-7667-E944-A7DC-1C1CE7B64015}">
      <dsp:nvSpPr>
        <dsp:cNvPr id="0" name=""/>
        <dsp:cNvSpPr/>
      </dsp:nvSpPr>
      <dsp:spPr>
        <a:xfrm>
          <a:off x="0" y="1603376"/>
          <a:ext cx="3158431" cy="7896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Chronic Inflammation</a:t>
          </a:r>
        </a:p>
      </dsp:txBody>
      <dsp:txXfrm>
        <a:off x="23127" y="1626503"/>
        <a:ext cx="3112177" cy="743353"/>
      </dsp:txXfrm>
    </dsp:sp>
    <dsp:sp modelId="{7C43AC7D-C7CE-C047-86CD-A66D275F322C}">
      <dsp:nvSpPr>
        <dsp:cNvPr id="0" name=""/>
        <dsp:cNvSpPr/>
      </dsp:nvSpPr>
      <dsp:spPr>
        <a:xfrm rot="1445085">
          <a:off x="2943796" y="2642686"/>
          <a:ext cx="949423" cy="35532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948436" y="2692001"/>
        <a:ext cx="842826" cy="213193"/>
      </dsp:txXfrm>
    </dsp:sp>
    <dsp:sp modelId="{E1F38E67-D545-3049-9A90-361266629DC6}">
      <dsp:nvSpPr>
        <dsp:cNvPr id="0" name=""/>
        <dsp:cNvSpPr/>
      </dsp:nvSpPr>
      <dsp:spPr>
        <a:xfrm>
          <a:off x="3678584" y="3247711"/>
          <a:ext cx="3158431" cy="7896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Thrombosis</a:t>
          </a:r>
        </a:p>
      </dsp:txBody>
      <dsp:txXfrm>
        <a:off x="3701711" y="3270838"/>
        <a:ext cx="3112177" cy="743353"/>
      </dsp:txXfrm>
    </dsp:sp>
    <dsp:sp modelId="{09DF63F8-2DE1-A34C-B8C9-7DB3F42EC071}">
      <dsp:nvSpPr>
        <dsp:cNvPr id="0" name=""/>
        <dsp:cNvSpPr/>
      </dsp:nvSpPr>
      <dsp:spPr>
        <a:xfrm rot="9275139">
          <a:off x="6594994" y="2644080"/>
          <a:ext cx="844545" cy="35532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696433" y="2692271"/>
        <a:ext cx="737948" cy="213193"/>
      </dsp:txXfrm>
    </dsp:sp>
    <dsp:sp modelId="{BB3C2B8E-D40B-A048-B9BC-30F7944704C6}">
      <dsp:nvSpPr>
        <dsp:cNvPr id="0" name=""/>
        <dsp:cNvSpPr/>
      </dsp:nvSpPr>
      <dsp:spPr>
        <a:xfrm>
          <a:off x="7197519" y="1606164"/>
          <a:ext cx="3158431" cy="7896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Impaired fibrinolysis</a:t>
          </a:r>
        </a:p>
      </dsp:txBody>
      <dsp:txXfrm>
        <a:off x="7220646" y="1629291"/>
        <a:ext cx="3112177" cy="743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651C7-776A-BF4F-BE78-47FF98AAA66C}">
      <dsp:nvSpPr>
        <dsp:cNvPr id="0" name=""/>
        <dsp:cNvSpPr/>
      </dsp:nvSpPr>
      <dsp:spPr>
        <a:xfrm>
          <a:off x="0" y="0"/>
          <a:ext cx="9962321" cy="812799"/>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N=233, mean BMI 50.4 kg/m</a:t>
          </a:r>
          <a:r>
            <a:rPr lang="en-US" sz="3700" kern="1200" baseline="30000" dirty="0"/>
            <a:t>2</a:t>
          </a:r>
          <a:r>
            <a:rPr lang="en-US" sz="3700" kern="1200" baseline="0" dirty="0"/>
            <a:t>, RYGB</a:t>
          </a:r>
          <a:endParaRPr lang="en-US" sz="3700" kern="1200" dirty="0"/>
        </a:p>
      </dsp:txBody>
      <dsp:txXfrm>
        <a:off x="0" y="0"/>
        <a:ext cx="9962321" cy="812799"/>
      </dsp:txXfrm>
    </dsp:sp>
    <dsp:sp modelId="{CC7CCC75-768F-2743-BC03-A457FAC67F45}">
      <dsp:nvSpPr>
        <dsp:cNvPr id="0" name=""/>
        <dsp:cNvSpPr/>
      </dsp:nvSpPr>
      <dsp:spPr>
        <a:xfrm>
          <a:off x="0" y="812799"/>
          <a:ext cx="4981160" cy="1706879"/>
        </a:xfrm>
        <a:prstGeom prst="rect">
          <a:avLst/>
        </a:prstGeom>
        <a:solidFill>
          <a:srgbClr val="00BB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BMI </a:t>
          </a:r>
          <a:r>
            <a:rPr lang="en-US" sz="2800" b="0" i="0" u="none" kern="1200" dirty="0"/>
            <a:t>≤ 50 kg/m</a:t>
          </a:r>
          <a:r>
            <a:rPr lang="en-US" sz="2800" b="0" i="0" u="none" kern="1200" baseline="30000" dirty="0"/>
            <a:t>2</a:t>
          </a:r>
          <a:br>
            <a:rPr lang="en-US" sz="2800" b="0" i="0" u="none" kern="1200" baseline="30000" dirty="0"/>
          </a:br>
          <a:r>
            <a:rPr lang="en-US" sz="2800" b="0" i="0" u="none" kern="1200" baseline="30000" dirty="0"/>
            <a:t>(n= 124)</a:t>
          </a:r>
          <a:br>
            <a:rPr lang="en-US" sz="2800" b="0" i="0" u="none" kern="1200" baseline="30000" dirty="0"/>
          </a:br>
          <a:r>
            <a:rPr lang="en-US" sz="3600" b="1" i="0" u="none" kern="1200" baseline="30000" dirty="0"/>
            <a:t>Enoxaparin 40 mg q12h</a:t>
          </a:r>
          <a:endParaRPr lang="en-US" sz="2800" b="1" kern="1200" dirty="0"/>
        </a:p>
      </dsp:txBody>
      <dsp:txXfrm>
        <a:off x="0" y="812799"/>
        <a:ext cx="4981160" cy="1706879"/>
      </dsp:txXfrm>
    </dsp:sp>
    <dsp:sp modelId="{72263E70-532D-514C-BBDB-C530320FD101}">
      <dsp:nvSpPr>
        <dsp:cNvPr id="0" name=""/>
        <dsp:cNvSpPr/>
      </dsp:nvSpPr>
      <dsp:spPr>
        <a:xfrm>
          <a:off x="4981160" y="812799"/>
          <a:ext cx="4981160" cy="170687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BMI &gt;</a:t>
          </a:r>
          <a:r>
            <a:rPr lang="en-US" sz="2800" b="0" i="0" u="none" kern="1200" dirty="0"/>
            <a:t> 50 kg/m</a:t>
          </a:r>
          <a:r>
            <a:rPr lang="en-US" sz="2800" b="0" i="0" u="none" kern="1200" baseline="30000" dirty="0"/>
            <a:t>2</a:t>
          </a:r>
          <a:br>
            <a:rPr lang="en-US" sz="2800" b="0" i="0" u="none" kern="1200" baseline="30000" dirty="0"/>
          </a:br>
          <a:r>
            <a:rPr lang="en-US" sz="2800" b="0" i="0" u="none" kern="1200" baseline="30000" dirty="0"/>
            <a:t>(n= 99)</a:t>
          </a:r>
          <a:br>
            <a:rPr lang="en-US" sz="2800" b="0" i="0" u="none" kern="1200" baseline="30000" dirty="0"/>
          </a:br>
          <a:r>
            <a:rPr lang="en-US" sz="3600" b="1" i="0" u="none" kern="1200" baseline="30000" dirty="0"/>
            <a:t>Enoxaparin 60 mg q12h</a:t>
          </a:r>
          <a:endParaRPr lang="en-US" sz="2800" b="1" kern="1200" dirty="0"/>
        </a:p>
      </dsp:txBody>
      <dsp:txXfrm>
        <a:off x="4981160" y="812799"/>
        <a:ext cx="4981160" cy="1706879"/>
      </dsp:txXfrm>
    </dsp:sp>
    <dsp:sp modelId="{B53CA57A-BEA5-964C-B4B8-B887C5B97F3C}">
      <dsp:nvSpPr>
        <dsp:cNvPr id="0" name=""/>
        <dsp:cNvSpPr/>
      </dsp:nvSpPr>
      <dsp:spPr>
        <a:xfrm>
          <a:off x="0" y="2519679"/>
          <a:ext cx="9962321" cy="189653"/>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AA973-838E-DC45-81F2-1CD5F1854260}">
      <dsp:nvSpPr>
        <dsp:cNvPr id="0" name=""/>
        <dsp:cNvSpPr/>
      </dsp:nvSpPr>
      <dsp:spPr>
        <a:xfrm>
          <a:off x="795" y="546829"/>
          <a:ext cx="3424758" cy="4109710"/>
        </a:xfrm>
        <a:prstGeom prst="roundRect">
          <a:avLst>
            <a:gd name="adj" fmla="val 5000"/>
          </a:avLst>
        </a:prstGeom>
        <a:solidFill>
          <a:srgbClr val="0EB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t>Control Group</a:t>
          </a:r>
        </a:p>
      </dsp:txBody>
      <dsp:txXfrm rot="16200000">
        <a:off x="-1341709" y="1889334"/>
        <a:ext cx="3369962" cy="684951"/>
      </dsp:txXfrm>
    </dsp:sp>
    <dsp:sp modelId="{7853142D-A88F-0E4E-B15F-E2102D4E9C2E}">
      <dsp:nvSpPr>
        <dsp:cNvPr id="0" name=""/>
        <dsp:cNvSpPr/>
      </dsp:nvSpPr>
      <dsp:spPr>
        <a:xfrm>
          <a:off x="685747" y="546829"/>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dirty="0"/>
            <a:t>Fixed dose (FD) </a:t>
          </a:r>
          <a:r>
            <a:rPr lang="en-US" sz="4000" b="1" kern="1200" dirty="0"/>
            <a:t>enoxaparin </a:t>
          </a:r>
          <a:br>
            <a:rPr lang="en-US" sz="4000" b="1" kern="1200" dirty="0"/>
          </a:br>
          <a:r>
            <a:rPr lang="en-US" sz="4000" b="1" kern="1200" dirty="0"/>
            <a:t>40 mg </a:t>
          </a:r>
          <a:r>
            <a:rPr lang="en-US" sz="4000" kern="1200" dirty="0"/>
            <a:t>daily (n=11)</a:t>
          </a:r>
        </a:p>
      </dsp:txBody>
      <dsp:txXfrm>
        <a:off x="685747" y="546829"/>
        <a:ext cx="2551445" cy="4109710"/>
      </dsp:txXfrm>
    </dsp:sp>
    <dsp:sp modelId="{28162E68-BC49-7E45-BA4E-8E1294D5DD7F}">
      <dsp:nvSpPr>
        <dsp:cNvPr id="0" name=""/>
        <dsp:cNvSpPr/>
      </dsp:nvSpPr>
      <dsp:spPr>
        <a:xfrm>
          <a:off x="3545421" y="546829"/>
          <a:ext cx="3424758" cy="4109710"/>
        </a:xfrm>
        <a:prstGeom prst="roundRect">
          <a:avLst>
            <a:gd name="adj" fmla="val 5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t>Intervention Group #1</a:t>
          </a:r>
        </a:p>
      </dsp:txBody>
      <dsp:txXfrm rot="16200000">
        <a:off x="2202915" y="1889334"/>
        <a:ext cx="3369962" cy="684951"/>
      </dsp:txXfrm>
    </dsp:sp>
    <dsp:sp modelId="{DB8EFB23-D05F-F44E-BBCA-CD7D107D953E}">
      <dsp:nvSpPr>
        <dsp:cNvPr id="0" name=""/>
        <dsp:cNvSpPr/>
      </dsp:nvSpPr>
      <dsp:spPr>
        <a:xfrm rot="5400000">
          <a:off x="3260436" y="3814573"/>
          <a:ext cx="604217"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D8B1F6-891F-6A4C-8581-8088CA5C9C59}">
      <dsp:nvSpPr>
        <dsp:cNvPr id="0" name=""/>
        <dsp:cNvSpPr/>
      </dsp:nvSpPr>
      <dsp:spPr>
        <a:xfrm>
          <a:off x="4230372" y="546829"/>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dirty="0"/>
            <a:t>Lower-dose (LD) </a:t>
          </a:r>
          <a:r>
            <a:rPr lang="en-US" sz="4000" b="1" kern="1200" dirty="0"/>
            <a:t>enoxaparin 0.4 mg/kg</a:t>
          </a:r>
          <a:r>
            <a:rPr lang="en-US" sz="4000" kern="1200" dirty="0"/>
            <a:t> once daily (n=9)</a:t>
          </a:r>
        </a:p>
      </dsp:txBody>
      <dsp:txXfrm>
        <a:off x="4230372" y="546829"/>
        <a:ext cx="2551445" cy="4109710"/>
      </dsp:txXfrm>
    </dsp:sp>
    <dsp:sp modelId="{CB4EA90E-93D1-D948-B6A7-35A6CF1B9F07}">
      <dsp:nvSpPr>
        <dsp:cNvPr id="0" name=""/>
        <dsp:cNvSpPr/>
      </dsp:nvSpPr>
      <dsp:spPr>
        <a:xfrm>
          <a:off x="7090046" y="546829"/>
          <a:ext cx="3424758" cy="4109710"/>
        </a:xfrm>
        <a:prstGeom prst="roundRect">
          <a:avLst>
            <a:gd name="adj" fmla="val 5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t>Intervention Group #2</a:t>
          </a:r>
        </a:p>
      </dsp:txBody>
      <dsp:txXfrm rot="16200000">
        <a:off x="5747540" y="1889334"/>
        <a:ext cx="3369962" cy="684951"/>
      </dsp:txXfrm>
    </dsp:sp>
    <dsp:sp modelId="{9CE171C5-55E7-0644-A656-EB68003EA15C}">
      <dsp:nvSpPr>
        <dsp:cNvPr id="0" name=""/>
        <dsp:cNvSpPr/>
      </dsp:nvSpPr>
      <dsp:spPr>
        <a:xfrm rot="5400000">
          <a:off x="6805061" y="3814573"/>
          <a:ext cx="604217"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8470B9-0AC7-3549-A601-5AECBFA1C706}">
      <dsp:nvSpPr>
        <dsp:cNvPr id="0" name=""/>
        <dsp:cNvSpPr/>
      </dsp:nvSpPr>
      <dsp:spPr>
        <a:xfrm>
          <a:off x="7774998" y="546829"/>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dirty="0"/>
            <a:t>Higher-dose (HD) </a:t>
          </a:r>
          <a:r>
            <a:rPr lang="en-US" sz="4000" b="1" kern="1200" dirty="0"/>
            <a:t>enoxaparin 0.5 mg/kg</a:t>
          </a:r>
          <a:r>
            <a:rPr lang="en-US" sz="4000" kern="1200" dirty="0"/>
            <a:t> once daily (n= 11)</a:t>
          </a:r>
        </a:p>
      </dsp:txBody>
      <dsp:txXfrm>
        <a:off x="7774998" y="546829"/>
        <a:ext cx="2551445" cy="4109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4B87C-E31B-4A45-86E2-D03BEB60BFC9}">
      <dsp:nvSpPr>
        <dsp:cNvPr id="0" name=""/>
        <dsp:cNvSpPr/>
      </dsp:nvSpPr>
      <dsp:spPr>
        <a:xfrm>
          <a:off x="1363" y="0"/>
          <a:ext cx="3472751" cy="2388233"/>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ctr" defTabSz="889000">
            <a:lnSpc>
              <a:spcPct val="90000"/>
            </a:lnSpc>
            <a:spcBef>
              <a:spcPct val="0"/>
            </a:spcBef>
            <a:spcAft>
              <a:spcPct val="35000"/>
            </a:spcAft>
            <a:buNone/>
          </a:pPr>
          <a:r>
            <a:rPr lang="en-US" sz="2000" kern="1200" dirty="0"/>
            <a:t>Control Group</a:t>
          </a:r>
        </a:p>
      </dsp:txBody>
      <dsp:txXfrm rot="16200000">
        <a:off x="-630536" y="631900"/>
        <a:ext cx="1958351" cy="694550"/>
      </dsp:txXfrm>
    </dsp:sp>
    <dsp:sp modelId="{AF5A95B7-5C36-3840-AEEA-F9F2CAC2EED9}">
      <dsp:nvSpPr>
        <dsp:cNvPr id="0" name=""/>
        <dsp:cNvSpPr/>
      </dsp:nvSpPr>
      <dsp:spPr>
        <a:xfrm>
          <a:off x="695913" y="0"/>
          <a:ext cx="2587200" cy="23882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dirty="0"/>
            <a:t>Enoxaparin 40 mg </a:t>
          </a:r>
          <a:r>
            <a:rPr lang="en-US" sz="4000" b="1" kern="1200" dirty="0"/>
            <a:t>once</a:t>
          </a:r>
          <a:r>
            <a:rPr lang="en-US" sz="4000" kern="1200" dirty="0"/>
            <a:t> daily</a:t>
          </a:r>
        </a:p>
      </dsp:txBody>
      <dsp:txXfrm>
        <a:off x="695913" y="0"/>
        <a:ext cx="2587200" cy="2388233"/>
      </dsp:txXfrm>
    </dsp:sp>
    <dsp:sp modelId="{25091198-25AF-2141-9979-0AD4CF342D5D}">
      <dsp:nvSpPr>
        <dsp:cNvPr id="0" name=""/>
        <dsp:cNvSpPr/>
      </dsp:nvSpPr>
      <dsp:spPr>
        <a:xfrm>
          <a:off x="3595661" y="0"/>
          <a:ext cx="3472751" cy="2388233"/>
        </a:xfrm>
        <a:prstGeom prst="roundRect">
          <a:avLst>
            <a:gd name="adj" fmla="val 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ctr" defTabSz="800100">
            <a:lnSpc>
              <a:spcPct val="90000"/>
            </a:lnSpc>
            <a:spcBef>
              <a:spcPct val="0"/>
            </a:spcBef>
            <a:spcAft>
              <a:spcPct val="35000"/>
            </a:spcAft>
            <a:buNone/>
          </a:pPr>
          <a:r>
            <a:rPr lang="en-US" sz="1800" kern="1200" dirty="0"/>
            <a:t>Intervention Group</a:t>
          </a:r>
        </a:p>
      </dsp:txBody>
      <dsp:txXfrm rot="16200000">
        <a:off x="2963761" y="631900"/>
        <a:ext cx="1958351" cy="694550"/>
      </dsp:txXfrm>
    </dsp:sp>
    <dsp:sp modelId="{DDC927C2-8FD4-2743-AE82-80C8B17B58F6}">
      <dsp:nvSpPr>
        <dsp:cNvPr id="0" name=""/>
        <dsp:cNvSpPr/>
      </dsp:nvSpPr>
      <dsp:spPr>
        <a:xfrm rot="5400000" flipH="1" flipV="1">
          <a:off x="5990306" y="2270625"/>
          <a:ext cx="115837" cy="119377"/>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FD0FFE-2CBB-1F4F-9224-5F841D242506}">
      <dsp:nvSpPr>
        <dsp:cNvPr id="0" name=""/>
        <dsp:cNvSpPr/>
      </dsp:nvSpPr>
      <dsp:spPr>
        <a:xfrm>
          <a:off x="4290212" y="0"/>
          <a:ext cx="2587200" cy="23882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dirty="0"/>
            <a:t>Enoxaparin 40 mg </a:t>
          </a:r>
          <a:r>
            <a:rPr lang="en-US" sz="4000" b="1" kern="1200" dirty="0"/>
            <a:t>twice </a:t>
          </a:r>
          <a:r>
            <a:rPr lang="en-US" sz="4000" kern="1200" dirty="0"/>
            <a:t>daily </a:t>
          </a:r>
        </a:p>
      </dsp:txBody>
      <dsp:txXfrm>
        <a:off x="4290212" y="0"/>
        <a:ext cx="2587200" cy="2388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9A9D4-3005-994B-AAC8-578C8DB3D2DC}">
      <dsp:nvSpPr>
        <dsp:cNvPr id="0" name=""/>
        <dsp:cNvSpPr/>
      </dsp:nvSpPr>
      <dsp:spPr>
        <a:xfrm>
          <a:off x="559645" y="0"/>
          <a:ext cx="6695034" cy="526086"/>
        </a:xfrm>
        <a:prstGeom prst="roundRect">
          <a:avLst>
            <a:gd name="adj" fmla="val 10000"/>
          </a:avLst>
        </a:prstGeom>
        <a:solidFill>
          <a:srgbClr val="00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Also compared UFH 5,000 units TID vs 7,500 units TID</a:t>
          </a:r>
        </a:p>
      </dsp:txBody>
      <dsp:txXfrm>
        <a:off x="575054" y="15409"/>
        <a:ext cx="6664216" cy="4952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04E72-DB34-F144-BF87-B8A9314DD7D6}">
      <dsp:nvSpPr>
        <dsp:cNvPr id="0" name=""/>
        <dsp:cNvSpPr/>
      </dsp:nvSpPr>
      <dsp:spPr>
        <a:xfrm>
          <a:off x="39" y="25006"/>
          <a:ext cx="3797061" cy="132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Group 1 (n= 92)</a:t>
          </a:r>
        </a:p>
      </dsp:txBody>
      <dsp:txXfrm>
        <a:off x="39" y="25006"/>
        <a:ext cx="3797061" cy="1324800"/>
      </dsp:txXfrm>
    </dsp:sp>
    <dsp:sp modelId="{1804B46B-2DA0-2447-863F-60E85FB0E7EE}">
      <dsp:nvSpPr>
        <dsp:cNvPr id="0" name=""/>
        <dsp:cNvSpPr/>
      </dsp:nvSpPr>
      <dsp:spPr>
        <a:xfrm>
          <a:off x="39" y="1349806"/>
          <a:ext cx="3797061" cy="2020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Enoxaparin 30 mg every 12 hours</a:t>
          </a:r>
        </a:p>
      </dsp:txBody>
      <dsp:txXfrm>
        <a:off x="39" y="1349806"/>
        <a:ext cx="3797061" cy="2020320"/>
      </dsp:txXfrm>
    </dsp:sp>
    <dsp:sp modelId="{C1BD6CCD-E22B-544F-B195-48850684B5DC}">
      <dsp:nvSpPr>
        <dsp:cNvPr id="0" name=""/>
        <dsp:cNvSpPr/>
      </dsp:nvSpPr>
      <dsp:spPr>
        <a:xfrm>
          <a:off x="4328690" y="25006"/>
          <a:ext cx="3797061" cy="132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Group 2 (n= 389)</a:t>
          </a:r>
        </a:p>
      </dsp:txBody>
      <dsp:txXfrm>
        <a:off x="4328690" y="25006"/>
        <a:ext cx="3797061" cy="1324800"/>
      </dsp:txXfrm>
    </dsp:sp>
    <dsp:sp modelId="{46690BAB-5814-164D-9AF2-B2AFC4053901}">
      <dsp:nvSpPr>
        <dsp:cNvPr id="0" name=""/>
        <dsp:cNvSpPr/>
      </dsp:nvSpPr>
      <dsp:spPr>
        <a:xfrm>
          <a:off x="4328690" y="1349806"/>
          <a:ext cx="3797061" cy="2020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Enoxaparin 40 mg every 12 hours</a:t>
          </a:r>
        </a:p>
      </dsp:txBody>
      <dsp:txXfrm>
        <a:off x="4328690" y="1349806"/>
        <a:ext cx="3797061" cy="20203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36A290C-5497-4D7A-AF6D-B114F0891164}" type="datetimeFigureOut">
              <a:rPr lang="en-US" smtClean="0"/>
              <a:t>3/8/20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592359-A5E0-49D4-BE2F-FD922C3EC970}" type="slidenum">
              <a:rPr lang="en-US" smtClean="0"/>
              <a:t>‹#›</a:t>
            </a:fld>
            <a:endParaRPr lang="en-US"/>
          </a:p>
        </p:txBody>
      </p:sp>
    </p:spTree>
    <p:extLst>
      <p:ext uri="{BB962C8B-B14F-4D97-AF65-F5344CB8AC3E}">
        <p14:creationId xmlns:p14="http://schemas.microsoft.com/office/powerpoint/2010/main" val="161708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arecoagulationdisorders.org/diseases/plasminogen-activator-inhibitor-type-1-deficiency/disease-overview-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716621" y="4548457"/>
            <a:ext cx="5732948" cy="3721467"/>
          </a:xfrm>
          <a:prstGeom prst="rect">
            <a:avLst/>
          </a:prstGeom>
          <a:noFill/>
          <a:ln>
            <a:noFill/>
          </a:ln>
        </p:spPr>
        <p:txBody>
          <a:bodyPr wrap="square" lIns="94920" tIns="94920" rIns="94920" bIns="94920" anchor="t" anchorCtr="0">
            <a:noAutofit/>
          </a:bodyPr>
          <a:lstStyle/>
          <a:p>
            <a:pPr>
              <a:buClr>
                <a:schemeClr val="dk1"/>
              </a:buClr>
              <a:buSzPct val="25000"/>
            </a:pPr>
            <a:endParaRPr dirty="0">
              <a:solidFill>
                <a:schemeClr val="dk1"/>
              </a:solidFill>
              <a:latin typeface="Calibri"/>
              <a:ea typeface="Calibri"/>
              <a:cs typeface="Calibri"/>
              <a:sym typeface="Calibri"/>
            </a:endParaRPr>
          </a:p>
        </p:txBody>
      </p:sp>
      <p:sp>
        <p:nvSpPr>
          <p:cNvPr id="57" name="Shape 57"/>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69352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lumMod val="50000"/>
                  </a:schemeClr>
                </a:solidFill>
              </a:rPr>
              <a:t>Meta Analysis: </a:t>
            </a:r>
            <a:r>
              <a:rPr lang="en-US" dirty="0"/>
              <a:t>8,125 patients with VTE and 23, 272 control patients</a:t>
            </a:r>
          </a:p>
          <a:p>
            <a:endParaRPr lang="en-US" b="1" dirty="0">
              <a:solidFill>
                <a:schemeClr val="accent1">
                  <a:lumMod val="50000"/>
                </a:schemeClr>
              </a:solidFill>
            </a:endParaRPr>
          </a:p>
          <a:p>
            <a:r>
              <a:rPr lang="en-US" b="1" dirty="0">
                <a:solidFill>
                  <a:schemeClr val="accent1">
                    <a:lumMod val="50000"/>
                  </a:schemeClr>
                </a:solidFill>
              </a:rPr>
              <a:t>Prospective, cohort: </a:t>
            </a:r>
            <a:r>
              <a:rPr lang="en-US" dirty="0"/>
              <a:t>87, 226 women </a:t>
            </a:r>
            <a:endParaRPr lang="en-US" b="1" dirty="0">
              <a:solidFill>
                <a:schemeClr val="accent1">
                  <a:lumMod val="50000"/>
                </a:schemeClr>
              </a:solidFill>
            </a:endParaRPr>
          </a:p>
          <a:p>
            <a:pPr lvl="0"/>
            <a:r>
              <a:rPr lang="en-US" sz="1200" kern="1200" dirty="0">
                <a:solidFill>
                  <a:schemeClr val="tx1"/>
                </a:solidFill>
                <a:effectLst/>
                <a:latin typeface="+mn-lt"/>
                <a:ea typeface="+mn-ea"/>
                <a:cs typeface="+mn-cs"/>
              </a:rPr>
              <a:t>Approached a nearly </a:t>
            </a:r>
            <a:r>
              <a:rPr lang="en-US" sz="1200" kern="1200" dirty="0" err="1">
                <a:solidFill>
                  <a:schemeClr val="tx1"/>
                </a:solidFill>
                <a:effectLst/>
                <a:latin typeface="+mn-lt"/>
                <a:ea typeface="+mn-ea"/>
                <a:cs typeface="+mn-cs"/>
              </a:rPr>
              <a:t>sixfold</a:t>
            </a:r>
            <a:r>
              <a:rPr lang="en-US" sz="1200" kern="1200" dirty="0">
                <a:solidFill>
                  <a:schemeClr val="tx1"/>
                </a:solidFill>
                <a:effectLst/>
                <a:latin typeface="+mn-lt"/>
                <a:ea typeface="+mn-ea"/>
                <a:cs typeface="+mn-cs"/>
              </a:rPr>
              <a:t> greater risk among individuals with a BMI &gt;/= 35 kg/m</a:t>
            </a:r>
            <a:r>
              <a:rPr lang="en-US" sz="1200" kern="1200" baseline="300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 &lt; 0.001</a:t>
            </a:r>
            <a:r>
              <a:rPr lang="en-US" sz="1200" kern="1200" baseline="300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10</a:t>
            </a:fld>
            <a:endParaRPr lang="en-US"/>
          </a:p>
        </p:txBody>
      </p:sp>
    </p:spTree>
    <p:extLst>
      <p:ext uri="{BB962C8B-B14F-4D97-AF65-F5344CB8AC3E}">
        <p14:creationId xmlns:p14="http://schemas.microsoft.com/office/powerpoint/2010/main" val="305109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lumMod val="50000"/>
                  </a:schemeClr>
                </a:solidFill>
              </a:rPr>
              <a:t>Obesity promotes chronic inflammation and impaired fibrinolysis. Keep in mind that BMI is not directly correlated with the amount of adipose tissue in the body. </a:t>
            </a:r>
          </a:p>
          <a:p>
            <a:endParaRPr lang="en-US" b="1" dirty="0">
              <a:solidFill>
                <a:schemeClr val="accent1">
                  <a:lumMod val="50000"/>
                </a:schemeClr>
              </a:solidFill>
            </a:endParaRPr>
          </a:p>
          <a:p>
            <a:r>
              <a:rPr lang="en-US" b="1" dirty="0">
                <a:solidFill>
                  <a:schemeClr val="accent1">
                    <a:lumMod val="50000"/>
                  </a:schemeClr>
                </a:solidFill>
              </a:rPr>
              <a:t>Endothelial dysfunction, rapture of atherosclerotic plaques, platelet hyperactivation, hypercoagulability, delayed clot lysis</a:t>
            </a:r>
          </a:p>
          <a:p>
            <a:endParaRPr lang="en-US" b="1" dirty="0">
              <a:solidFill>
                <a:schemeClr val="accent1">
                  <a:lumMod val="50000"/>
                </a:schemeClr>
              </a:solidFill>
            </a:endParaRPr>
          </a:p>
          <a:p>
            <a:r>
              <a:rPr lang="en-US" b="1" dirty="0">
                <a:solidFill>
                  <a:schemeClr val="accent1">
                    <a:lumMod val="50000"/>
                  </a:schemeClr>
                </a:solidFill>
              </a:rPr>
              <a:t>Adipose tissue also regulates our “fine-tuners” in the hemostatic balance otherwise called adipokines (prothrombin adipokines: leptin, PAI-1, </a:t>
            </a:r>
            <a:r>
              <a:rPr lang="en-US" b="1" dirty="0" err="1">
                <a:solidFill>
                  <a:schemeClr val="accent1">
                    <a:lumMod val="50000"/>
                  </a:schemeClr>
                </a:solidFill>
              </a:rPr>
              <a:t>resistin</a:t>
            </a:r>
            <a:r>
              <a:rPr lang="en-US" b="1" dirty="0">
                <a:solidFill>
                  <a:schemeClr val="accent1">
                    <a:lumMod val="50000"/>
                  </a:schemeClr>
                </a:solidFill>
              </a:rPr>
              <a:t>, </a:t>
            </a:r>
            <a:r>
              <a:rPr lang="en-US" b="1" dirty="0" err="1">
                <a:solidFill>
                  <a:schemeClr val="accent1">
                    <a:lumMod val="50000"/>
                  </a:schemeClr>
                </a:solidFill>
              </a:rPr>
              <a:t>visfatin</a:t>
            </a:r>
            <a:r>
              <a:rPr lang="en-US" b="1" dirty="0">
                <a:solidFill>
                  <a:schemeClr val="accent1">
                    <a:lumMod val="50000"/>
                  </a:schemeClr>
                </a:solidFill>
              </a:rPr>
              <a:t>– </a:t>
            </a:r>
            <a:r>
              <a:rPr lang="en-US" b="1" dirty="0" err="1">
                <a:solidFill>
                  <a:schemeClr val="accent1">
                    <a:lumMod val="50000"/>
                  </a:schemeClr>
                </a:solidFill>
              </a:rPr>
              <a:t>Visfatin</a:t>
            </a:r>
            <a:r>
              <a:rPr lang="en-US" b="1" dirty="0">
                <a:solidFill>
                  <a:schemeClr val="accent1">
                    <a:lumMod val="50000"/>
                  </a:schemeClr>
                </a:solidFill>
              </a:rPr>
              <a:t> found in macrophages within atherosclerotic plaques and may promote plaque rupture and thrombosis in carotid and coronary arteries) and microRNAs (influences gene expression of platelets). Endothelial cell activation increases the expression of prothrombic and proinflammatory adhesion molecules. </a:t>
            </a:r>
          </a:p>
        </p:txBody>
      </p:sp>
      <p:sp>
        <p:nvSpPr>
          <p:cNvPr id="4" name="Slide Number Placeholder 3"/>
          <p:cNvSpPr>
            <a:spLocks noGrp="1"/>
          </p:cNvSpPr>
          <p:nvPr>
            <p:ph type="sldNum" sz="quarter" idx="5"/>
          </p:nvPr>
        </p:nvSpPr>
        <p:spPr/>
        <p:txBody>
          <a:bodyPr/>
          <a:lstStyle/>
          <a:p>
            <a:fld id="{24592359-A5E0-49D4-BE2F-FD922C3EC970}" type="slidenum">
              <a:rPr lang="en-US" smtClean="0"/>
              <a:t>11</a:t>
            </a:fld>
            <a:endParaRPr lang="en-US"/>
          </a:p>
        </p:txBody>
      </p:sp>
    </p:spTree>
    <p:extLst>
      <p:ext uri="{BB962C8B-B14F-4D97-AF65-F5344CB8AC3E}">
        <p14:creationId xmlns:p14="http://schemas.microsoft.com/office/powerpoint/2010/main" val="130325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a:hlinkClick r:id="rId3"/>
              </a:rPr>
              <a:t>http://www.rarecoagulationdisorders.org/diseases/plasminogen-activator-inhibitor-type-1-deficiency/disease-overview-2</a:t>
            </a:r>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12</a:t>
            </a:fld>
            <a:endParaRPr lang="en-US"/>
          </a:p>
        </p:txBody>
      </p:sp>
    </p:spTree>
    <p:extLst>
      <p:ext uri="{BB962C8B-B14F-4D97-AF65-F5344CB8AC3E}">
        <p14:creationId xmlns:p14="http://schemas.microsoft.com/office/powerpoint/2010/main" val="381812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can interpret the lab value to determine the level of anticoagulated a patient is, there is yet to be a correlation with dosing and the lab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formally established doses for patient’s with BMI &gt;30 kg/m</a:t>
            </a:r>
            <a:r>
              <a:rPr lang="en-US" baseline="30000" dirty="0"/>
              <a:t>2 </a:t>
            </a:r>
            <a:r>
              <a:rPr lang="en-US" dirty="0"/>
              <a:t>do not exist. </a:t>
            </a:r>
          </a:p>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13</a:t>
            </a:fld>
            <a:endParaRPr lang="en-US"/>
          </a:p>
        </p:txBody>
      </p:sp>
    </p:spTree>
    <p:extLst>
      <p:ext uri="{BB962C8B-B14F-4D97-AF65-F5344CB8AC3E}">
        <p14:creationId xmlns:p14="http://schemas.microsoft.com/office/powerpoint/2010/main" val="273604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14</a:t>
            </a:fld>
            <a:endParaRPr lang="en-US"/>
          </a:p>
        </p:txBody>
      </p:sp>
    </p:spTree>
    <p:extLst>
      <p:ext uri="{BB962C8B-B14F-4D97-AF65-F5344CB8AC3E}">
        <p14:creationId xmlns:p14="http://schemas.microsoft.com/office/powerpoint/2010/main" val="3603920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often do you use the AGS in your clinical practice?</a:t>
            </a:r>
          </a:p>
          <a:p>
            <a:r>
              <a:rPr lang="en-US" baseline="0" dirty="0"/>
              <a:t>How many potentially inappropriate meds do you identify on this list in accordance with the AGS criteria?</a:t>
            </a:r>
          </a:p>
          <a:p>
            <a:r>
              <a:rPr lang="en-US" baseline="0" dirty="0"/>
              <a:t>What changes would you make to optimize therapy?</a:t>
            </a:r>
          </a:p>
          <a:p>
            <a:pPr marL="174708" indent="-174708">
              <a:buFontTx/>
              <a:buChar char="-"/>
            </a:pPr>
            <a:r>
              <a:rPr lang="en-US" baseline="0" dirty="0"/>
              <a:t>Continue aspirin for primary prevention</a:t>
            </a:r>
          </a:p>
          <a:p>
            <a:pPr marL="174708" indent="-174708">
              <a:buFontTx/>
              <a:buChar char="-"/>
            </a:pPr>
            <a:r>
              <a:rPr lang="en-US" baseline="0" dirty="0"/>
              <a:t>Switch to glipizide, as it’s a shorter-acting 2</a:t>
            </a:r>
            <a:r>
              <a:rPr lang="en-US" baseline="30000" dirty="0"/>
              <a:t>nd</a:t>
            </a:r>
            <a:r>
              <a:rPr lang="en-US" baseline="0" dirty="0"/>
              <a:t> generation (12-24h half life) sulfonylurea with less chance of hypoglycemia</a:t>
            </a:r>
          </a:p>
          <a:p>
            <a:pPr marL="174708" indent="-174708">
              <a:buFontTx/>
              <a:buChar char="-"/>
            </a:pPr>
            <a:r>
              <a:rPr lang="en-US" baseline="0" dirty="0"/>
              <a:t>Continue aripiprazole as it’s one of the first choice antipsychotics for </a:t>
            </a:r>
            <a:r>
              <a:rPr lang="en-US" baseline="0" dirty="0" err="1"/>
              <a:t>parkinson’s</a:t>
            </a:r>
            <a:r>
              <a:rPr lang="en-US" baseline="0" dirty="0"/>
              <a:t> disease</a:t>
            </a:r>
          </a:p>
          <a:p>
            <a:pPr marL="174708" indent="-174708">
              <a:buFontTx/>
              <a:buChar char="-"/>
            </a:pPr>
            <a:r>
              <a:rPr lang="en-US" baseline="0" dirty="0"/>
              <a:t>Add basal insulin to sliding scale, better controls blood sugars and mimics body’s physiologic basal production of insulin </a:t>
            </a:r>
            <a:endParaRPr lang="en-US" dirty="0"/>
          </a:p>
        </p:txBody>
      </p:sp>
      <p:sp>
        <p:nvSpPr>
          <p:cNvPr id="4" name="Slide Number Placeholder 3"/>
          <p:cNvSpPr>
            <a:spLocks noGrp="1"/>
          </p:cNvSpPr>
          <p:nvPr>
            <p:ph type="sldNum" sz="quarter" idx="10"/>
          </p:nvPr>
        </p:nvSpPr>
        <p:spPr/>
        <p:txBody>
          <a:bodyPr/>
          <a:lstStyle/>
          <a:p>
            <a:fld id="{24592359-A5E0-49D4-BE2F-FD922C3EC970}" type="slidenum">
              <a:rPr lang="en-US" smtClean="0"/>
              <a:t>15</a:t>
            </a:fld>
            <a:endParaRPr lang="en-US"/>
          </a:p>
        </p:txBody>
      </p:sp>
    </p:spTree>
    <p:extLst>
      <p:ext uri="{BB962C8B-B14F-4D97-AF65-F5344CB8AC3E}">
        <p14:creationId xmlns:p14="http://schemas.microsoft.com/office/powerpoint/2010/main" val="1955323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16</a:t>
            </a:fld>
            <a:endParaRPr lang="en-US"/>
          </a:p>
        </p:txBody>
      </p:sp>
    </p:spTree>
    <p:extLst>
      <p:ext uri="{BB962C8B-B14F-4D97-AF65-F5344CB8AC3E}">
        <p14:creationId xmlns:p14="http://schemas.microsoft.com/office/powerpoint/2010/main" val="1350621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17</a:t>
            </a:fld>
            <a:endParaRPr lang="en-US"/>
          </a:p>
        </p:txBody>
      </p:sp>
    </p:spTree>
    <p:extLst>
      <p:ext uri="{BB962C8B-B14F-4D97-AF65-F5344CB8AC3E}">
        <p14:creationId xmlns:p14="http://schemas.microsoft.com/office/powerpoint/2010/main" val="31801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class I evidence to provide guidance regarding the type , dose or duration of VTE prophylaxis in the </a:t>
            </a:r>
            <a:r>
              <a:rPr lang="en-US" dirty="0" err="1"/>
              <a:t>bariactric</a:t>
            </a:r>
            <a:r>
              <a:rPr lang="en-US" dirty="0"/>
              <a:t> surgery patient. BASED ON CURRENT EVIDENCE, THE FOLLOWING RECOMMENDATIONS HAVE BEEN MADE. </a:t>
            </a:r>
          </a:p>
        </p:txBody>
      </p:sp>
      <p:sp>
        <p:nvSpPr>
          <p:cNvPr id="4" name="Slide Number Placeholder 3"/>
          <p:cNvSpPr>
            <a:spLocks noGrp="1"/>
          </p:cNvSpPr>
          <p:nvPr>
            <p:ph type="sldNum" sz="quarter" idx="5"/>
          </p:nvPr>
        </p:nvSpPr>
        <p:spPr/>
        <p:txBody>
          <a:bodyPr/>
          <a:lstStyle/>
          <a:p>
            <a:fld id="{24592359-A5E0-49D4-BE2F-FD922C3EC970}" type="slidenum">
              <a:rPr lang="en-US" smtClean="0"/>
              <a:t>18</a:t>
            </a:fld>
            <a:endParaRPr lang="en-US"/>
          </a:p>
        </p:txBody>
      </p:sp>
    </p:spTree>
    <p:extLst>
      <p:ext uri="{BB962C8B-B14F-4D97-AF65-F5344CB8AC3E}">
        <p14:creationId xmlns:p14="http://schemas.microsoft.com/office/powerpoint/2010/main" val="1427397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19</a:t>
            </a:fld>
            <a:endParaRPr lang="en-US"/>
          </a:p>
        </p:txBody>
      </p:sp>
    </p:spTree>
    <p:extLst>
      <p:ext uri="{BB962C8B-B14F-4D97-AF65-F5344CB8AC3E}">
        <p14:creationId xmlns:p14="http://schemas.microsoft.com/office/powerpoint/2010/main" val="104704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92359-A5E0-49D4-BE2F-FD922C3EC970}" type="slidenum">
              <a:rPr lang="en-US" smtClean="0"/>
              <a:t>2</a:t>
            </a:fld>
            <a:endParaRPr lang="en-US"/>
          </a:p>
        </p:txBody>
      </p:sp>
    </p:spTree>
    <p:extLst>
      <p:ext uri="{BB962C8B-B14F-4D97-AF65-F5344CB8AC3E}">
        <p14:creationId xmlns:p14="http://schemas.microsoft.com/office/powerpoint/2010/main" val="286581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21</a:t>
            </a:fld>
            <a:endParaRPr lang="en-US"/>
          </a:p>
        </p:txBody>
      </p:sp>
    </p:spTree>
    <p:extLst>
      <p:ext uri="{BB962C8B-B14F-4D97-AF65-F5344CB8AC3E}">
        <p14:creationId xmlns:p14="http://schemas.microsoft.com/office/powerpoint/2010/main" val="3535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22</a:t>
            </a:fld>
            <a:endParaRPr lang="en-US"/>
          </a:p>
        </p:txBody>
      </p:sp>
    </p:spTree>
    <p:extLst>
      <p:ext uri="{BB962C8B-B14F-4D97-AF65-F5344CB8AC3E}">
        <p14:creationId xmlns:p14="http://schemas.microsoft.com/office/powerpoint/2010/main" val="1393116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dirty="0" err="1">
                <a:solidFill>
                  <a:schemeClr val="tx1"/>
                </a:solidFill>
                <a:effectLst/>
                <a:latin typeface="+mn-lt"/>
                <a:ea typeface="+mn-ea"/>
                <a:cs typeface="+mn-cs"/>
              </a:rPr>
              <a:t>Schünemann</a:t>
            </a:r>
            <a:r>
              <a:rPr lang="en-US" sz="1600" b="0" i="0" u="none" strike="noStrike" kern="1200" dirty="0">
                <a:solidFill>
                  <a:schemeClr val="tx1"/>
                </a:solidFill>
                <a:effectLst/>
                <a:latin typeface="+mn-lt"/>
                <a:ea typeface="+mn-ea"/>
                <a:cs typeface="+mn-cs"/>
              </a:rPr>
              <a:t> HJ, Cushman M, Burnett AE, et al. American Society of Hematology 2018 guidelines for management of venous thromboembolism: prophylaxis for hospitalized and </a:t>
            </a:r>
            <a:r>
              <a:rPr lang="en-US" sz="1600" b="0" i="0" u="none" strike="noStrike" kern="1200" dirty="0" err="1">
                <a:solidFill>
                  <a:schemeClr val="tx1"/>
                </a:solidFill>
                <a:effectLst/>
                <a:latin typeface="+mn-lt"/>
                <a:ea typeface="+mn-ea"/>
                <a:cs typeface="+mn-cs"/>
              </a:rPr>
              <a:t>nonhospitalized</a:t>
            </a:r>
            <a:r>
              <a:rPr lang="en-US" sz="1600" b="0" i="0" u="none" strike="noStrike" kern="1200" dirty="0">
                <a:solidFill>
                  <a:schemeClr val="tx1"/>
                </a:solidFill>
                <a:effectLst/>
                <a:latin typeface="+mn-lt"/>
                <a:ea typeface="+mn-ea"/>
                <a:cs typeface="+mn-cs"/>
              </a:rPr>
              <a:t> medical patients. </a:t>
            </a:r>
            <a:r>
              <a:rPr lang="en-US" sz="1600" b="0" i="1" u="none" strike="noStrike" kern="1200" dirty="0">
                <a:solidFill>
                  <a:schemeClr val="tx1"/>
                </a:solidFill>
                <a:effectLst/>
                <a:latin typeface="+mn-lt"/>
                <a:ea typeface="+mn-ea"/>
                <a:cs typeface="+mn-cs"/>
              </a:rPr>
              <a:t>Blood Advances</a:t>
            </a:r>
            <a:r>
              <a:rPr lang="en-US" sz="1600" b="0" i="0" u="none" strike="noStrike" kern="1200" dirty="0">
                <a:solidFill>
                  <a:schemeClr val="tx1"/>
                </a:solidFill>
                <a:effectLst/>
                <a:latin typeface="+mn-lt"/>
                <a:ea typeface="+mn-ea"/>
                <a:cs typeface="+mn-cs"/>
              </a:rPr>
              <a:t>. 2018;2(22):3198-3225. doi:10.1182/bloodadvances.2018022954.</a:t>
            </a:r>
            <a:endParaRPr lang="en-US" sz="5400" dirty="0"/>
          </a:p>
        </p:txBody>
      </p:sp>
      <p:sp>
        <p:nvSpPr>
          <p:cNvPr id="4" name="Slide Number Placeholder 3"/>
          <p:cNvSpPr>
            <a:spLocks noGrp="1"/>
          </p:cNvSpPr>
          <p:nvPr>
            <p:ph type="sldNum" sz="quarter" idx="10"/>
          </p:nvPr>
        </p:nvSpPr>
        <p:spPr/>
        <p:txBody>
          <a:bodyPr/>
          <a:lstStyle/>
          <a:p>
            <a:fld id="{24592359-A5E0-49D4-BE2F-FD922C3EC970}" type="slidenum">
              <a:rPr lang="en-US" smtClean="0"/>
              <a:t>23</a:t>
            </a:fld>
            <a:endParaRPr lang="en-US"/>
          </a:p>
        </p:txBody>
      </p:sp>
    </p:spTree>
    <p:extLst>
      <p:ext uri="{BB962C8B-B14F-4D97-AF65-F5344CB8AC3E}">
        <p14:creationId xmlns:p14="http://schemas.microsoft.com/office/powerpoint/2010/main" val="889277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25</a:t>
            </a:fld>
            <a:endParaRPr lang="en-US"/>
          </a:p>
        </p:txBody>
      </p:sp>
    </p:spTree>
    <p:extLst>
      <p:ext uri="{BB962C8B-B14F-4D97-AF65-F5344CB8AC3E}">
        <p14:creationId xmlns:p14="http://schemas.microsoft.com/office/powerpoint/2010/main" val="2569911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26</a:t>
            </a:fld>
            <a:endParaRPr lang="en-US"/>
          </a:p>
        </p:txBody>
      </p:sp>
    </p:spTree>
    <p:extLst>
      <p:ext uri="{BB962C8B-B14F-4D97-AF65-F5344CB8AC3E}">
        <p14:creationId xmlns:p14="http://schemas.microsoft.com/office/powerpoint/2010/main" val="509097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27</a:t>
            </a:fld>
            <a:endParaRPr lang="en-US"/>
          </a:p>
        </p:txBody>
      </p:sp>
    </p:spTree>
    <p:extLst>
      <p:ext uri="{BB962C8B-B14F-4D97-AF65-F5344CB8AC3E}">
        <p14:creationId xmlns:p14="http://schemas.microsoft.com/office/powerpoint/2010/main" val="2477121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28</a:t>
            </a:fld>
            <a:endParaRPr lang="en-US"/>
          </a:p>
        </p:txBody>
      </p:sp>
    </p:spTree>
    <p:extLst>
      <p:ext uri="{BB962C8B-B14F-4D97-AF65-F5344CB8AC3E}">
        <p14:creationId xmlns:p14="http://schemas.microsoft.com/office/powerpoint/2010/main" val="3354237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Steady state exposure of</a:t>
            </a:r>
          </a:p>
        </p:txBody>
      </p:sp>
      <p:sp>
        <p:nvSpPr>
          <p:cNvPr id="4" name="Slide Number Placeholder 3"/>
          <p:cNvSpPr>
            <a:spLocks noGrp="1"/>
          </p:cNvSpPr>
          <p:nvPr>
            <p:ph type="sldNum" sz="quarter" idx="5"/>
          </p:nvPr>
        </p:nvSpPr>
        <p:spPr/>
        <p:txBody>
          <a:bodyPr/>
          <a:lstStyle/>
          <a:p>
            <a:fld id="{24592359-A5E0-49D4-BE2F-FD922C3EC970}" type="slidenum">
              <a:rPr lang="en-US" smtClean="0"/>
              <a:t>29</a:t>
            </a:fld>
            <a:endParaRPr lang="en-US"/>
          </a:p>
        </p:txBody>
      </p:sp>
    </p:spTree>
    <p:extLst>
      <p:ext uri="{BB962C8B-B14F-4D97-AF65-F5344CB8AC3E}">
        <p14:creationId xmlns:p14="http://schemas.microsoft.com/office/powerpoint/2010/main" val="4094794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First, the p-value was borderline statistically significant (p = 0.050). However, we rejected the null hypothesis because this p-value was two-sided, our results were consistent with prior studies, and the interaction between BMI and efficacy of high-dose prophylaxis was highly significant (p = 0.047)</a:t>
            </a:r>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30</a:t>
            </a:fld>
            <a:endParaRPr lang="en-US"/>
          </a:p>
        </p:txBody>
      </p:sp>
    </p:spTree>
    <p:extLst>
      <p:ext uri="{BB962C8B-B14F-4D97-AF65-F5344CB8AC3E}">
        <p14:creationId xmlns:p14="http://schemas.microsoft.com/office/powerpoint/2010/main" val="705348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31</a:t>
            </a:fld>
            <a:endParaRPr lang="en-US"/>
          </a:p>
        </p:txBody>
      </p:sp>
    </p:spTree>
    <p:extLst>
      <p:ext uri="{BB962C8B-B14F-4D97-AF65-F5344CB8AC3E}">
        <p14:creationId xmlns:p14="http://schemas.microsoft.com/office/powerpoint/2010/main" val="167801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3</a:t>
            </a:fld>
            <a:endParaRPr lang="en-US"/>
          </a:p>
        </p:txBody>
      </p:sp>
    </p:spTree>
    <p:extLst>
      <p:ext uri="{BB962C8B-B14F-4D97-AF65-F5344CB8AC3E}">
        <p14:creationId xmlns:p14="http://schemas.microsoft.com/office/powerpoint/2010/main" val="3408593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34</a:t>
            </a:fld>
            <a:endParaRPr lang="en-US"/>
          </a:p>
        </p:txBody>
      </p:sp>
    </p:spTree>
    <p:extLst>
      <p:ext uri="{BB962C8B-B14F-4D97-AF65-F5344CB8AC3E}">
        <p14:creationId xmlns:p14="http://schemas.microsoft.com/office/powerpoint/2010/main" val="4091215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35</a:t>
            </a:fld>
            <a:endParaRPr lang="en-US"/>
          </a:p>
        </p:txBody>
      </p:sp>
    </p:spTree>
    <p:extLst>
      <p:ext uri="{BB962C8B-B14F-4D97-AF65-F5344CB8AC3E}">
        <p14:creationId xmlns:p14="http://schemas.microsoft.com/office/powerpoint/2010/main" val="271665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0" dirty="0"/>
          </a:p>
        </p:txBody>
      </p:sp>
      <p:sp>
        <p:nvSpPr>
          <p:cNvPr id="4" name="Slide Number Placeholder 3"/>
          <p:cNvSpPr>
            <a:spLocks noGrp="1"/>
          </p:cNvSpPr>
          <p:nvPr>
            <p:ph type="sldNum" sz="quarter" idx="5"/>
          </p:nvPr>
        </p:nvSpPr>
        <p:spPr/>
        <p:txBody>
          <a:bodyPr/>
          <a:lstStyle/>
          <a:p>
            <a:fld id="{24592359-A5E0-49D4-BE2F-FD922C3EC970}" type="slidenum">
              <a:rPr lang="en-US" smtClean="0"/>
              <a:t>36</a:t>
            </a:fld>
            <a:endParaRPr lang="en-US"/>
          </a:p>
        </p:txBody>
      </p:sp>
    </p:spTree>
    <p:extLst>
      <p:ext uri="{BB962C8B-B14F-4D97-AF65-F5344CB8AC3E}">
        <p14:creationId xmlns:p14="http://schemas.microsoft.com/office/powerpoint/2010/main" val="1492513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37</a:t>
            </a:fld>
            <a:endParaRPr lang="en-US"/>
          </a:p>
        </p:txBody>
      </p:sp>
    </p:spTree>
    <p:extLst>
      <p:ext uri="{BB962C8B-B14F-4D97-AF65-F5344CB8AC3E}">
        <p14:creationId xmlns:p14="http://schemas.microsoft.com/office/powerpoint/2010/main" val="1466882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38</a:t>
            </a:fld>
            <a:endParaRPr lang="en-US"/>
          </a:p>
        </p:txBody>
      </p:sp>
    </p:spTree>
    <p:extLst>
      <p:ext uri="{BB962C8B-B14F-4D97-AF65-F5344CB8AC3E}">
        <p14:creationId xmlns:p14="http://schemas.microsoft.com/office/powerpoint/2010/main" val="2485720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800" dirty="0"/>
          </a:p>
        </p:txBody>
      </p:sp>
      <p:sp>
        <p:nvSpPr>
          <p:cNvPr id="4" name="Slide Number Placeholder 3"/>
          <p:cNvSpPr>
            <a:spLocks noGrp="1"/>
          </p:cNvSpPr>
          <p:nvPr>
            <p:ph type="sldNum" sz="quarter" idx="5"/>
          </p:nvPr>
        </p:nvSpPr>
        <p:spPr/>
        <p:txBody>
          <a:bodyPr/>
          <a:lstStyle/>
          <a:p>
            <a:fld id="{24592359-A5E0-49D4-BE2F-FD922C3EC970}" type="slidenum">
              <a:rPr lang="en-US" smtClean="0"/>
              <a:t>41</a:t>
            </a:fld>
            <a:endParaRPr lang="en-US"/>
          </a:p>
        </p:txBody>
      </p:sp>
    </p:spTree>
    <p:extLst>
      <p:ext uri="{BB962C8B-B14F-4D97-AF65-F5344CB8AC3E}">
        <p14:creationId xmlns:p14="http://schemas.microsoft.com/office/powerpoint/2010/main" val="3829307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45</a:t>
            </a:fld>
            <a:endParaRPr lang="en-US"/>
          </a:p>
        </p:txBody>
      </p:sp>
    </p:spTree>
    <p:extLst>
      <p:ext uri="{BB962C8B-B14F-4D97-AF65-F5344CB8AC3E}">
        <p14:creationId xmlns:p14="http://schemas.microsoft.com/office/powerpoint/2010/main" val="1572211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often do you use the AGS in your clinical practice?</a:t>
            </a:r>
          </a:p>
          <a:p>
            <a:r>
              <a:rPr lang="en-US" baseline="0" dirty="0"/>
              <a:t>How many potentially inappropriate meds do you identify on this list in accordance with the AGS criteria?</a:t>
            </a:r>
          </a:p>
          <a:p>
            <a:r>
              <a:rPr lang="en-US" baseline="0" dirty="0"/>
              <a:t>What changes would you make to optimize therapy?</a:t>
            </a:r>
          </a:p>
          <a:p>
            <a:pPr marL="174708" indent="-174708">
              <a:buFontTx/>
              <a:buChar char="-"/>
            </a:pPr>
            <a:r>
              <a:rPr lang="en-US" baseline="0" dirty="0"/>
              <a:t>Continue aspirin for primary prevention</a:t>
            </a:r>
          </a:p>
          <a:p>
            <a:pPr marL="174708" indent="-174708">
              <a:buFontTx/>
              <a:buChar char="-"/>
            </a:pPr>
            <a:r>
              <a:rPr lang="en-US" baseline="0" dirty="0"/>
              <a:t>Switch to glipizide, as it’s a shorter-acting 2</a:t>
            </a:r>
            <a:r>
              <a:rPr lang="en-US" baseline="30000" dirty="0"/>
              <a:t>nd</a:t>
            </a:r>
            <a:r>
              <a:rPr lang="en-US" baseline="0" dirty="0"/>
              <a:t> generation (12-24h half life) sulfonylurea with less chance of hypoglycemia</a:t>
            </a:r>
          </a:p>
          <a:p>
            <a:pPr marL="174708" indent="-174708">
              <a:buFontTx/>
              <a:buChar char="-"/>
            </a:pPr>
            <a:r>
              <a:rPr lang="en-US" baseline="0" dirty="0"/>
              <a:t>Continue aripiprazole as it’s one of the first choice antipsychotics for </a:t>
            </a:r>
            <a:r>
              <a:rPr lang="en-US" baseline="0" dirty="0" err="1"/>
              <a:t>parkinson’s</a:t>
            </a:r>
            <a:r>
              <a:rPr lang="en-US" baseline="0" dirty="0"/>
              <a:t> disease</a:t>
            </a:r>
          </a:p>
          <a:p>
            <a:pPr marL="174708" indent="-174708">
              <a:buFontTx/>
              <a:buChar char="-"/>
            </a:pPr>
            <a:r>
              <a:rPr lang="en-US" baseline="0" dirty="0"/>
              <a:t>Add basal insulin to sliding scale, better controls blood sugars and mimics body’s physiologic basal production of insulin </a:t>
            </a:r>
            <a:endParaRPr lang="en-US" dirty="0"/>
          </a:p>
        </p:txBody>
      </p:sp>
      <p:sp>
        <p:nvSpPr>
          <p:cNvPr id="4" name="Slide Number Placeholder 3"/>
          <p:cNvSpPr>
            <a:spLocks noGrp="1"/>
          </p:cNvSpPr>
          <p:nvPr>
            <p:ph type="sldNum" sz="quarter" idx="10"/>
          </p:nvPr>
        </p:nvSpPr>
        <p:spPr/>
        <p:txBody>
          <a:bodyPr/>
          <a:lstStyle/>
          <a:p>
            <a:fld id="{24592359-A5E0-49D4-BE2F-FD922C3EC970}" type="slidenum">
              <a:rPr lang="en-US" smtClean="0"/>
              <a:t>46</a:t>
            </a:fld>
            <a:endParaRPr lang="en-US"/>
          </a:p>
        </p:txBody>
      </p:sp>
    </p:spTree>
    <p:extLst>
      <p:ext uri="{BB962C8B-B14F-4D97-AF65-F5344CB8AC3E}">
        <p14:creationId xmlns:p14="http://schemas.microsoft.com/office/powerpoint/2010/main" val="3684293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92359-A5E0-49D4-BE2F-FD922C3EC970}" type="slidenum">
              <a:rPr lang="en-US" smtClean="0"/>
              <a:t>48</a:t>
            </a:fld>
            <a:endParaRPr lang="en-US"/>
          </a:p>
        </p:txBody>
      </p:sp>
    </p:spTree>
    <p:extLst>
      <p:ext uri="{BB962C8B-B14F-4D97-AF65-F5344CB8AC3E}">
        <p14:creationId xmlns:p14="http://schemas.microsoft.com/office/powerpoint/2010/main" val="155003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4</a:t>
            </a:fld>
            <a:endParaRPr lang="en-US"/>
          </a:p>
        </p:txBody>
      </p:sp>
    </p:spTree>
    <p:extLst>
      <p:ext uri="{BB962C8B-B14F-4D97-AF65-F5344CB8AC3E}">
        <p14:creationId xmlns:p14="http://schemas.microsoft.com/office/powerpoint/2010/main" val="57964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92359-A5E0-49D4-BE2F-FD922C3EC970}" type="slidenum">
              <a:rPr lang="en-US" smtClean="0"/>
              <a:t>5</a:t>
            </a:fld>
            <a:endParaRPr lang="en-US"/>
          </a:p>
        </p:txBody>
      </p:sp>
    </p:spTree>
    <p:extLst>
      <p:ext uri="{BB962C8B-B14F-4D97-AF65-F5344CB8AC3E}">
        <p14:creationId xmlns:p14="http://schemas.microsoft.com/office/powerpoint/2010/main" val="158644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92359-A5E0-49D4-BE2F-FD922C3EC970}" type="slidenum">
              <a:rPr lang="en-US" smtClean="0"/>
              <a:t>6</a:t>
            </a:fld>
            <a:endParaRPr lang="en-US"/>
          </a:p>
        </p:txBody>
      </p:sp>
    </p:spTree>
    <p:extLst>
      <p:ext uri="{BB962C8B-B14F-4D97-AF65-F5344CB8AC3E}">
        <p14:creationId xmlns:p14="http://schemas.microsoft.com/office/powerpoint/2010/main" val="329544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solidFill>
                <a:schemeClr val="accent2"/>
              </a:solidFill>
            </a:endParaRPr>
          </a:p>
        </p:txBody>
      </p:sp>
      <p:sp>
        <p:nvSpPr>
          <p:cNvPr id="4" name="Slide Number Placeholder 3"/>
          <p:cNvSpPr>
            <a:spLocks noGrp="1"/>
          </p:cNvSpPr>
          <p:nvPr>
            <p:ph type="sldNum" sz="quarter" idx="5"/>
          </p:nvPr>
        </p:nvSpPr>
        <p:spPr/>
        <p:txBody>
          <a:bodyPr/>
          <a:lstStyle/>
          <a:p>
            <a:fld id="{24592359-A5E0-49D4-BE2F-FD922C3EC970}" type="slidenum">
              <a:rPr lang="en-US" smtClean="0"/>
              <a:t>7</a:t>
            </a:fld>
            <a:endParaRPr lang="en-US"/>
          </a:p>
        </p:txBody>
      </p:sp>
    </p:spTree>
    <p:extLst>
      <p:ext uri="{BB962C8B-B14F-4D97-AF65-F5344CB8AC3E}">
        <p14:creationId xmlns:p14="http://schemas.microsoft.com/office/powerpoint/2010/main" val="2388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solidFill>
                <a:schemeClr val="accent2"/>
              </a:solidFill>
            </a:endParaRPr>
          </a:p>
        </p:txBody>
      </p:sp>
      <p:sp>
        <p:nvSpPr>
          <p:cNvPr id="4" name="Slide Number Placeholder 3"/>
          <p:cNvSpPr>
            <a:spLocks noGrp="1"/>
          </p:cNvSpPr>
          <p:nvPr>
            <p:ph type="sldNum" sz="quarter" idx="5"/>
          </p:nvPr>
        </p:nvSpPr>
        <p:spPr/>
        <p:txBody>
          <a:bodyPr/>
          <a:lstStyle/>
          <a:p>
            <a:fld id="{24592359-A5E0-49D4-BE2F-FD922C3EC970}" type="slidenum">
              <a:rPr lang="en-US" smtClean="0"/>
              <a:t>8</a:t>
            </a:fld>
            <a:endParaRPr lang="en-US"/>
          </a:p>
        </p:txBody>
      </p:sp>
    </p:spTree>
    <p:extLst>
      <p:ext uri="{BB962C8B-B14F-4D97-AF65-F5344CB8AC3E}">
        <p14:creationId xmlns:p14="http://schemas.microsoft.com/office/powerpoint/2010/main" val="405386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chemeClr val="accent1">
                  <a:lumMod val="50000"/>
                </a:schemeClr>
              </a:solidFill>
            </a:endParaRPr>
          </a:p>
        </p:txBody>
      </p:sp>
      <p:sp>
        <p:nvSpPr>
          <p:cNvPr id="4" name="Slide Number Placeholder 3"/>
          <p:cNvSpPr>
            <a:spLocks noGrp="1"/>
          </p:cNvSpPr>
          <p:nvPr>
            <p:ph type="sldNum" sz="quarter" idx="5"/>
          </p:nvPr>
        </p:nvSpPr>
        <p:spPr/>
        <p:txBody>
          <a:bodyPr/>
          <a:lstStyle/>
          <a:p>
            <a:fld id="{24592359-A5E0-49D4-BE2F-FD922C3EC970}" type="slidenum">
              <a:rPr lang="en-US" smtClean="0"/>
              <a:t>9</a:t>
            </a:fld>
            <a:endParaRPr lang="en-US"/>
          </a:p>
        </p:txBody>
      </p:sp>
    </p:spTree>
    <p:extLst>
      <p:ext uri="{BB962C8B-B14F-4D97-AF65-F5344CB8AC3E}">
        <p14:creationId xmlns:p14="http://schemas.microsoft.com/office/powerpoint/2010/main" val="142694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7266-19E6-4265-89D0-77800D778A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33F502-2DC4-4D28-AB44-6713C2F55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8E0CD4-33A6-40F6-8C8A-C5415C7716A6}"/>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5" name="Footer Placeholder 4">
            <a:extLst>
              <a:ext uri="{FF2B5EF4-FFF2-40B4-BE49-F238E27FC236}">
                <a16:creationId xmlns:a16="http://schemas.microsoft.com/office/drawing/2014/main" id="{D2E99714-7E8A-4758-903C-31AE7876C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3EF8C-5C92-4452-8B0F-A8E82B40D726}"/>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285413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9D8D-99B8-472F-A326-603A27B10F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B6DDE0-1605-4E73-B1F2-26A2404CA5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B62B1-059D-4198-927A-3ACAE2950BA4}"/>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5" name="Footer Placeholder 4">
            <a:extLst>
              <a:ext uri="{FF2B5EF4-FFF2-40B4-BE49-F238E27FC236}">
                <a16:creationId xmlns:a16="http://schemas.microsoft.com/office/drawing/2014/main" id="{C0F0DA03-C2CF-47D0-9CDD-9DFFE1AEB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95735-B91B-4FF6-94F7-F7E90945333A}"/>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366935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9B5D98-7B9F-4FE0-B7AA-BBFCB73C2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829F10-CA1B-4DE2-873D-39C29878F4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31CC1-05B2-4C7D-959E-27263995770A}"/>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5" name="Footer Placeholder 4">
            <a:extLst>
              <a:ext uri="{FF2B5EF4-FFF2-40B4-BE49-F238E27FC236}">
                <a16:creationId xmlns:a16="http://schemas.microsoft.com/office/drawing/2014/main" id="{449027E8-BEEA-4B76-95B6-D008D4F63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E4567-5301-4F58-AB77-292B28DB6453}"/>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195668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963083" y="4406901"/>
            <a:ext cx="103632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415968"/>
              </a:buClr>
              <a:buFont typeface="Arial"/>
              <a:buNone/>
              <a:defRPr sz="4000" b="1" i="0" u="none" strike="noStrike" cap="none">
                <a:solidFill>
                  <a:srgbClr val="415968"/>
                </a:solidFill>
                <a:latin typeface="Arial"/>
                <a:ea typeface="Arial"/>
                <a:cs typeface="Arial"/>
                <a:sym typeface="Arial"/>
              </a:defRPr>
            </a:lvl1pPr>
            <a:lvl2pPr marL="0" marR="0" lvl="1"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2pPr>
            <a:lvl3pPr marL="0" marR="0" lvl="2"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3pPr>
            <a:lvl4pPr marL="0" marR="0" lvl="3"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4pPr>
            <a:lvl5pPr marL="0" marR="0" lvl="4"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5pPr>
            <a:lvl6pPr marL="457200" marR="0" lvl="5"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6pPr>
            <a:lvl7pPr marL="914400" marR="0" lvl="6"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7pPr>
            <a:lvl8pPr marL="1371600" marR="0" lvl="7"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8pPr>
            <a:lvl9pPr marL="1828800" marR="0" lvl="8"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9pPr>
          </a:lstStyle>
          <a:p>
            <a:endParaRPr/>
          </a:p>
        </p:txBody>
      </p:sp>
      <p:sp>
        <p:nvSpPr>
          <p:cNvPr id="15" name="Shape 15"/>
          <p:cNvSpPr txBox="1">
            <a:spLocks noGrp="1"/>
          </p:cNvSpPr>
          <p:nvPr>
            <p:ph type="body" idx="1"/>
          </p:nvPr>
        </p:nvSpPr>
        <p:spPr>
          <a:xfrm>
            <a:off x="963083" y="2906713"/>
            <a:ext cx="10363200" cy="1500187"/>
          </a:xfrm>
          <a:prstGeom prst="rect">
            <a:avLst/>
          </a:prstGeom>
          <a:noFill/>
          <a:ln>
            <a:noFill/>
          </a:ln>
        </p:spPr>
        <p:txBody>
          <a:bodyPr wrap="square" lIns="91425" tIns="91425" rIns="91425" bIns="91425" anchor="b" anchorCtr="0"/>
          <a:lstStyle>
            <a:lvl1pPr marL="0" marR="0" lvl="0" indent="0" algn="l" rtl="0">
              <a:lnSpc>
                <a:spcPct val="100000"/>
              </a:lnSpc>
              <a:spcBef>
                <a:spcPts val="400"/>
              </a:spcBef>
              <a:spcAft>
                <a:spcPts val="0"/>
              </a:spcAft>
              <a:buClr>
                <a:srgbClr val="415968"/>
              </a:buClr>
              <a:buFont typeface="Arial"/>
              <a:buNone/>
              <a:defRPr sz="2000" b="0" i="0" u="none" strike="noStrike" cap="none">
                <a:solidFill>
                  <a:srgbClr val="415968"/>
                </a:solidFill>
                <a:latin typeface="Arial"/>
                <a:ea typeface="Arial"/>
                <a:cs typeface="Arial"/>
                <a:sym typeface="Arial"/>
              </a:defRPr>
            </a:lvl1pPr>
            <a:lvl2pPr marL="457200" marR="0" lvl="1" indent="0" algn="l" rtl="0">
              <a:lnSpc>
                <a:spcPct val="100000"/>
              </a:lnSpc>
              <a:spcBef>
                <a:spcPts val="360"/>
              </a:spcBef>
              <a:spcAft>
                <a:spcPts val="0"/>
              </a:spcAft>
              <a:buClr>
                <a:srgbClr val="415968"/>
              </a:buClr>
              <a:buFont typeface="Arial"/>
              <a:buNone/>
              <a:defRPr sz="1800" b="0" i="0" u="none" strike="noStrike" cap="none">
                <a:solidFill>
                  <a:srgbClr val="415968"/>
                </a:solidFill>
                <a:latin typeface="Arial"/>
                <a:ea typeface="Arial"/>
                <a:cs typeface="Arial"/>
                <a:sym typeface="Arial"/>
              </a:defRPr>
            </a:lvl2pPr>
            <a:lvl3pPr marL="914400" marR="0" lvl="2" indent="0" algn="l" rtl="0">
              <a:lnSpc>
                <a:spcPct val="100000"/>
              </a:lnSpc>
              <a:spcBef>
                <a:spcPts val="320"/>
              </a:spcBef>
              <a:spcAft>
                <a:spcPts val="0"/>
              </a:spcAft>
              <a:buClr>
                <a:srgbClr val="415968"/>
              </a:buClr>
              <a:buFont typeface="Arial"/>
              <a:buNone/>
              <a:defRPr sz="1600" b="0" i="0" u="none" strike="noStrike" cap="none">
                <a:solidFill>
                  <a:srgbClr val="415968"/>
                </a:solidFill>
                <a:latin typeface="Arial"/>
                <a:ea typeface="Arial"/>
                <a:cs typeface="Arial"/>
                <a:sym typeface="Arial"/>
              </a:defRPr>
            </a:lvl3pPr>
            <a:lvl4pPr marL="1371600" marR="0" lvl="3" indent="0" algn="l" rtl="0">
              <a:lnSpc>
                <a:spcPct val="100000"/>
              </a:lnSpc>
              <a:spcBef>
                <a:spcPts val="280"/>
              </a:spcBef>
              <a:spcAft>
                <a:spcPts val="0"/>
              </a:spcAft>
              <a:buClr>
                <a:srgbClr val="415968"/>
              </a:buClr>
              <a:buFont typeface="Arial"/>
              <a:buNone/>
              <a:defRPr sz="1400" b="0" i="0" u="none" strike="noStrike" cap="none">
                <a:solidFill>
                  <a:srgbClr val="415968"/>
                </a:solidFill>
                <a:latin typeface="Arial"/>
                <a:ea typeface="Arial"/>
                <a:cs typeface="Arial"/>
                <a:sym typeface="Arial"/>
              </a:defRPr>
            </a:lvl4pPr>
            <a:lvl5pPr marL="1828800" marR="0" lvl="4" indent="0" algn="l" rtl="0">
              <a:lnSpc>
                <a:spcPct val="100000"/>
              </a:lnSpc>
              <a:spcBef>
                <a:spcPts val="280"/>
              </a:spcBef>
              <a:spcAft>
                <a:spcPts val="0"/>
              </a:spcAft>
              <a:buClr>
                <a:srgbClr val="415968"/>
              </a:buClr>
              <a:buFont typeface="Arial"/>
              <a:buNone/>
              <a:defRPr sz="1400" b="0" i="0" u="none" strike="noStrike" cap="none">
                <a:solidFill>
                  <a:srgbClr val="415968"/>
                </a:solidFill>
                <a:latin typeface="Arial"/>
                <a:ea typeface="Arial"/>
                <a:cs typeface="Arial"/>
                <a:sym typeface="Arial"/>
              </a:defRPr>
            </a:lvl5pPr>
            <a:lvl6pPr marL="2286000" marR="0" lvl="5" indent="0" algn="l" rtl="0">
              <a:lnSpc>
                <a:spcPct val="100000"/>
              </a:lnSpc>
              <a:spcBef>
                <a:spcPts val="280"/>
              </a:spcBef>
              <a:spcAft>
                <a:spcPts val="0"/>
              </a:spcAft>
              <a:buClr>
                <a:srgbClr val="415968"/>
              </a:buClr>
              <a:buFont typeface="Arial"/>
              <a:buNone/>
              <a:defRPr sz="1400" b="0" i="0" u="none" strike="noStrike" cap="none">
                <a:solidFill>
                  <a:srgbClr val="415968"/>
                </a:solidFill>
                <a:latin typeface="Arial"/>
                <a:ea typeface="Arial"/>
                <a:cs typeface="Arial"/>
                <a:sym typeface="Arial"/>
              </a:defRPr>
            </a:lvl6pPr>
            <a:lvl7pPr marL="2743200" marR="0" lvl="6" indent="0" algn="l" rtl="0">
              <a:lnSpc>
                <a:spcPct val="100000"/>
              </a:lnSpc>
              <a:spcBef>
                <a:spcPts val="280"/>
              </a:spcBef>
              <a:spcAft>
                <a:spcPts val="0"/>
              </a:spcAft>
              <a:buClr>
                <a:srgbClr val="415968"/>
              </a:buClr>
              <a:buFont typeface="Arial"/>
              <a:buNone/>
              <a:defRPr sz="1400" b="0" i="0" u="none" strike="noStrike" cap="none">
                <a:solidFill>
                  <a:srgbClr val="415968"/>
                </a:solidFill>
                <a:latin typeface="Arial"/>
                <a:ea typeface="Arial"/>
                <a:cs typeface="Arial"/>
                <a:sym typeface="Arial"/>
              </a:defRPr>
            </a:lvl7pPr>
            <a:lvl8pPr marL="3200400" marR="0" lvl="7" indent="0" algn="l" rtl="0">
              <a:lnSpc>
                <a:spcPct val="100000"/>
              </a:lnSpc>
              <a:spcBef>
                <a:spcPts val="280"/>
              </a:spcBef>
              <a:spcAft>
                <a:spcPts val="0"/>
              </a:spcAft>
              <a:buClr>
                <a:srgbClr val="415968"/>
              </a:buClr>
              <a:buFont typeface="Arial"/>
              <a:buNone/>
              <a:defRPr sz="1400" b="0" i="0" u="none" strike="noStrike" cap="none">
                <a:solidFill>
                  <a:srgbClr val="415968"/>
                </a:solidFill>
                <a:latin typeface="Arial"/>
                <a:ea typeface="Arial"/>
                <a:cs typeface="Arial"/>
                <a:sym typeface="Arial"/>
              </a:defRPr>
            </a:lvl8pPr>
            <a:lvl9pPr marL="3657600" marR="0" lvl="8" indent="0" algn="l" rtl="0">
              <a:lnSpc>
                <a:spcPct val="100000"/>
              </a:lnSpc>
              <a:spcBef>
                <a:spcPts val="280"/>
              </a:spcBef>
              <a:spcAft>
                <a:spcPts val="0"/>
              </a:spcAft>
              <a:buClr>
                <a:srgbClr val="415968"/>
              </a:buClr>
              <a:buFont typeface="Arial"/>
              <a:buNone/>
              <a:defRPr sz="1400" b="0" i="0" u="none" strike="noStrike" cap="none">
                <a:solidFill>
                  <a:srgbClr val="415968"/>
                </a:solidFill>
                <a:latin typeface="Arial"/>
                <a:ea typeface="Arial"/>
                <a:cs typeface="Arial"/>
                <a:sym typeface="Arial"/>
              </a:defRPr>
            </a:lvl9pPr>
          </a:lstStyle>
          <a:p>
            <a:endParaRPr/>
          </a:p>
        </p:txBody>
      </p:sp>
    </p:spTree>
    <p:extLst>
      <p:ext uri="{BB962C8B-B14F-4D97-AF65-F5344CB8AC3E}">
        <p14:creationId xmlns:p14="http://schemas.microsoft.com/office/powerpoint/2010/main" val="243982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1pPr>
            <a:lvl2pPr marL="0" marR="0" lvl="1"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2pPr>
            <a:lvl3pPr marL="0" marR="0" lvl="2"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3pPr>
            <a:lvl4pPr marL="0" marR="0" lvl="3"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4pPr>
            <a:lvl5pPr marL="0" marR="0" lvl="4"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5pPr>
            <a:lvl6pPr marL="457200" marR="0" lvl="5"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6pPr>
            <a:lvl7pPr marL="914400" marR="0" lvl="6"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7pPr>
            <a:lvl8pPr marL="1371600" marR="0" lvl="7"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8pPr>
            <a:lvl9pPr marL="1828800" marR="0" lvl="8"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9pPr>
          </a:lstStyle>
          <a:p>
            <a:endParaRPr/>
          </a:p>
        </p:txBody>
      </p:sp>
      <p:sp>
        <p:nvSpPr>
          <p:cNvPr id="18" name="Shape 18"/>
          <p:cNvSpPr txBox="1">
            <a:spLocks noGrp="1"/>
          </p:cNvSpPr>
          <p:nvPr>
            <p:ph type="body" idx="1"/>
          </p:nvPr>
        </p:nvSpPr>
        <p:spPr>
          <a:xfrm>
            <a:off x="609600" y="1600201"/>
            <a:ext cx="10972800" cy="4190999"/>
          </a:xfrm>
          <a:prstGeom prst="rect">
            <a:avLst/>
          </a:prstGeom>
          <a:noFill/>
          <a:ln>
            <a:noFill/>
          </a:ln>
        </p:spPr>
        <p:txBody>
          <a:bodyPr wrap="square" lIns="91425" tIns="91425" rIns="91425" bIns="91425" anchor="t" anchorCtr="0"/>
          <a:lstStyle>
            <a:lvl1pPr marL="342900" marR="0" lvl="0" indent="-1587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1pPr>
            <a:lvl2pPr marL="742950" marR="0" lvl="1" indent="-10160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2pPr>
            <a:lvl3pPr marL="1143000" marR="0" lvl="2"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3pPr>
            <a:lvl4pPr marL="1600200" marR="0" lvl="3"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4pPr>
            <a:lvl5pPr marL="2057400" marR="0" lvl="4"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5pPr>
            <a:lvl6pPr marL="2514600" marR="0" lvl="5"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6pPr>
            <a:lvl7pPr marL="2971800" marR="0" lvl="6"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7pPr>
            <a:lvl8pPr marL="3429000" marR="0" lvl="7"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8pPr>
            <a:lvl9pPr marL="3886200" marR="0" lvl="8"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9pPr>
          </a:lstStyle>
          <a:p>
            <a:endParaRPr/>
          </a:p>
        </p:txBody>
      </p:sp>
      <p:sp>
        <p:nvSpPr>
          <p:cNvPr id="19" name="Shape 19"/>
          <p:cNvSpPr txBox="1">
            <a:spLocks noGrp="1"/>
          </p:cNvSpPr>
          <p:nvPr>
            <p:ph type="dt" idx="10"/>
          </p:nvPr>
        </p:nvSpPr>
        <p:spPr>
          <a:xfrm>
            <a:off x="609600" y="6477000"/>
            <a:ext cx="4978400" cy="24447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415968"/>
              </a:buClr>
              <a:buFont typeface="Arial"/>
              <a:buNone/>
              <a:defRPr sz="700" b="0" i="0" u="none" strike="noStrike" cap="none">
                <a:solidFill>
                  <a:srgbClr val="41596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68426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09601" y="273050"/>
            <a:ext cx="4011084" cy="116204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1pPr>
            <a:lvl2pPr marL="0" marR="0" lvl="1"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2pPr>
            <a:lvl3pPr marL="0" marR="0" lvl="2"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3pPr>
            <a:lvl4pPr marL="0" marR="0" lvl="3"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4pPr>
            <a:lvl5pPr marL="0" marR="0" lvl="4"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5pPr>
            <a:lvl6pPr marL="457200" marR="0" lvl="5"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6pPr>
            <a:lvl7pPr marL="914400" marR="0" lvl="6"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7pPr>
            <a:lvl8pPr marL="1371600" marR="0" lvl="7"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8pPr>
            <a:lvl9pPr marL="1828800" marR="0" lvl="8"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766733" y="273051"/>
            <a:ext cx="6815667" cy="5853111"/>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415968"/>
              </a:buClr>
              <a:buSzPct val="100000"/>
              <a:buFont typeface="Arial"/>
              <a:buChar char="•"/>
              <a:defRPr sz="3200" b="0" i="0" u="none" strike="noStrike" cap="none">
                <a:solidFill>
                  <a:srgbClr val="415968"/>
                </a:solidFill>
                <a:latin typeface="Arial"/>
                <a:ea typeface="Arial"/>
                <a:cs typeface="Arial"/>
                <a:sym typeface="Arial"/>
              </a:defRPr>
            </a:lvl1pPr>
            <a:lvl2pPr marL="742950" marR="0" lvl="1" indent="69850" algn="l" rtl="0">
              <a:lnSpc>
                <a:spcPct val="100000"/>
              </a:lnSpc>
              <a:spcBef>
                <a:spcPts val="560"/>
              </a:spcBef>
              <a:spcAft>
                <a:spcPts val="0"/>
              </a:spcAft>
              <a:buClr>
                <a:srgbClr val="415968"/>
              </a:buClr>
              <a:buSzPct val="100000"/>
              <a:buFont typeface="Arial"/>
              <a:buChar char="–"/>
              <a:defRPr sz="2800" b="0" i="0" u="none" strike="noStrike" cap="none">
                <a:solidFill>
                  <a:srgbClr val="415968"/>
                </a:solidFill>
                <a:latin typeface="Arial"/>
                <a:ea typeface="Arial"/>
                <a:cs typeface="Arial"/>
                <a:sym typeface="Arial"/>
              </a:defRPr>
            </a:lvl2pPr>
            <a:lvl3pPr marL="1143000" marR="0" lvl="2" indent="76200" algn="l" rtl="0">
              <a:lnSpc>
                <a:spcPct val="100000"/>
              </a:lnSpc>
              <a:spcBef>
                <a:spcPts val="480"/>
              </a:spcBef>
              <a:spcAft>
                <a:spcPts val="0"/>
              </a:spcAft>
              <a:buClr>
                <a:srgbClr val="415968"/>
              </a:buClr>
              <a:buSzPct val="100000"/>
              <a:buFont typeface="Arial"/>
              <a:buChar char="•"/>
              <a:defRPr sz="2400" b="0" i="0" u="none" strike="noStrike" cap="none">
                <a:solidFill>
                  <a:srgbClr val="415968"/>
                </a:solidFill>
                <a:latin typeface="Arial"/>
                <a:ea typeface="Arial"/>
                <a:cs typeface="Arial"/>
                <a:sym typeface="Arial"/>
              </a:defRPr>
            </a:lvl3pPr>
            <a:lvl4pPr marL="1600200" marR="0" lvl="3" indent="25400" algn="l" rtl="0">
              <a:lnSpc>
                <a:spcPct val="100000"/>
              </a:lnSpc>
              <a:spcBef>
                <a:spcPts val="400"/>
              </a:spcBef>
              <a:spcAft>
                <a:spcPts val="0"/>
              </a:spcAft>
              <a:buClr>
                <a:srgbClr val="415968"/>
              </a:buClr>
              <a:buSzPct val="100000"/>
              <a:buFont typeface="Arial"/>
              <a:buChar char="–"/>
              <a:defRPr sz="2000" b="0" i="0" u="none" strike="noStrike" cap="none">
                <a:solidFill>
                  <a:srgbClr val="415968"/>
                </a:solidFill>
                <a:latin typeface="Arial"/>
                <a:ea typeface="Arial"/>
                <a:cs typeface="Arial"/>
                <a:sym typeface="Arial"/>
              </a:defRPr>
            </a:lvl4pPr>
            <a:lvl5pPr marL="2057400" marR="0" lvl="4" indent="25400" algn="l" rtl="0">
              <a:lnSpc>
                <a:spcPct val="100000"/>
              </a:lnSpc>
              <a:spcBef>
                <a:spcPts val="400"/>
              </a:spcBef>
              <a:spcAft>
                <a:spcPts val="0"/>
              </a:spcAft>
              <a:buClr>
                <a:srgbClr val="415968"/>
              </a:buClr>
              <a:buSzPct val="100000"/>
              <a:buFont typeface="Arial"/>
              <a:buChar char="»"/>
              <a:defRPr sz="2000" b="0" i="0" u="none" strike="noStrike" cap="none">
                <a:solidFill>
                  <a:srgbClr val="415968"/>
                </a:solidFill>
                <a:latin typeface="Arial"/>
                <a:ea typeface="Arial"/>
                <a:cs typeface="Arial"/>
                <a:sym typeface="Arial"/>
              </a:defRPr>
            </a:lvl5pPr>
            <a:lvl6pPr marL="2514600" marR="0" lvl="5" indent="25400" algn="l" rtl="0">
              <a:lnSpc>
                <a:spcPct val="100000"/>
              </a:lnSpc>
              <a:spcBef>
                <a:spcPts val="400"/>
              </a:spcBef>
              <a:spcAft>
                <a:spcPts val="0"/>
              </a:spcAft>
              <a:buClr>
                <a:srgbClr val="415968"/>
              </a:buClr>
              <a:buSzPct val="100000"/>
              <a:buFont typeface="Arial"/>
              <a:buChar char="»"/>
              <a:defRPr sz="2000" b="0" i="0" u="none" strike="noStrike" cap="none">
                <a:solidFill>
                  <a:srgbClr val="415968"/>
                </a:solidFill>
                <a:latin typeface="Arial"/>
                <a:ea typeface="Arial"/>
                <a:cs typeface="Arial"/>
                <a:sym typeface="Arial"/>
              </a:defRPr>
            </a:lvl6pPr>
            <a:lvl7pPr marL="2971800" marR="0" lvl="6" indent="25400" algn="l" rtl="0">
              <a:lnSpc>
                <a:spcPct val="100000"/>
              </a:lnSpc>
              <a:spcBef>
                <a:spcPts val="400"/>
              </a:spcBef>
              <a:spcAft>
                <a:spcPts val="0"/>
              </a:spcAft>
              <a:buClr>
                <a:srgbClr val="415968"/>
              </a:buClr>
              <a:buSzPct val="100000"/>
              <a:buFont typeface="Arial"/>
              <a:buChar char="»"/>
              <a:defRPr sz="2000" b="0" i="0" u="none" strike="noStrike" cap="none">
                <a:solidFill>
                  <a:srgbClr val="415968"/>
                </a:solidFill>
                <a:latin typeface="Arial"/>
                <a:ea typeface="Arial"/>
                <a:cs typeface="Arial"/>
                <a:sym typeface="Arial"/>
              </a:defRPr>
            </a:lvl7pPr>
            <a:lvl8pPr marL="3429000" marR="0" lvl="7" indent="25400" algn="l" rtl="0">
              <a:lnSpc>
                <a:spcPct val="100000"/>
              </a:lnSpc>
              <a:spcBef>
                <a:spcPts val="400"/>
              </a:spcBef>
              <a:spcAft>
                <a:spcPts val="0"/>
              </a:spcAft>
              <a:buClr>
                <a:srgbClr val="415968"/>
              </a:buClr>
              <a:buSzPct val="100000"/>
              <a:buFont typeface="Arial"/>
              <a:buChar char="»"/>
              <a:defRPr sz="2000" b="0" i="0" u="none" strike="noStrike" cap="none">
                <a:solidFill>
                  <a:srgbClr val="415968"/>
                </a:solidFill>
                <a:latin typeface="Arial"/>
                <a:ea typeface="Arial"/>
                <a:cs typeface="Arial"/>
                <a:sym typeface="Arial"/>
              </a:defRPr>
            </a:lvl8pPr>
            <a:lvl9pPr marL="3886200" marR="0" lvl="8" indent="25400" algn="l" rtl="0">
              <a:lnSpc>
                <a:spcPct val="100000"/>
              </a:lnSpc>
              <a:spcBef>
                <a:spcPts val="400"/>
              </a:spcBef>
              <a:spcAft>
                <a:spcPts val="0"/>
              </a:spcAft>
              <a:buClr>
                <a:srgbClr val="415968"/>
              </a:buClr>
              <a:buSzPct val="100000"/>
              <a:buFont typeface="Arial"/>
              <a:buChar char="»"/>
              <a:defRPr sz="2000" b="0" i="0" u="none" strike="noStrike" cap="none">
                <a:solidFill>
                  <a:srgbClr val="415968"/>
                </a:solidFill>
                <a:latin typeface="Arial"/>
                <a:ea typeface="Arial"/>
                <a:cs typeface="Arial"/>
                <a:sym typeface="Arial"/>
              </a:defRPr>
            </a:lvl9pPr>
          </a:lstStyle>
          <a:p>
            <a:endParaRPr/>
          </a:p>
        </p:txBody>
      </p:sp>
      <p:sp>
        <p:nvSpPr>
          <p:cNvPr id="40" name="Shape 40"/>
          <p:cNvSpPr txBox="1">
            <a:spLocks noGrp="1"/>
          </p:cNvSpPr>
          <p:nvPr>
            <p:ph type="body" idx="2"/>
          </p:nvPr>
        </p:nvSpPr>
        <p:spPr>
          <a:xfrm>
            <a:off x="609601" y="1435101"/>
            <a:ext cx="4011084"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rgbClr val="415968"/>
              </a:buClr>
              <a:buFont typeface="Arial"/>
              <a:buNone/>
              <a:defRPr sz="1400" b="0" i="0" u="none" strike="noStrike" cap="none">
                <a:solidFill>
                  <a:srgbClr val="415968"/>
                </a:solidFill>
                <a:latin typeface="Arial"/>
                <a:ea typeface="Arial"/>
                <a:cs typeface="Arial"/>
                <a:sym typeface="Arial"/>
              </a:defRPr>
            </a:lvl1pPr>
            <a:lvl2pPr marL="457200" marR="0" lvl="1" indent="0" algn="l" rtl="0">
              <a:lnSpc>
                <a:spcPct val="100000"/>
              </a:lnSpc>
              <a:spcBef>
                <a:spcPts val="240"/>
              </a:spcBef>
              <a:spcAft>
                <a:spcPts val="0"/>
              </a:spcAft>
              <a:buClr>
                <a:srgbClr val="415968"/>
              </a:buClr>
              <a:buFont typeface="Arial"/>
              <a:buNone/>
              <a:defRPr sz="1200" b="0" i="0" u="none" strike="noStrike" cap="none">
                <a:solidFill>
                  <a:srgbClr val="415968"/>
                </a:solidFill>
                <a:latin typeface="Arial"/>
                <a:ea typeface="Arial"/>
                <a:cs typeface="Arial"/>
                <a:sym typeface="Arial"/>
              </a:defRPr>
            </a:lvl2pPr>
            <a:lvl3pPr marL="914400" marR="0" lvl="2" indent="0" algn="l" rtl="0">
              <a:lnSpc>
                <a:spcPct val="100000"/>
              </a:lnSpc>
              <a:spcBef>
                <a:spcPts val="200"/>
              </a:spcBef>
              <a:spcAft>
                <a:spcPts val="0"/>
              </a:spcAft>
              <a:buClr>
                <a:srgbClr val="415968"/>
              </a:buClr>
              <a:buFont typeface="Arial"/>
              <a:buNone/>
              <a:defRPr sz="1000" b="0" i="0" u="none" strike="noStrike" cap="none">
                <a:solidFill>
                  <a:srgbClr val="415968"/>
                </a:solidFill>
                <a:latin typeface="Arial"/>
                <a:ea typeface="Arial"/>
                <a:cs typeface="Arial"/>
                <a:sym typeface="Arial"/>
              </a:defRPr>
            </a:lvl3pPr>
            <a:lvl4pPr marL="1371600" marR="0" lvl="3"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4pPr>
            <a:lvl5pPr marL="1828800" marR="0" lvl="4"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5pPr>
            <a:lvl6pPr marL="2286000" marR="0" lvl="5"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6pPr>
            <a:lvl7pPr marL="2743200" marR="0" lvl="6"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7pPr>
            <a:lvl8pPr marL="3200400" marR="0" lvl="7"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8pPr>
            <a:lvl9pPr marL="3657600" marR="0" lvl="8"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9pPr>
          </a:lstStyle>
          <a:p>
            <a:endParaRPr/>
          </a:p>
        </p:txBody>
      </p:sp>
      <p:sp>
        <p:nvSpPr>
          <p:cNvPr id="41" name="Shape 41"/>
          <p:cNvSpPr txBox="1">
            <a:spLocks noGrp="1"/>
          </p:cNvSpPr>
          <p:nvPr>
            <p:ph type="dt" idx="10"/>
          </p:nvPr>
        </p:nvSpPr>
        <p:spPr>
          <a:xfrm>
            <a:off x="609600" y="6477000"/>
            <a:ext cx="4978400" cy="24447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415968"/>
              </a:buClr>
              <a:buFont typeface="Arial"/>
              <a:buNone/>
              <a:defRPr sz="700" b="0" i="0" u="none" strike="noStrike" cap="none">
                <a:solidFill>
                  <a:srgbClr val="41596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36285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389718" y="4800600"/>
            <a:ext cx="7315199" cy="566736"/>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1pPr>
            <a:lvl2pPr marL="0" marR="0" lvl="1"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2pPr>
            <a:lvl3pPr marL="0" marR="0" lvl="2"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3pPr>
            <a:lvl4pPr marL="0" marR="0" lvl="3"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4pPr>
            <a:lvl5pPr marL="0" marR="0" lvl="4"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5pPr>
            <a:lvl6pPr marL="457200" marR="0" lvl="5"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6pPr>
            <a:lvl7pPr marL="914400" marR="0" lvl="6"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7pPr>
            <a:lvl8pPr marL="1371600" marR="0" lvl="7"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8pPr>
            <a:lvl9pPr marL="1828800" marR="0" lvl="8"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9pPr>
          </a:lstStyle>
          <a:p>
            <a:endParaRPr/>
          </a:p>
        </p:txBody>
      </p:sp>
      <p:sp>
        <p:nvSpPr>
          <p:cNvPr id="44" name="Shape 44"/>
          <p:cNvSpPr>
            <a:spLocks noGrp="1"/>
          </p:cNvSpPr>
          <p:nvPr>
            <p:ph type="pic" idx="2"/>
          </p:nvPr>
        </p:nvSpPr>
        <p:spPr>
          <a:xfrm>
            <a:off x="2389718" y="612775"/>
            <a:ext cx="7315199"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rgbClr val="415968"/>
              </a:buClr>
              <a:buFont typeface="Arial"/>
              <a:buNone/>
              <a:defRPr sz="3200" b="0" i="0" u="none" strike="noStrike" cap="none">
                <a:solidFill>
                  <a:srgbClr val="415968"/>
                </a:solidFill>
                <a:latin typeface="Arial"/>
                <a:ea typeface="Arial"/>
                <a:cs typeface="Arial"/>
                <a:sym typeface="Arial"/>
              </a:defRPr>
            </a:lvl1pPr>
            <a:lvl2pPr marL="457200" marR="0" lvl="1" indent="0" algn="l" rtl="0">
              <a:lnSpc>
                <a:spcPct val="100000"/>
              </a:lnSpc>
              <a:spcBef>
                <a:spcPts val="560"/>
              </a:spcBef>
              <a:spcAft>
                <a:spcPts val="0"/>
              </a:spcAft>
              <a:buClr>
                <a:srgbClr val="415968"/>
              </a:buClr>
              <a:buFont typeface="Arial"/>
              <a:buNone/>
              <a:defRPr sz="2800" b="0" i="0" u="none" strike="noStrike" cap="none">
                <a:solidFill>
                  <a:srgbClr val="415968"/>
                </a:solidFill>
                <a:latin typeface="Arial"/>
                <a:ea typeface="Arial"/>
                <a:cs typeface="Arial"/>
                <a:sym typeface="Arial"/>
              </a:defRPr>
            </a:lvl2pPr>
            <a:lvl3pPr marL="914400" marR="0" lvl="2" indent="0" algn="l" rtl="0">
              <a:lnSpc>
                <a:spcPct val="100000"/>
              </a:lnSpc>
              <a:spcBef>
                <a:spcPts val="480"/>
              </a:spcBef>
              <a:spcAft>
                <a:spcPts val="0"/>
              </a:spcAft>
              <a:buClr>
                <a:srgbClr val="415968"/>
              </a:buClr>
              <a:buFont typeface="Arial"/>
              <a:buNone/>
              <a:defRPr sz="2400" b="0" i="0" u="none" strike="noStrike" cap="none">
                <a:solidFill>
                  <a:srgbClr val="415968"/>
                </a:solidFill>
                <a:latin typeface="Arial"/>
                <a:ea typeface="Arial"/>
                <a:cs typeface="Arial"/>
                <a:sym typeface="Arial"/>
              </a:defRPr>
            </a:lvl3pPr>
            <a:lvl4pPr marL="1371600" marR="0" lvl="3" indent="0" algn="l" rtl="0">
              <a:lnSpc>
                <a:spcPct val="100000"/>
              </a:lnSpc>
              <a:spcBef>
                <a:spcPts val="400"/>
              </a:spcBef>
              <a:spcAft>
                <a:spcPts val="0"/>
              </a:spcAft>
              <a:buClr>
                <a:srgbClr val="415968"/>
              </a:buClr>
              <a:buFont typeface="Arial"/>
              <a:buNone/>
              <a:defRPr sz="2000" b="0" i="0" u="none" strike="noStrike" cap="none">
                <a:solidFill>
                  <a:srgbClr val="415968"/>
                </a:solidFill>
                <a:latin typeface="Arial"/>
                <a:ea typeface="Arial"/>
                <a:cs typeface="Arial"/>
                <a:sym typeface="Arial"/>
              </a:defRPr>
            </a:lvl4pPr>
            <a:lvl5pPr marL="1828800" marR="0" lvl="4" indent="0" algn="l" rtl="0">
              <a:lnSpc>
                <a:spcPct val="100000"/>
              </a:lnSpc>
              <a:spcBef>
                <a:spcPts val="400"/>
              </a:spcBef>
              <a:spcAft>
                <a:spcPts val="0"/>
              </a:spcAft>
              <a:buClr>
                <a:srgbClr val="415968"/>
              </a:buClr>
              <a:buFont typeface="Arial"/>
              <a:buNone/>
              <a:defRPr sz="2000" b="0" i="0" u="none" strike="noStrike" cap="none">
                <a:solidFill>
                  <a:srgbClr val="415968"/>
                </a:solidFill>
                <a:latin typeface="Arial"/>
                <a:ea typeface="Arial"/>
                <a:cs typeface="Arial"/>
                <a:sym typeface="Arial"/>
              </a:defRPr>
            </a:lvl5pPr>
            <a:lvl6pPr marL="2286000" marR="0" lvl="5" indent="0" algn="l" rtl="0">
              <a:lnSpc>
                <a:spcPct val="100000"/>
              </a:lnSpc>
              <a:spcBef>
                <a:spcPts val="400"/>
              </a:spcBef>
              <a:spcAft>
                <a:spcPts val="0"/>
              </a:spcAft>
              <a:buClr>
                <a:srgbClr val="415968"/>
              </a:buClr>
              <a:buFont typeface="Arial"/>
              <a:buNone/>
              <a:defRPr sz="2000" b="0" i="0" u="none" strike="noStrike" cap="none">
                <a:solidFill>
                  <a:srgbClr val="415968"/>
                </a:solidFill>
                <a:latin typeface="Arial"/>
                <a:ea typeface="Arial"/>
                <a:cs typeface="Arial"/>
                <a:sym typeface="Arial"/>
              </a:defRPr>
            </a:lvl6pPr>
            <a:lvl7pPr marL="2743200" marR="0" lvl="6" indent="0" algn="l" rtl="0">
              <a:lnSpc>
                <a:spcPct val="100000"/>
              </a:lnSpc>
              <a:spcBef>
                <a:spcPts val="400"/>
              </a:spcBef>
              <a:spcAft>
                <a:spcPts val="0"/>
              </a:spcAft>
              <a:buClr>
                <a:srgbClr val="415968"/>
              </a:buClr>
              <a:buFont typeface="Arial"/>
              <a:buNone/>
              <a:defRPr sz="2000" b="0" i="0" u="none" strike="noStrike" cap="none">
                <a:solidFill>
                  <a:srgbClr val="415968"/>
                </a:solidFill>
                <a:latin typeface="Arial"/>
                <a:ea typeface="Arial"/>
                <a:cs typeface="Arial"/>
                <a:sym typeface="Arial"/>
              </a:defRPr>
            </a:lvl7pPr>
            <a:lvl8pPr marL="3200400" marR="0" lvl="7" indent="0" algn="l" rtl="0">
              <a:lnSpc>
                <a:spcPct val="100000"/>
              </a:lnSpc>
              <a:spcBef>
                <a:spcPts val="400"/>
              </a:spcBef>
              <a:spcAft>
                <a:spcPts val="0"/>
              </a:spcAft>
              <a:buClr>
                <a:srgbClr val="415968"/>
              </a:buClr>
              <a:buFont typeface="Arial"/>
              <a:buNone/>
              <a:defRPr sz="2000" b="0" i="0" u="none" strike="noStrike" cap="none">
                <a:solidFill>
                  <a:srgbClr val="415968"/>
                </a:solidFill>
                <a:latin typeface="Arial"/>
                <a:ea typeface="Arial"/>
                <a:cs typeface="Arial"/>
                <a:sym typeface="Arial"/>
              </a:defRPr>
            </a:lvl8pPr>
            <a:lvl9pPr marL="3657600" marR="0" lvl="8" indent="0" algn="l" rtl="0">
              <a:lnSpc>
                <a:spcPct val="100000"/>
              </a:lnSpc>
              <a:spcBef>
                <a:spcPts val="400"/>
              </a:spcBef>
              <a:spcAft>
                <a:spcPts val="0"/>
              </a:spcAft>
              <a:buClr>
                <a:srgbClr val="415968"/>
              </a:buClr>
              <a:buFont typeface="Arial"/>
              <a:buNone/>
              <a:defRPr sz="2000" b="0" i="0" u="none" strike="noStrike" cap="none">
                <a:solidFill>
                  <a:srgbClr val="415968"/>
                </a:solidFill>
                <a:latin typeface="Arial"/>
                <a:ea typeface="Arial"/>
                <a:cs typeface="Arial"/>
                <a:sym typeface="Arial"/>
              </a:defRPr>
            </a:lvl9pPr>
          </a:lstStyle>
          <a:p>
            <a:endParaRPr/>
          </a:p>
        </p:txBody>
      </p:sp>
      <p:sp>
        <p:nvSpPr>
          <p:cNvPr id="45" name="Shape 45"/>
          <p:cNvSpPr txBox="1">
            <a:spLocks noGrp="1"/>
          </p:cNvSpPr>
          <p:nvPr>
            <p:ph type="body" idx="1"/>
          </p:nvPr>
        </p:nvSpPr>
        <p:spPr>
          <a:xfrm>
            <a:off x="2389718" y="5367338"/>
            <a:ext cx="7315199" cy="804861"/>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rgbClr val="415968"/>
              </a:buClr>
              <a:buFont typeface="Arial"/>
              <a:buNone/>
              <a:defRPr sz="1400" b="0" i="0" u="none" strike="noStrike" cap="none">
                <a:solidFill>
                  <a:srgbClr val="415968"/>
                </a:solidFill>
                <a:latin typeface="Arial"/>
                <a:ea typeface="Arial"/>
                <a:cs typeface="Arial"/>
                <a:sym typeface="Arial"/>
              </a:defRPr>
            </a:lvl1pPr>
            <a:lvl2pPr marL="457200" marR="0" lvl="1" indent="0" algn="l" rtl="0">
              <a:lnSpc>
                <a:spcPct val="100000"/>
              </a:lnSpc>
              <a:spcBef>
                <a:spcPts val="240"/>
              </a:spcBef>
              <a:spcAft>
                <a:spcPts val="0"/>
              </a:spcAft>
              <a:buClr>
                <a:srgbClr val="415968"/>
              </a:buClr>
              <a:buFont typeface="Arial"/>
              <a:buNone/>
              <a:defRPr sz="1200" b="0" i="0" u="none" strike="noStrike" cap="none">
                <a:solidFill>
                  <a:srgbClr val="415968"/>
                </a:solidFill>
                <a:latin typeface="Arial"/>
                <a:ea typeface="Arial"/>
                <a:cs typeface="Arial"/>
                <a:sym typeface="Arial"/>
              </a:defRPr>
            </a:lvl2pPr>
            <a:lvl3pPr marL="914400" marR="0" lvl="2" indent="0" algn="l" rtl="0">
              <a:lnSpc>
                <a:spcPct val="100000"/>
              </a:lnSpc>
              <a:spcBef>
                <a:spcPts val="200"/>
              </a:spcBef>
              <a:spcAft>
                <a:spcPts val="0"/>
              </a:spcAft>
              <a:buClr>
                <a:srgbClr val="415968"/>
              </a:buClr>
              <a:buFont typeface="Arial"/>
              <a:buNone/>
              <a:defRPr sz="1000" b="0" i="0" u="none" strike="noStrike" cap="none">
                <a:solidFill>
                  <a:srgbClr val="415968"/>
                </a:solidFill>
                <a:latin typeface="Arial"/>
                <a:ea typeface="Arial"/>
                <a:cs typeface="Arial"/>
                <a:sym typeface="Arial"/>
              </a:defRPr>
            </a:lvl3pPr>
            <a:lvl4pPr marL="1371600" marR="0" lvl="3"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4pPr>
            <a:lvl5pPr marL="1828800" marR="0" lvl="4"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5pPr>
            <a:lvl6pPr marL="2286000" marR="0" lvl="5"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6pPr>
            <a:lvl7pPr marL="2743200" marR="0" lvl="6"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7pPr>
            <a:lvl8pPr marL="3200400" marR="0" lvl="7"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8pPr>
            <a:lvl9pPr marL="3657600" marR="0" lvl="8" indent="0" algn="l" rtl="0">
              <a:lnSpc>
                <a:spcPct val="100000"/>
              </a:lnSpc>
              <a:spcBef>
                <a:spcPts val="180"/>
              </a:spcBef>
              <a:spcAft>
                <a:spcPts val="0"/>
              </a:spcAft>
              <a:buClr>
                <a:srgbClr val="415968"/>
              </a:buClr>
              <a:buFont typeface="Arial"/>
              <a:buNone/>
              <a:defRPr sz="900" b="0" i="0" u="none" strike="noStrike" cap="none">
                <a:solidFill>
                  <a:srgbClr val="415968"/>
                </a:solidFill>
                <a:latin typeface="Arial"/>
                <a:ea typeface="Arial"/>
                <a:cs typeface="Arial"/>
                <a:sym typeface="Arial"/>
              </a:defRPr>
            </a:lvl9pPr>
          </a:lstStyle>
          <a:p>
            <a:endParaRPr/>
          </a:p>
        </p:txBody>
      </p:sp>
      <p:sp>
        <p:nvSpPr>
          <p:cNvPr id="46" name="Shape 46"/>
          <p:cNvSpPr txBox="1">
            <a:spLocks noGrp="1"/>
          </p:cNvSpPr>
          <p:nvPr>
            <p:ph type="dt" idx="10"/>
          </p:nvPr>
        </p:nvSpPr>
        <p:spPr>
          <a:xfrm>
            <a:off x="609600" y="6477000"/>
            <a:ext cx="4978400" cy="24447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415968"/>
              </a:buClr>
              <a:buFont typeface="Arial"/>
              <a:buNone/>
              <a:defRPr sz="700" b="0" i="0" u="none" strike="noStrike" cap="none">
                <a:solidFill>
                  <a:srgbClr val="41596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1004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274637"/>
            <a:ext cx="109728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1pPr>
            <a:lvl2pPr marL="0" marR="0" lvl="1"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2pPr>
            <a:lvl3pPr marL="0" marR="0" lvl="2"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3pPr>
            <a:lvl4pPr marL="0" marR="0" lvl="3"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4pPr>
            <a:lvl5pPr marL="0" marR="0" lvl="4"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5pPr>
            <a:lvl6pPr marL="457200" marR="0" lvl="5"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6pPr>
            <a:lvl7pPr marL="914400" marR="0" lvl="6"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7pPr>
            <a:lvl8pPr marL="1371600" marR="0" lvl="7"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8pPr>
            <a:lvl9pPr marL="1828800" marR="0" lvl="8"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4000498" y="-1790700"/>
            <a:ext cx="4190999" cy="10972800"/>
          </a:xfrm>
          <a:prstGeom prst="rect">
            <a:avLst/>
          </a:prstGeom>
          <a:noFill/>
          <a:ln>
            <a:noFill/>
          </a:ln>
        </p:spPr>
        <p:txBody>
          <a:bodyPr wrap="square" lIns="91425" tIns="91425" rIns="91425" bIns="91425" anchor="t" anchorCtr="0"/>
          <a:lstStyle>
            <a:lvl1pPr marL="342900" marR="0" lvl="0" indent="-1587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1pPr>
            <a:lvl2pPr marL="742950" marR="0" lvl="1" indent="-10160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2pPr>
            <a:lvl3pPr marL="1143000" marR="0" lvl="2"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3pPr>
            <a:lvl4pPr marL="1600200" marR="0" lvl="3"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4pPr>
            <a:lvl5pPr marL="2057400" marR="0" lvl="4"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5pPr>
            <a:lvl6pPr marL="2514600" marR="0" lvl="5"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6pPr>
            <a:lvl7pPr marL="2971800" marR="0" lvl="6"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7pPr>
            <a:lvl8pPr marL="3429000" marR="0" lvl="7"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8pPr>
            <a:lvl9pPr marL="3886200" marR="0" lvl="8"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9pPr>
          </a:lstStyle>
          <a:p>
            <a:endParaRPr/>
          </a:p>
        </p:txBody>
      </p:sp>
      <p:sp>
        <p:nvSpPr>
          <p:cNvPr id="50" name="Shape 50"/>
          <p:cNvSpPr txBox="1">
            <a:spLocks noGrp="1"/>
          </p:cNvSpPr>
          <p:nvPr>
            <p:ph type="dt" idx="10"/>
          </p:nvPr>
        </p:nvSpPr>
        <p:spPr>
          <a:xfrm>
            <a:off x="609600" y="6477000"/>
            <a:ext cx="4978400" cy="24447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415968"/>
              </a:buClr>
              <a:buFont typeface="Arial"/>
              <a:buNone/>
              <a:defRPr sz="700" b="0" i="0" u="none" strike="noStrike" cap="none">
                <a:solidFill>
                  <a:srgbClr val="41596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7545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rot="5400000">
            <a:off x="7452518" y="1661318"/>
            <a:ext cx="5516561" cy="2743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1pPr>
            <a:lvl2pPr marL="0" marR="0" lvl="1"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2pPr>
            <a:lvl3pPr marL="0" marR="0" lvl="2"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3pPr>
            <a:lvl4pPr marL="0" marR="0" lvl="3"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4pPr>
            <a:lvl5pPr marL="0" marR="0" lvl="4"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5pPr>
            <a:lvl6pPr marL="457200" marR="0" lvl="5"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6pPr>
            <a:lvl7pPr marL="914400" marR="0" lvl="6"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7pPr>
            <a:lvl8pPr marL="1371600" marR="0" lvl="7"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8pPr>
            <a:lvl9pPr marL="1828800" marR="0" lvl="8"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9pPr>
          </a:lstStyle>
          <a:p>
            <a:endParaRPr/>
          </a:p>
        </p:txBody>
      </p:sp>
      <p:sp>
        <p:nvSpPr>
          <p:cNvPr id="53" name="Shape 53"/>
          <p:cNvSpPr txBox="1">
            <a:spLocks noGrp="1"/>
          </p:cNvSpPr>
          <p:nvPr>
            <p:ph type="body" idx="1"/>
          </p:nvPr>
        </p:nvSpPr>
        <p:spPr>
          <a:xfrm rot="5400000">
            <a:off x="1864518" y="-980281"/>
            <a:ext cx="5516561" cy="8026397"/>
          </a:xfrm>
          <a:prstGeom prst="rect">
            <a:avLst/>
          </a:prstGeom>
          <a:noFill/>
          <a:ln>
            <a:noFill/>
          </a:ln>
        </p:spPr>
        <p:txBody>
          <a:bodyPr wrap="square" lIns="91425" tIns="91425" rIns="91425" bIns="91425" anchor="t" anchorCtr="0"/>
          <a:lstStyle>
            <a:lvl1pPr marL="342900" marR="0" lvl="0" indent="-1587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1pPr>
            <a:lvl2pPr marL="742950" marR="0" lvl="1" indent="-10160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2pPr>
            <a:lvl3pPr marL="1143000" marR="0" lvl="2"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3pPr>
            <a:lvl4pPr marL="1600200" marR="0" lvl="3"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4pPr>
            <a:lvl5pPr marL="2057400" marR="0" lvl="4"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5pPr>
            <a:lvl6pPr marL="2514600" marR="0" lvl="5"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6pPr>
            <a:lvl7pPr marL="2971800" marR="0" lvl="6"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7pPr>
            <a:lvl8pPr marL="3429000" marR="0" lvl="7"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8pPr>
            <a:lvl9pPr marL="3886200" marR="0" lvl="8"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9pPr>
          </a:lstStyle>
          <a:p>
            <a:endParaRPr/>
          </a:p>
        </p:txBody>
      </p:sp>
      <p:sp>
        <p:nvSpPr>
          <p:cNvPr id="54" name="Shape 54"/>
          <p:cNvSpPr txBox="1">
            <a:spLocks noGrp="1"/>
          </p:cNvSpPr>
          <p:nvPr>
            <p:ph type="dt" idx="10"/>
          </p:nvPr>
        </p:nvSpPr>
        <p:spPr>
          <a:xfrm>
            <a:off x="609600" y="6477000"/>
            <a:ext cx="4978400" cy="24447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415968"/>
              </a:buClr>
              <a:buFont typeface="Arial"/>
              <a:buNone/>
              <a:defRPr sz="700" b="0" i="0" u="none" strike="noStrike" cap="none">
                <a:solidFill>
                  <a:srgbClr val="41596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5438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9683-ECA8-4CE7-A659-D5008990C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8F3A7F-B7C0-4CB6-8F0D-23FD5F51D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D1A96-8DA6-448D-A65C-49AF67255F9C}"/>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5" name="Footer Placeholder 4">
            <a:extLst>
              <a:ext uri="{FF2B5EF4-FFF2-40B4-BE49-F238E27FC236}">
                <a16:creationId xmlns:a16="http://schemas.microsoft.com/office/drawing/2014/main" id="{0CD89049-A72A-421E-BB37-2FED09228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BFA7C-5907-4429-A8CF-D47A716D40FE}"/>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259503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BB51-6213-48C2-9088-67D4EFA694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391653-5A9F-47F9-9FD6-4A1BF4B52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532411-C5D9-487A-8A27-D203815E5EEB}"/>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5" name="Footer Placeholder 4">
            <a:extLst>
              <a:ext uri="{FF2B5EF4-FFF2-40B4-BE49-F238E27FC236}">
                <a16:creationId xmlns:a16="http://schemas.microsoft.com/office/drawing/2014/main" id="{3E4FE706-7151-4E3E-9710-78D210DEF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3F507-6316-40ED-A901-CB978FF28CFF}"/>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289219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A2018-4667-4D0F-AE8E-DB1C990C0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F0981-07EC-477F-B3DE-BA0CE0C40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854DE2-6758-4FD0-842A-7EF5C3234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ADDEBB-779F-4A48-A141-7130E937896C}"/>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6" name="Footer Placeholder 5">
            <a:extLst>
              <a:ext uri="{FF2B5EF4-FFF2-40B4-BE49-F238E27FC236}">
                <a16:creationId xmlns:a16="http://schemas.microsoft.com/office/drawing/2014/main" id="{03678FF3-9D38-4155-AD64-F39577E59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077E0-B60D-4502-B209-66256D4ED16B}"/>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141441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8DE8-0D24-454E-B464-82561638F1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8C88B-8B0F-47C0-AECC-C4BF8FD7A4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A107B-13D7-4F64-807E-1CA9718803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2FF64B-E825-4FE0-8CB6-A43BE1B8C8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090363-8A7D-4A01-816D-A2E595EFB3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130F52-C845-4A4B-9C9C-79265B9C9CA0}"/>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8" name="Footer Placeholder 7">
            <a:extLst>
              <a:ext uri="{FF2B5EF4-FFF2-40B4-BE49-F238E27FC236}">
                <a16:creationId xmlns:a16="http://schemas.microsoft.com/office/drawing/2014/main" id="{88E46A40-7308-454B-ACB5-41D5BDE2A7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0318CB-C35D-4032-95EA-AE40B3C53303}"/>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211650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F354-73F7-4290-8DD8-F907053A86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472CD6-3C8F-4DE3-A8A4-2EF195A093FB}"/>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4" name="Footer Placeholder 3">
            <a:extLst>
              <a:ext uri="{FF2B5EF4-FFF2-40B4-BE49-F238E27FC236}">
                <a16:creationId xmlns:a16="http://schemas.microsoft.com/office/drawing/2014/main" id="{438500B9-2B2F-456A-936F-EA09D5A57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8B8AAC-5E40-468D-B187-32B8495C31E6}"/>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127747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3EB92D-D46F-48AD-B1A6-29CDD57E3DDA}"/>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3" name="Footer Placeholder 2">
            <a:extLst>
              <a:ext uri="{FF2B5EF4-FFF2-40B4-BE49-F238E27FC236}">
                <a16:creationId xmlns:a16="http://schemas.microsoft.com/office/drawing/2014/main" id="{F2E402E7-B48A-4910-9109-D4B9380DC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F097E0-4DC7-4E8B-827F-70F312D9EA5F}"/>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359042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63E5-5569-4323-B496-0EC00E832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790EB2-82EA-4B8B-A4E1-7248C886E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414D26-4EB1-428B-AD24-BAD1A30EB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9ADD3-B987-489E-8ECC-2BBC7CF97A91}"/>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6" name="Footer Placeholder 5">
            <a:extLst>
              <a:ext uri="{FF2B5EF4-FFF2-40B4-BE49-F238E27FC236}">
                <a16:creationId xmlns:a16="http://schemas.microsoft.com/office/drawing/2014/main" id="{46F71BD2-8037-4D67-984F-61AA82DBF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46E76-3A2D-4C0E-998A-52DC6377DECA}"/>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365999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E921-9C05-461B-93D4-23A9C2056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B5B57-3C44-483D-99EF-8FCA80315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77B035-CA5E-4331-8837-2CA16EEC4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984E3-3A9B-4755-B234-098441BAB4EC}"/>
              </a:ext>
            </a:extLst>
          </p:cNvPr>
          <p:cNvSpPr>
            <a:spLocks noGrp="1"/>
          </p:cNvSpPr>
          <p:nvPr>
            <p:ph type="dt" sz="half" idx="10"/>
          </p:nvPr>
        </p:nvSpPr>
        <p:spPr/>
        <p:txBody>
          <a:bodyPr/>
          <a:lstStyle/>
          <a:p>
            <a:fld id="{79EBE900-4CB0-4569-A08A-4FFE0AD8DEC6}" type="datetimeFigureOut">
              <a:rPr lang="en-US" smtClean="0"/>
              <a:t>3/8/20</a:t>
            </a:fld>
            <a:endParaRPr lang="en-US"/>
          </a:p>
        </p:txBody>
      </p:sp>
      <p:sp>
        <p:nvSpPr>
          <p:cNvPr id="6" name="Footer Placeholder 5">
            <a:extLst>
              <a:ext uri="{FF2B5EF4-FFF2-40B4-BE49-F238E27FC236}">
                <a16:creationId xmlns:a16="http://schemas.microsoft.com/office/drawing/2014/main" id="{7D3A88BA-C6D6-48C4-ADFF-24B05FC60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4DF3B-35D4-4C9C-B4D6-608A839252E7}"/>
              </a:ext>
            </a:extLst>
          </p:cNvPr>
          <p:cNvSpPr>
            <a:spLocks noGrp="1"/>
          </p:cNvSpPr>
          <p:nvPr>
            <p:ph type="sldNum" sz="quarter" idx="12"/>
          </p:nvPr>
        </p:nvSpPr>
        <p:spPr/>
        <p:txBody>
          <a:bodyPr/>
          <a:lstStyle/>
          <a:p>
            <a:fld id="{1C7C7B2D-1108-4196-9129-64D494AF8900}" type="slidenum">
              <a:rPr lang="en-US" smtClean="0"/>
              <a:t>‹#›</a:t>
            </a:fld>
            <a:endParaRPr lang="en-US"/>
          </a:p>
        </p:txBody>
      </p:sp>
    </p:spTree>
    <p:extLst>
      <p:ext uri="{BB962C8B-B14F-4D97-AF65-F5344CB8AC3E}">
        <p14:creationId xmlns:p14="http://schemas.microsoft.com/office/powerpoint/2010/main" val="90116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extLst>
              <a:ext uri="{BEBA8EAE-BF5A-486C-A8C5-ECC9F3942E4B}">
                <a14:imgProps xmlns:a14="http://schemas.microsoft.com/office/drawing/2010/main">
                  <a14:imgLayer r:embed="rId14">
                    <a14:imgEffect>
                      <a14:sharpenSoften amount="100000"/>
                    </a14:imgEffect>
                  </a14:imgLayer>
                </a14:imgProps>
              </a:ext>
            </a:extLst>
          </a:blip>
          <a:srcRect/>
          <a:stretch>
            <a:fillRect l="87000" t="90000" r="2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18819F-725A-47F7-A930-6F85D07C6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698661-13AF-4B8A-9834-2DE8872D5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19574-C8A8-4479-9122-ADE9E2AB7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BE900-4CB0-4569-A08A-4FFE0AD8DEC6}" type="datetimeFigureOut">
              <a:rPr lang="en-US" smtClean="0"/>
              <a:t>3/8/20</a:t>
            </a:fld>
            <a:endParaRPr lang="en-US"/>
          </a:p>
        </p:txBody>
      </p:sp>
      <p:sp>
        <p:nvSpPr>
          <p:cNvPr id="5" name="Footer Placeholder 4">
            <a:extLst>
              <a:ext uri="{FF2B5EF4-FFF2-40B4-BE49-F238E27FC236}">
                <a16:creationId xmlns:a16="http://schemas.microsoft.com/office/drawing/2014/main" id="{7B86D0CC-AAC5-4717-8B66-D6465A287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D3EA2D-14B5-40E6-A4E0-3710CDD98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C7B2D-1108-4196-9129-64D494AF8900}" type="slidenum">
              <a:rPr lang="en-US" smtClean="0"/>
              <a:t>‹#›</a:t>
            </a:fld>
            <a:endParaRPr lang="en-US"/>
          </a:p>
        </p:txBody>
      </p:sp>
    </p:spTree>
    <p:extLst>
      <p:ext uri="{BB962C8B-B14F-4D97-AF65-F5344CB8AC3E}">
        <p14:creationId xmlns:p14="http://schemas.microsoft.com/office/powerpoint/2010/main" val="395545687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1pPr>
            <a:lvl2pPr marL="0" marR="0" lvl="1"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2pPr>
            <a:lvl3pPr marL="0" marR="0" lvl="2"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3pPr>
            <a:lvl4pPr marL="0" marR="0" lvl="3"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4pPr>
            <a:lvl5pPr marL="0" marR="0" lvl="4"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5pPr>
            <a:lvl6pPr marL="457200" marR="0" lvl="5"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6pPr>
            <a:lvl7pPr marL="914400" marR="0" lvl="6"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7pPr>
            <a:lvl8pPr marL="1371600" marR="0" lvl="7"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8pPr>
            <a:lvl9pPr marL="1828800" marR="0" lvl="8" indent="0" algn="l" rtl="0">
              <a:spcBef>
                <a:spcPts val="0"/>
              </a:spcBef>
              <a:spcAft>
                <a:spcPts val="0"/>
              </a:spcAft>
              <a:buClr>
                <a:srgbClr val="415968"/>
              </a:buClr>
              <a:buFont typeface="Arial"/>
              <a:buNone/>
              <a:defRPr sz="2000" b="1" i="0" u="none" strike="noStrike" cap="none">
                <a:solidFill>
                  <a:srgbClr val="415968"/>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09600" y="1600201"/>
            <a:ext cx="10972800" cy="4190999"/>
          </a:xfrm>
          <a:prstGeom prst="rect">
            <a:avLst/>
          </a:prstGeom>
          <a:noFill/>
          <a:ln>
            <a:noFill/>
          </a:ln>
        </p:spPr>
        <p:txBody>
          <a:bodyPr wrap="square" lIns="91425" tIns="91425" rIns="91425" bIns="91425" anchor="t" anchorCtr="0"/>
          <a:lstStyle>
            <a:lvl1pPr marL="342900" marR="0" lvl="0" indent="-1587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1pPr>
            <a:lvl2pPr marL="742950" marR="0" lvl="1" indent="-10160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2pPr>
            <a:lvl3pPr marL="1143000" marR="0" lvl="2"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3pPr>
            <a:lvl4pPr marL="1600200" marR="0" lvl="3"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4pPr>
            <a:lvl5pPr marL="2057400" marR="0" lvl="4"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5pPr>
            <a:lvl6pPr marL="2514600" marR="0" lvl="5"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6pPr>
            <a:lvl7pPr marL="2971800" marR="0" lvl="6"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7pPr>
            <a:lvl8pPr marL="3429000" marR="0" lvl="7"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8pPr>
            <a:lvl9pPr marL="3886200" marR="0" lvl="8" indent="-44450" algn="l" rtl="0">
              <a:lnSpc>
                <a:spcPct val="100000"/>
              </a:lnSpc>
              <a:spcBef>
                <a:spcPts val="300"/>
              </a:spcBef>
              <a:spcAft>
                <a:spcPts val="0"/>
              </a:spcAft>
              <a:buClr>
                <a:srgbClr val="415968"/>
              </a:buClr>
              <a:buSzPct val="100000"/>
              <a:buFont typeface="Arial"/>
              <a:buChar char="»"/>
              <a:defRPr sz="1500" b="0" i="0" u="none" strike="noStrike" cap="none">
                <a:solidFill>
                  <a:srgbClr val="415968"/>
                </a:solidFill>
                <a:latin typeface="Arial"/>
                <a:ea typeface="Arial"/>
                <a:cs typeface="Arial"/>
                <a:sym typeface="Arial"/>
              </a:defRPr>
            </a:lvl9pPr>
          </a:lstStyle>
          <a:p>
            <a:endParaRPr/>
          </a:p>
        </p:txBody>
      </p:sp>
      <p:sp>
        <p:nvSpPr>
          <p:cNvPr id="12" name="Shape 12"/>
          <p:cNvSpPr txBox="1">
            <a:spLocks noGrp="1"/>
          </p:cNvSpPr>
          <p:nvPr>
            <p:ph type="dt" idx="10"/>
          </p:nvPr>
        </p:nvSpPr>
        <p:spPr>
          <a:xfrm>
            <a:off x="609600" y="6477000"/>
            <a:ext cx="4978400" cy="24447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415968"/>
              </a:buClr>
              <a:buFont typeface="Arial"/>
              <a:buNone/>
              <a:defRPr sz="700" b="0" i="0" u="none" strike="noStrike" cap="none">
                <a:solidFill>
                  <a:srgbClr val="415968"/>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83201661"/>
      </p:ext>
    </p:extLst>
  </p:cSld>
  <p:clrMap bg1="lt1" tx1="dk1" bg2="dk2" tx2="lt2" accent1="accent1" accent2="accent2" accent3="accent3" accent4="accent4" accent5="accent5" accent6="accent6" hlink="hlink" folHlink="folHlink"/>
  <p:sldLayoutIdLst>
    <p:sldLayoutId id="2147483853" r:id="rId1"/>
    <p:sldLayoutId id="2147483854" r:id="rId2"/>
    <p:sldLayoutId id="2147483856" r:id="rId3"/>
    <p:sldLayoutId id="2147483857" r:id="rId4"/>
    <p:sldLayoutId id="2147483858" r:id="rId5"/>
    <p:sldLayoutId id="21474838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p:nvPr/>
        </p:nvSpPr>
        <p:spPr>
          <a:xfrm>
            <a:off x="2229464" y="2348509"/>
            <a:ext cx="7809270" cy="1080491"/>
          </a:xfrm>
          <a:prstGeom prst="rect">
            <a:avLst/>
          </a:prstGeom>
          <a:noFill/>
          <a:ln>
            <a:noFill/>
          </a:ln>
        </p:spPr>
        <p:txBody>
          <a:bodyPr wrap="square" lIns="91425" tIns="45700" rIns="91425" bIns="45700" anchor="ctr" anchorCtr="0">
            <a:noAutofit/>
          </a:bodyPr>
          <a:lstStyle/>
          <a:p>
            <a:pPr algn="ctr">
              <a:buClr>
                <a:srgbClr val="000000"/>
              </a:buClr>
              <a:buSzPct val="25000"/>
            </a:pPr>
            <a:r>
              <a:rPr lang="en-US" sz="3200" b="1" kern="0" dirty="0">
                <a:solidFill>
                  <a:srgbClr val="000000"/>
                </a:solidFill>
                <a:latin typeface="Arial"/>
                <a:ea typeface="Arial"/>
                <a:cs typeface="Arial"/>
                <a:sym typeface="Arial"/>
              </a:rPr>
              <a:t>Anticoagulation in Obesity</a:t>
            </a:r>
          </a:p>
          <a:p>
            <a:pPr algn="ctr">
              <a:buClr>
                <a:srgbClr val="415968"/>
              </a:buClr>
              <a:buSzPct val="25000"/>
            </a:pPr>
            <a:br>
              <a:rPr lang="en-US" sz="4000" b="1" kern="0" dirty="0">
                <a:solidFill>
                  <a:srgbClr val="415968"/>
                </a:solidFill>
                <a:latin typeface="Arial"/>
                <a:ea typeface="Arial"/>
                <a:cs typeface="Arial"/>
                <a:sym typeface="Arial"/>
              </a:rPr>
            </a:br>
            <a:r>
              <a:rPr lang="en-US" sz="375" b="1" kern="0" dirty="0">
                <a:solidFill>
                  <a:srgbClr val="415968"/>
                </a:solidFill>
                <a:latin typeface="Arial"/>
                <a:ea typeface="Arial"/>
                <a:cs typeface="Arial"/>
                <a:sym typeface="Arial"/>
              </a:rPr>
              <a:t> </a:t>
            </a:r>
          </a:p>
        </p:txBody>
      </p:sp>
      <p:sp>
        <p:nvSpPr>
          <p:cNvPr id="60" name="Shape 60"/>
          <p:cNvSpPr txBox="1"/>
          <p:nvPr/>
        </p:nvSpPr>
        <p:spPr>
          <a:xfrm>
            <a:off x="1304674" y="3124202"/>
            <a:ext cx="9658851" cy="886331"/>
          </a:xfrm>
          <a:prstGeom prst="rect">
            <a:avLst/>
          </a:prstGeom>
          <a:noFill/>
          <a:ln>
            <a:noFill/>
          </a:ln>
        </p:spPr>
        <p:txBody>
          <a:bodyPr wrap="square" lIns="68575" tIns="34275" rIns="68575" bIns="34275" anchor="ctr" anchorCtr="0">
            <a:noAutofit/>
          </a:bodyPr>
          <a:lstStyle/>
          <a:p>
            <a:pPr algn="ctr">
              <a:buClr>
                <a:srgbClr val="000000"/>
              </a:buClr>
              <a:buSzPct val="25000"/>
            </a:pPr>
            <a:r>
              <a:rPr lang="en-US" sz="2800" kern="0" dirty="0">
                <a:solidFill>
                  <a:srgbClr val="000000"/>
                </a:solidFill>
                <a:ea typeface="Arial"/>
                <a:cs typeface="Arial"/>
                <a:sym typeface="Arial"/>
              </a:rPr>
              <a:t>Exploring Enoxaparin and Direct Oral Anticoagulants </a:t>
            </a:r>
            <a:endParaRPr lang="en-US" sz="2400" kern="0" dirty="0">
              <a:solidFill>
                <a:srgbClr val="000000"/>
              </a:solidFill>
              <a:ea typeface="Arial"/>
              <a:cs typeface="Arial"/>
              <a:sym typeface="Arial"/>
            </a:endParaRPr>
          </a:p>
        </p:txBody>
      </p:sp>
      <p:sp>
        <p:nvSpPr>
          <p:cNvPr id="61" name="Shape 61"/>
          <p:cNvSpPr txBox="1"/>
          <p:nvPr/>
        </p:nvSpPr>
        <p:spPr>
          <a:xfrm>
            <a:off x="2209799" y="4010533"/>
            <a:ext cx="7809270" cy="1219605"/>
          </a:xfrm>
          <a:prstGeom prst="rect">
            <a:avLst/>
          </a:prstGeom>
          <a:noFill/>
          <a:ln>
            <a:noFill/>
          </a:ln>
        </p:spPr>
        <p:txBody>
          <a:bodyPr wrap="square" lIns="68575" tIns="34275" rIns="68575" bIns="34275" anchor="t" anchorCtr="0">
            <a:noAutofit/>
          </a:bodyPr>
          <a:lstStyle/>
          <a:p>
            <a:pPr algn="ctr">
              <a:buClr>
                <a:srgbClr val="000000"/>
              </a:buClr>
              <a:buSzPct val="25000"/>
            </a:pPr>
            <a:r>
              <a:rPr lang="en-US" sz="2100" kern="0" dirty="0">
                <a:solidFill>
                  <a:srgbClr val="000000"/>
                </a:solidFill>
                <a:latin typeface="Arial"/>
                <a:ea typeface="Arial"/>
                <a:cs typeface="Arial"/>
                <a:sym typeface="Arial"/>
              </a:rPr>
              <a:t>Jordann Hoernemann, Pharm.D. &amp; Sierra Kreft, Pharm.D.</a:t>
            </a:r>
          </a:p>
          <a:p>
            <a:pPr algn="ctr">
              <a:buClr>
                <a:srgbClr val="000000"/>
              </a:buClr>
              <a:buSzPct val="25000"/>
            </a:pPr>
            <a:r>
              <a:rPr lang="en-US" sz="1350" kern="0" dirty="0">
                <a:solidFill>
                  <a:srgbClr val="000000"/>
                </a:solidFill>
                <a:latin typeface="Arial"/>
                <a:ea typeface="Arial"/>
                <a:cs typeface="Arial"/>
                <a:sym typeface="Arial"/>
              </a:rPr>
              <a:t>PGY-1 Acute Care Pharmacy Residents</a:t>
            </a:r>
            <a:br>
              <a:rPr lang="en-US" sz="1350" kern="0" dirty="0">
                <a:latin typeface="Arial"/>
                <a:ea typeface="Arial"/>
                <a:cs typeface="Arial"/>
              </a:rPr>
            </a:br>
            <a:r>
              <a:rPr lang="en-US" sz="1350" kern="0" dirty="0">
                <a:solidFill>
                  <a:srgbClr val="000000"/>
                </a:solidFill>
                <a:latin typeface="Arial"/>
                <a:ea typeface="Arial"/>
                <a:cs typeface="Arial"/>
                <a:sym typeface="Arial"/>
              </a:rPr>
              <a:t>Essentia Health | Fargo, ND</a:t>
            </a:r>
            <a:br>
              <a:rPr lang="en-US" sz="1350" kern="0" dirty="0">
                <a:latin typeface="Arial"/>
                <a:ea typeface="Arial"/>
                <a:cs typeface="Arial"/>
              </a:rPr>
            </a:br>
            <a:r>
              <a:rPr lang="en-US" sz="1350" kern="0" dirty="0">
                <a:solidFill>
                  <a:srgbClr val="000000"/>
                </a:solidFill>
                <a:latin typeface="Arial"/>
                <a:ea typeface="Arial"/>
                <a:cs typeface="Arial"/>
                <a:sym typeface="Arial"/>
              </a:rPr>
              <a:t>Friday, March 6</a:t>
            </a:r>
            <a:r>
              <a:rPr lang="en-US" sz="1350" kern="0" baseline="30000" dirty="0">
                <a:solidFill>
                  <a:srgbClr val="000000"/>
                </a:solidFill>
                <a:latin typeface="Arial"/>
                <a:ea typeface="Arial"/>
                <a:cs typeface="Arial"/>
                <a:sym typeface="Arial"/>
              </a:rPr>
              <a:t>th</a:t>
            </a:r>
            <a:r>
              <a:rPr lang="en-US" sz="1350" kern="0" dirty="0">
                <a:solidFill>
                  <a:srgbClr val="000000"/>
                </a:solidFill>
                <a:latin typeface="Arial"/>
                <a:ea typeface="Arial"/>
                <a:cs typeface="Arial"/>
                <a:sym typeface="Arial"/>
              </a:rPr>
              <a:t>, 2020</a:t>
            </a:r>
          </a:p>
        </p:txBody>
      </p:sp>
      <p:cxnSp>
        <p:nvCxnSpPr>
          <p:cNvPr id="62" name="Shape 62"/>
          <p:cNvCxnSpPr/>
          <p:nvPr/>
        </p:nvCxnSpPr>
        <p:spPr>
          <a:xfrm>
            <a:off x="2743200" y="3048000"/>
            <a:ext cx="6781800" cy="0"/>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254"/>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E8F3-EF72-C74A-8248-E70B71ADC65A}"/>
              </a:ext>
            </a:extLst>
          </p:cNvPr>
          <p:cNvSpPr>
            <a:spLocks noGrp="1"/>
          </p:cNvSpPr>
          <p:nvPr>
            <p:ph type="title"/>
          </p:nvPr>
        </p:nvSpPr>
        <p:spPr/>
        <p:txBody>
          <a:bodyPr/>
          <a:lstStyle/>
          <a:p>
            <a:pPr algn="ctr"/>
            <a:r>
              <a:rPr lang="en-US" dirty="0"/>
              <a:t>VTE Prevalence in Obesity</a:t>
            </a:r>
          </a:p>
        </p:txBody>
      </p:sp>
      <p:sp>
        <p:nvSpPr>
          <p:cNvPr id="3" name="Content Placeholder 2">
            <a:extLst>
              <a:ext uri="{FF2B5EF4-FFF2-40B4-BE49-F238E27FC236}">
                <a16:creationId xmlns:a16="http://schemas.microsoft.com/office/drawing/2014/main" id="{9438C7E4-57B1-4E44-B19E-D416F1B324E6}"/>
              </a:ext>
            </a:extLst>
          </p:cNvPr>
          <p:cNvSpPr>
            <a:spLocks noGrp="1"/>
          </p:cNvSpPr>
          <p:nvPr>
            <p:ph sz="half" idx="1"/>
          </p:nvPr>
        </p:nvSpPr>
        <p:spPr/>
        <p:txBody>
          <a:bodyPr/>
          <a:lstStyle/>
          <a:p>
            <a:r>
              <a:rPr lang="en-US" dirty="0"/>
              <a:t>A meta-analysis found the likelihood of first spontaneous VTE among people who were obese was more than </a:t>
            </a:r>
            <a:r>
              <a:rPr lang="en-US" b="1" dirty="0"/>
              <a:t>twice that of individuals with a normal BMI</a:t>
            </a:r>
            <a:r>
              <a:rPr lang="en-US" dirty="0"/>
              <a:t> (OR= 2.33; 95% CI 1.68-3.24).</a:t>
            </a:r>
          </a:p>
          <a:p>
            <a:pPr marL="0" indent="0">
              <a:buNone/>
            </a:pPr>
            <a:endParaRPr lang="en-US" dirty="0"/>
          </a:p>
        </p:txBody>
      </p:sp>
      <p:sp>
        <p:nvSpPr>
          <p:cNvPr id="4" name="Content Placeholder 3">
            <a:extLst>
              <a:ext uri="{FF2B5EF4-FFF2-40B4-BE49-F238E27FC236}">
                <a16:creationId xmlns:a16="http://schemas.microsoft.com/office/drawing/2014/main" id="{83B4517E-753A-3048-BDEB-747B4AC3F629}"/>
              </a:ext>
            </a:extLst>
          </p:cNvPr>
          <p:cNvSpPr>
            <a:spLocks noGrp="1"/>
          </p:cNvSpPr>
          <p:nvPr>
            <p:ph sz="half" idx="2"/>
          </p:nvPr>
        </p:nvSpPr>
        <p:spPr/>
        <p:txBody>
          <a:bodyPr/>
          <a:lstStyle/>
          <a:p>
            <a:r>
              <a:rPr lang="en-US" dirty="0"/>
              <a:t>A prospective, cohort study showed that the relative risk of unprovoked PE that </a:t>
            </a:r>
            <a:r>
              <a:rPr lang="en-US" b="1" dirty="0"/>
              <a:t>was not associated </a:t>
            </a:r>
            <a:r>
              <a:rPr lang="en-US" dirty="0"/>
              <a:t>with prior surgery, trauma, or cancer </a:t>
            </a:r>
            <a:r>
              <a:rPr lang="en-US" b="1" dirty="0"/>
              <a:t>raised by 8% per 1 kg/m</a:t>
            </a:r>
            <a:r>
              <a:rPr lang="en-US" b="1" baseline="30000" dirty="0"/>
              <a:t>2</a:t>
            </a:r>
            <a:r>
              <a:rPr lang="en-US" dirty="0"/>
              <a:t> increase in BMI.</a:t>
            </a:r>
          </a:p>
          <a:p>
            <a:endParaRPr lang="en-US" dirty="0"/>
          </a:p>
        </p:txBody>
      </p:sp>
      <p:sp>
        <p:nvSpPr>
          <p:cNvPr id="5" name="TextBox 4">
            <a:extLst>
              <a:ext uri="{FF2B5EF4-FFF2-40B4-BE49-F238E27FC236}">
                <a16:creationId xmlns:a16="http://schemas.microsoft.com/office/drawing/2014/main" id="{14F469BC-2592-0C4B-AC04-026ADCDEC2DB}"/>
              </a:ext>
            </a:extLst>
          </p:cNvPr>
          <p:cNvSpPr txBox="1"/>
          <p:nvPr/>
        </p:nvSpPr>
        <p:spPr>
          <a:xfrm>
            <a:off x="0" y="6581001"/>
            <a:ext cx="11104486" cy="276999"/>
          </a:xfrm>
          <a:prstGeom prst="rect">
            <a:avLst/>
          </a:prstGeom>
          <a:noFill/>
        </p:spPr>
        <p:txBody>
          <a:bodyPr wrap="square" rtlCol="0">
            <a:spAutoFit/>
          </a:bodyPr>
          <a:lstStyle/>
          <a:p>
            <a:r>
              <a:rPr lang="en-US" sz="1200" dirty="0"/>
              <a:t>Yang, </a:t>
            </a:r>
            <a:r>
              <a:rPr lang="en-US" sz="1200" i="1" dirty="0"/>
              <a:t>Journal of Preventive Medicine &amp; Public Health, </a:t>
            </a:r>
            <a:r>
              <a:rPr lang="en-US" sz="1200" dirty="0"/>
              <a:t>November 2012.  </a:t>
            </a:r>
          </a:p>
        </p:txBody>
      </p:sp>
    </p:spTree>
    <p:extLst>
      <p:ext uri="{BB962C8B-B14F-4D97-AF65-F5344CB8AC3E}">
        <p14:creationId xmlns:p14="http://schemas.microsoft.com/office/powerpoint/2010/main" val="125576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B27F-53CA-446E-AA2A-8712AEEFB140}"/>
              </a:ext>
            </a:extLst>
          </p:cNvPr>
          <p:cNvSpPr>
            <a:spLocks noGrp="1"/>
          </p:cNvSpPr>
          <p:nvPr>
            <p:ph type="title"/>
          </p:nvPr>
        </p:nvSpPr>
        <p:spPr/>
        <p:txBody>
          <a:bodyPr/>
          <a:lstStyle/>
          <a:p>
            <a:pPr algn="ctr"/>
            <a:r>
              <a:rPr lang="en-US" dirty="0"/>
              <a:t>VTE Mechanism in Obesity</a:t>
            </a:r>
            <a:endParaRPr lang="en-US" baseline="30000" dirty="0"/>
          </a:p>
        </p:txBody>
      </p:sp>
      <p:graphicFrame>
        <p:nvGraphicFramePr>
          <p:cNvPr id="3" name="Content Placeholder 2">
            <a:extLst>
              <a:ext uri="{FF2B5EF4-FFF2-40B4-BE49-F238E27FC236}">
                <a16:creationId xmlns:a16="http://schemas.microsoft.com/office/drawing/2014/main" id="{A000CA6A-0335-5B41-BCF0-B94A295AFB88}"/>
              </a:ext>
            </a:extLst>
          </p:cNvPr>
          <p:cNvGraphicFramePr>
            <a:graphicFrameLocks noGrp="1"/>
          </p:cNvGraphicFramePr>
          <p:nvPr>
            <p:ph idx="1"/>
            <p:extLst>
              <p:ext uri="{D42A27DB-BD31-4B8C-83A1-F6EECF244321}">
                <p14:modId xmlns:p14="http://schemas.microsoft.com/office/powerpoint/2010/main" val="6272106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34BF956E-24BE-464D-9B0D-92551A09DFC2}"/>
              </a:ext>
            </a:extLst>
          </p:cNvPr>
          <p:cNvGrpSpPr/>
          <p:nvPr/>
        </p:nvGrpSpPr>
        <p:grpSpPr>
          <a:xfrm flipH="1">
            <a:off x="7656304" y="2681320"/>
            <a:ext cx="1037122" cy="326924"/>
            <a:chOff x="4003320" y="801955"/>
            <a:chExt cx="549689" cy="355670"/>
          </a:xfrm>
          <a:solidFill>
            <a:schemeClr val="accent6">
              <a:lumMod val="40000"/>
              <a:lumOff val="60000"/>
            </a:schemeClr>
          </a:solidFill>
        </p:grpSpPr>
        <p:sp>
          <p:nvSpPr>
            <p:cNvPr id="14" name="Right Arrow 13">
              <a:extLst>
                <a:ext uri="{FF2B5EF4-FFF2-40B4-BE49-F238E27FC236}">
                  <a16:creationId xmlns:a16="http://schemas.microsoft.com/office/drawing/2014/main" id="{797CBE5E-A98B-5B4F-8F97-F8D3A85ECDF5}"/>
                </a:ext>
              </a:extLst>
            </p:cNvPr>
            <p:cNvSpPr/>
            <p:nvPr/>
          </p:nvSpPr>
          <p:spPr>
            <a:xfrm rot="8955895">
              <a:off x="4003320" y="801955"/>
              <a:ext cx="549689" cy="355670"/>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4">
              <a:extLst>
                <a:ext uri="{FF2B5EF4-FFF2-40B4-BE49-F238E27FC236}">
                  <a16:creationId xmlns:a16="http://schemas.microsoft.com/office/drawing/2014/main" id="{DC643B28-A9DF-354E-8FA9-9D1B132C9D29}"/>
                </a:ext>
              </a:extLst>
            </p:cNvPr>
            <p:cNvSpPr txBox="1"/>
            <p:nvPr/>
          </p:nvSpPr>
          <p:spPr>
            <a:xfrm rot="19755895">
              <a:off x="4102527" y="845823"/>
              <a:ext cx="442988" cy="2134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accent6">
                    <a:lumMod val="60000"/>
                    <a:lumOff val="40000"/>
                  </a:schemeClr>
                </a:solidFill>
              </a:endParaRPr>
            </a:p>
          </p:txBody>
        </p:sp>
      </p:grpSp>
      <p:sp>
        <p:nvSpPr>
          <p:cNvPr id="5" name="TextBox 4">
            <a:extLst>
              <a:ext uri="{FF2B5EF4-FFF2-40B4-BE49-F238E27FC236}">
                <a16:creationId xmlns:a16="http://schemas.microsoft.com/office/drawing/2014/main" id="{0DDDDF83-345E-5649-9499-BFE9E2BA4DF8}"/>
              </a:ext>
            </a:extLst>
          </p:cNvPr>
          <p:cNvSpPr txBox="1"/>
          <p:nvPr/>
        </p:nvSpPr>
        <p:spPr>
          <a:xfrm>
            <a:off x="5406887" y="2598305"/>
            <a:ext cx="1378226" cy="523220"/>
          </a:xfrm>
          <a:prstGeom prst="rect">
            <a:avLst/>
          </a:prstGeom>
          <a:noFill/>
        </p:spPr>
        <p:txBody>
          <a:bodyPr wrap="square" rtlCol="0">
            <a:spAutoFit/>
          </a:bodyPr>
          <a:lstStyle/>
          <a:p>
            <a:pPr algn="ctr"/>
            <a:r>
              <a:rPr lang="en-US" sz="1400" dirty="0"/>
              <a:t>Adipokines</a:t>
            </a:r>
          </a:p>
          <a:p>
            <a:pPr algn="ctr"/>
            <a:r>
              <a:rPr lang="en-US" sz="1400" dirty="0"/>
              <a:t>microRNAs</a:t>
            </a:r>
          </a:p>
        </p:txBody>
      </p:sp>
      <p:sp>
        <p:nvSpPr>
          <p:cNvPr id="8" name="TextBox 7">
            <a:extLst>
              <a:ext uri="{FF2B5EF4-FFF2-40B4-BE49-F238E27FC236}">
                <a16:creationId xmlns:a16="http://schemas.microsoft.com/office/drawing/2014/main" id="{4D2DF06C-E523-3C49-924B-7C8E12B31AC7}"/>
              </a:ext>
            </a:extLst>
          </p:cNvPr>
          <p:cNvSpPr txBox="1"/>
          <p:nvPr/>
        </p:nvSpPr>
        <p:spPr>
          <a:xfrm>
            <a:off x="5296783" y="4138583"/>
            <a:ext cx="1907766" cy="954107"/>
          </a:xfrm>
          <a:prstGeom prst="rect">
            <a:avLst/>
          </a:prstGeom>
          <a:noFill/>
        </p:spPr>
        <p:txBody>
          <a:bodyPr wrap="none" rtlCol="0">
            <a:spAutoFit/>
          </a:bodyPr>
          <a:lstStyle/>
          <a:p>
            <a:pPr algn="ctr"/>
            <a:r>
              <a:rPr lang="en-US" sz="1400" dirty="0"/>
              <a:t>Endothelial dysfunction</a:t>
            </a:r>
          </a:p>
          <a:p>
            <a:pPr algn="ctr"/>
            <a:r>
              <a:rPr lang="en-US" sz="1400" dirty="0"/>
              <a:t>Plaque rupture </a:t>
            </a:r>
          </a:p>
          <a:p>
            <a:pPr algn="ctr"/>
            <a:r>
              <a:rPr lang="en-US" sz="1400" dirty="0"/>
              <a:t>Platelet activation </a:t>
            </a:r>
          </a:p>
          <a:p>
            <a:pPr algn="ctr"/>
            <a:r>
              <a:rPr lang="en-US" sz="1400" dirty="0"/>
              <a:t>Delayed clot lysis </a:t>
            </a:r>
          </a:p>
        </p:txBody>
      </p:sp>
      <p:grpSp>
        <p:nvGrpSpPr>
          <p:cNvPr id="11" name="Group 10">
            <a:extLst>
              <a:ext uri="{FF2B5EF4-FFF2-40B4-BE49-F238E27FC236}">
                <a16:creationId xmlns:a16="http://schemas.microsoft.com/office/drawing/2014/main" id="{58E65032-5DD7-B143-8F94-4A7EF0A78096}"/>
              </a:ext>
            </a:extLst>
          </p:cNvPr>
          <p:cNvGrpSpPr/>
          <p:nvPr/>
        </p:nvGrpSpPr>
        <p:grpSpPr>
          <a:xfrm rot="18269026">
            <a:off x="5685572" y="3402597"/>
            <a:ext cx="820857" cy="454916"/>
            <a:chOff x="2787316" y="963217"/>
            <a:chExt cx="1038028" cy="355323"/>
          </a:xfrm>
          <a:solidFill>
            <a:srgbClr val="00D4D6"/>
          </a:solidFill>
        </p:grpSpPr>
        <p:sp>
          <p:nvSpPr>
            <p:cNvPr id="12" name="Right Arrow 11">
              <a:extLst>
                <a:ext uri="{FF2B5EF4-FFF2-40B4-BE49-F238E27FC236}">
                  <a16:creationId xmlns:a16="http://schemas.microsoft.com/office/drawing/2014/main" id="{15210829-26E5-BC43-ABCE-9E0AFFFD0F83}"/>
                </a:ext>
              </a:extLst>
            </p:cNvPr>
            <p:cNvSpPr/>
            <p:nvPr/>
          </p:nvSpPr>
          <p:spPr>
            <a:xfrm rot="8744803">
              <a:off x="2787316" y="963217"/>
              <a:ext cx="1038028" cy="355323"/>
            </a:xfrm>
            <a:prstGeom prst="rightArrow">
              <a:avLst>
                <a:gd name="adj1" fmla="val 60000"/>
                <a:gd name="adj2" fmla="val 50000"/>
              </a:avLst>
            </a:prstGeom>
            <a:grpFill/>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17" name="Right Arrow 4">
              <a:extLst>
                <a:ext uri="{FF2B5EF4-FFF2-40B4-BE49-F238E27FC236}">
                  <a16:creationId xmlns:a16="http://schemas.microsoft.com/office/drawing/2014/main" id="{D66FC170-4DEE-3B4F-BDBF-CB6D662D33AE}"/>
                </a:ext>
              </a:extLst>
            </p:cNvPr>
            <p:cNvSpPr txBox="1"/>
            <p:nvPr/>
          </p:nvSpPr>
          <p:spPr>
            <a:xfrm rot="19544803">
              <a:off x="2999956" y="982339"/>
              <a:ext cx="805196" cy="2131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p:txBody>
        </p:sp>
      </p:grpSp>
      <p:sp>
        <p:nvSpPr>
          <p:cNvPr id="16" name="TextBox 15">
            <a:extLst>
              <a:ext uri="{FF2B5EF4-FFF2-40B4-BE49-F238E27FC236}">
                <a16:creationId xmlns:a16="http://schemas.microsoft.com/office/drawing/2014/main" id="{477B94E8-5379-264F-806B-B5C10420FF5A}"/>
              </a:ext>
            </a:extLst>
          </p:cNvPr>
          <p:cNvSpPr txBox="1"/>
          <p:nvPr/>
        </p:nvSpPr>
        <p:spPr>
          <a:xfrm>
            <a:off x="0" y="6581001"/>
            <a:ext cx="11104486" cy="276999"/>
          </a:xfrm>
          <a:prstGeom prst="rect">
            <a:avLst/>
          </a:prstGeom>
          <a:noFill/>
        </p:spPr>
        <p:txBody>
          <a:bodyPr wrap="square" rtlCol="0">
            <a:spAutoFit/>
          </a:bodyPr>
          <a:lstStyle/>
          <a:p>
            <a:r>
              <a:rPr lang="en-US" sz="1200" dirty="0"/>
              <a:t>Blokhin, </a:t>
            </a:r>
            <a:r>
              <a:rPr lang="en-US" sz="1200" i="1" dirty="0"/>
              <a:t>Current Opinion in Hematology, </a:t>
            </a:r>
            <a:r>
              <a:rPr lang="en-US" sz="1200" dirty="0"/>
              <a:t>September 2013.</a:t>
            </a:r>
          </a:p>
        </p:txBody>
      </p:sp>
    </p:spTree>
    <p:extLst>
      <p:ext uri="{BB962C8B-B14F-4D97-AF65-F5344CB8AC3E}">
        <p14:creationId xmlns:p14="http://schemas.microsoft.com/office/powerpoint/2010/main" val="98226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BC5A-4B9B-45B9-A39C-9ABEFDCC7059}"/>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Impaired Fibrinolysis </a:t>
            </a:r>
          </a:p>
        </p:txBody>
      </p:sp>
      <p:cxnSp>
        <p:nvCxnSpPr>
          <p:cNvPr id="18" name="Straight Connector 17">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Content Placeholder 12" descr="A close up of a map&#10;&#10;Description automatically generated">
            <a:extLst>
              <a:ext uri="{FF2B5EF4-FFF2-40B4-BE49-F238E27FC236}">
                <a16:creationId xmlns:a16="http://schemas.microsoft.com/office/drawing/2014/main" id="{54D5E869-A3E1-B749-858D-341A3DF5E9A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75861" y="457201"/>
            <a:ext cx="5631130" cy="3561188"/>
          </a:xfrm>
        </p:spPr>
      </p:pic>
      <p:sp>
        <p:nvSpPr>
          <p:cNvPr id="11" name="Content Placeholder 10">
            <a:extLst>
              <a:ext uri="{FF2B5EF4-FFF2-40B4-BE49-F238E27FC236}">
                <a16:creationId xmlns:a16="http://schemas.microsoft.com/office/drawing/2014/main" id="{82704242-84A1-6146-BF00-5883A7C9046F}"/>
              </a:ext>
            </a:extLst>
          </p:cNvPr>
          <p:cNvSpPr>
            <a:spLocks noGrp="1"/>
          </p:cNvSpPr>
          <p:nvPr>
            <p:ph sz="half" idx="2"/>
          </p:nvPr>
        </p:nvSpPr>
        <p:spPr>
          <a:xfrm>
            <a:off x="4975861" y="4096172"/>
            <a:ext cx="6250940" cy="2304628"/>
          </a:xfrm>
        </p:spPr>
        <p:txBody>
          <a:bodyPr>
            <a:normAutofit lnSpcReduction="10000"/>
          </a:bodyPr>
          <a:lstStyle/>
          <a:p>
            <a:r>
              <a:rPr lang="en-US" dirty="0"/>
              <a:t>Plasmin: degrades fibrin </a:t>
            </a:r>
          </a:p>
          <a:p>
            <a:r>
              <a:rPr lang="en-US" dirty="0"/>
              <a:t>t-PA: converts plasminogen to plasmin </a:t>
            </a:r>
          </a:p>
          <a:p>
            <a:r>
              <a:rPr lang="en-US" dirty="0"/>
              <a:t>PAI-1: inhibits plasmin </a:t>
            </a:r>
          </a:p>
          <a:p>
            <a:r>
              <a:rPr lang="en-US" dirty="0"/>
              <a:t>PAI-1 is released by vascular endothelium, liver, and </a:t>
            </a:r>
            <a:r>
              <a:rPr lang="en-US" b="1" dirty="0"/>
              <a:t>adipose tissue</a:t>
            </a:r>
          </a:p>
          <a:p>
            <a:endParaRPr lang="en-US" sz="2000" dirty="0"/>
          </a:p>
        </p:txBody>
      </p:sp>
      <p:sp>
        <p:nvSpPr>
          <p:cNvPr id="7" name="TextBox 6">
            <a:extLst>
              <a:ext uri="{FF2B5EF4-FFF2-40B4-BE49-F238E27FC236}">
                <a16:creationId xmlns:a16="http://schemas.microsoft.com/office/drawing/2014/main" id="{809E8FCE-3CD6-7246-BD03-FBF8564D2BAB}"/>
              </a:ext>
            </a:extLst>
          </p:cNvPr>
          <p:cNvSpPr txBox="1"/>
          <p:nvPr/>
        </p:nvSpPr>
        <p:spPr>
          <a:xfrm>
            <a:off x="0" y="6608859"/>
            <a:ext cx="11104486" cy="276999"/>
          </a:xfrm>
          <a:prstGeom prst="rect">
            <a:avLst/>
          </a:prstGeom>
          <a:noFill/>
        </p:spPr>
        <p:txBody>
          <a:bodyPr wrap="square" rtlCol="0">
            <a:spAutoFit/>
          </a:bodyPr>
          <a:lstStyle/>
          <a:p>
            <a:r>
              <a:rPr lang="en-US" sz="1200" dirty="0"/>
              <a:t>Image: Gupta, </a:t>
            </a:r>
            <a:r>
              <a:rPr lang="en-US" sz="1200" i="1" dirty="0"/>
              <a:t>Rare Bleeding Disorder, 2020. </a:t>
            </a:r>
            <a:r>
              <a:rPr lang="en-US" sz="1200" dirty="0"/>
              <a:t>Blokhin, </a:t>
            </a:r>
            <a:r>
              <a:rPr lang="en-US" sz="1200" i="1" dirty="0"/>
              <a:t>Current Opinion in Hematology, </a:t>
            </a:r>
            <a:r>
              <a:rPr lang="en-US" sz="1200" dirty="0"/>
              <a:t>September 2013.  </a:t>
            </a:r>
          </a:p>
        </p:txBody>
      </p:sp>
    </p:spTree>
    <p:extLst>
      <p:ext uri="{BB962C8B-B14F-4D97-AF65-F5344CB8AC3E}">
        <p14:creationId xmlns:p14="http://schemas.microsoft.com/office/powerpoint/2010/main" val="326005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6E8D-C0A0-4841-A7B1-4D072C565CBD}"/>
              </a:ext>
            </a:extLst>
          </p:cNvPr>
          <p:cNvSpPr>
            <a:spLocks noGrp="1"/>
          </p:cNvSpPr>
          <p:nvPr>
            <p:ph type="title"/>
          </p:nvPr>
        </p:nvSpPr>
        <p:spPr/>
        <p:txBody>
          <a:bodyPr/>
          <a:lstStyle/>
          <a:p>
            <a:pPr algn="ctr"/>
            <a:r>
              <a:rPr lang="en-US" dirty="0"/>
              <a:t>Current Challenges</a:t>
            </a:r>
          </a:p>
        </p:txBody>
      </p:sp>
      <p:sp>
        <p:nvSpPr>
          <p:cNvPr id="3" name="Content Placeholder 2">
            <a:extLst>
              <a:ext uri="{FF2B5EF4-FFF2-40B4-BE49-F238E27FC236}">
                <a16:creationId xmlns:a16="http://schemas.microsoft.com/office/drawing/2014/main" id="{CE4BEDCB-F0C8-D343-9B2A-6056E28FA5B0}"/>
              </a:ext>
            </a:extLst>
          </p:cNvPr>
          <p:cNvSpPr>
            <a:spLocks noGrp="1"/>
          </p:cNvSpPr>
          <p:nvPr>
            <p:ph idx="1"/>
          </p:nvPr>
        </p:nvSpPr>
        <p:spPr>
          <a:xfrm>
            <a:off x="838200" y="1690688"/>
            <a:ext cx="10515600" cy="4548671"/>
          </a:xfrm>
        </p:spPr>
        <p:txBody>
          <a:bodyPr>
            <a:normAutofit/>
          </a:bodyPr>
          <a:lstStyle/>
          <a:p>
            <a:r>
              <a:rPr lang="en-US" dirty="0"/>
              <a:t>Other than weight loss, no current published recommendations available to prevent/treat thrombosis in obese patients</a:t>
            </a:r>
          </a:p>
          <a:p>
            <a:r>
              <a:rPr lang="en-US" dirty="0"/>
              <a:t>It is established that obese patients require significantly higher doses of warfarin to reach INR goals in a timely manner </a:t>
            </a:r>
          </a:p>
          <a:p>
            <a:r>
              <a:rPr lang="en-US" dirty="0"/>
              <a:t>Uncertainty of weight-based and maximum doses of LMWH</a:t>
            </a:r>
          </a:p>
          <a:p>
            <a:r>
              <a:rPr lang="en-US" dirty="0"/>
              <a:t>DOACs are approved with fixed doses and obese patients were excluded from the trials to support approval </a:t>
            </a:r>
          </a:p>
          <a:p>
            <a:r>
              <a:rPr lang="en-US" dirty="0"/>
              <a:t>Using anti-Xa levels with these therapeutic options are not well established </a:t>
            </a:r>
          </a:p>
        </p:txBody>
      </p:sp>
      <p:sp>
        <p:nvSpPr>
          <p:cNvPr id="4" name="Rectangle 3">
            <a:extLst>
              <a:ext uri="{FF2B5EF4-FFF2-40B4-BE49-F238E27FC236}">
                <a16:creationId xmlns:a16="http://schemas.microsoft.com/office/drawing/2014/main" id="{56B6E0D7-15ED-B94F-9B6E-2836D604A6D3}"/>
              </a:ext>
            </a:extLst>
          </p:cNvPr>
          <p:cNvSpPr/>
          <p:nvPr/>
        </p:nvSpPr>
        <p:spPr>
          <a:xfrm>
            <a:off x="0" y="6452428"/>
            <a:ext cx="4575163" cy="461665"/>
          </a:xfrm>
          <a:prstGeom prst="rect">
            <a:avLst/>
          </a:prstGeom>
        </p:spPr>
        <p:txBody>
          <a:bodyPr wrap="none">
            <a:spAutoFit/>
          </a:bodyPr>
          <a:lstStyle/>
          <a:p>
            <a:r>
              <a:rPr lang="en-US" sz="1200" dirty="0"/>
              <a:t>Blokhin, </a:t>
            </a:r>
            <a:r>
              <a:rPr lang="en-US" sz="1200" i="1" dirty="0"/>
              <a:t>Current Opinion in Hematology, </a:t>
            </a:r>
            <a:r>
              <a:rPr lang="en-US" sz="1200" dirty="0"/>
              <a:t>September 2013. </a:t>
            </a:r>
          </a:p>
          <a:p>
            <a:r>
              <a:rPr lang="en-US" sz="1200" dirty="0"/>
              <a:t>Yang, </a:t>
            </a:r>
            <a:r>
              <a:rPr lang="en-US" sz="1200" i="1" dirty="0"/>
              <a:t>Journal of Preventive Medicine &amp; Public Health, </a:t>
            </a:r>
            <a:r>
              <a:rPr lang="en-US" sz="1200" dirty="0"/>
              <a:t>November 2012.</a:t>
            </a:r>
          </a:p>
        </p:txBody>
      </p:sp>
    </p:spTree>
    <p:extLst>
      <p:ext uri="{BB962C8B-B14F-4D97-AF65-F5344CB8AC3E}">
        <p14:creationId xmlns:p14="http://schemas.microsoft.com/office/powerpoint/2010/main" val="83245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A676-CC10-3641-BC7B-78E10AFD0D1A}"/>
              </a:ext>
            </a:extLst>
          </p:cNvPr>
          <p:cNvSpPr>
            <a:spLocks noGrp="1"/>
          </p:cNvSpPr>
          <p:nvPr>
            <p:ph type="title"/>
          </p:nvPr>
        </p:nvSpPr>
        <p:spPr/>
        <p:txBody>
          <a:bodyPr/>
          <a:lstStyle/>
          <a:p>
            <a:pPr algn="ctr"/>
            <a:r>
              <a:rPr lang="en-US" dirty="0"/>
              <a:t>Non-Pharmacologic Treatment</a:t>
            </a:r>
          </a:p>
        </p:txBody>
      </p:sp>
      <p:sp>
        <p:nvSpPr>
          <p:cNvPr id="3" name="Content Placeholder 2">
            <a:extLst>
              <a:ext uri="{FF2B5EF4-FFF2-40B4-BE49-F238E27FC236}">
                <a16:creationId xmlns:a16="http://schemas.microsoft.com/office/drawing/2014/main" id="{09C2391B-3554-2F40-ACB0-0371AF980E78}"/>
              </a:ext>
            </a:extLst>
          </p:cNvPr>
          <p:cNvSpPr>
            <a:spLocks noGrp="1"/>
          </p:cNvSpPr>
          <p:nvPr>
            <p:ph idx="1"/>
          </p:nvPr>
        </p:nvSpPr>
        <p:spPr>
          <a:xfrm>
            <a:off x="838200" y="1920218"/>
            <a:ext cx="10515600" cy="4351338"/>
          </a:xfrm>
        </p:spPr>
        <p:txBody>
          <a:bodyPr/>
          <a:lstStyle/>
          <a:p>
            <a:r>
              <a:rPr lang="en-US" dirty="0"/>
              <a:t>Regular physical activity can decrease PAI-1 activity</a:t>
            </a:r>
          </a:p>
          <a:p>
            <a:r>
              <a:rPr lang="en-US" dirty="0"/>
              <a:t>Diets rich in vitamin E, vitamin B6, and fiber decrease risk of VTE</a:t>
            </a:r>
          </a:p>
          <a:p>
            <a:r>
              <a:rPr lang="en-US" b="1" dirty="0"/>
              <a:t>Mechanical DVT </a:t>
            </a:r>
            <a:r>
              <a:rPr lang="en-US" dirty="0"/>
              <a:t>prophylaxis is not recommended as monotherapy in hospitalized patients </a:t>
            </a:r>
            <a:r>
              <a:rPr lang="en-US" b="1" dirty="0"/>
              <a:t>without pharmacologic prophylaxis</a:t>
            </a:r>
            <a:r>
              <a:rPr lang="en-US" dirty="0"/>
              <a:t>, unless contraindicated.  </a:t>
            </a:r>
          </a:p>
        </p:txBody>
      </p:sp>
      <p:sp>
        <p:nvSpPr>
          <p:cNvPr id="4" name="Rectangle 3">
            <a:extLst>
              <a:ext uri="{FF2B5EF4-FFF2-40B4-BE49-F238E27FC236}">
                <a16:creationId xmlns:a16="http://schemas.microsoft.com/office/drawing/2014/main" id="{11DB7C90-4894-C443-82F3-7EE82ACEB0A6}"/>
              </a:ext>
            </a:extLst>
          </p:cNvPr>
          <p:cNvSpPr/>
          <p:nvPr/>
        </p:nvSpPr>
        <p:spPr>
          <a:xfrm>
            <a:off x="0" y="6581001"/>
            <a:ext cx="12478043" cy="276999"/>
          </a:xfrm>
          <a:prstGeom prst="rect">
            <a:avLst/>
          </a:prstGeom>
        </p:spPr>
        <p:txBody>
          <a:bodyPr wrap="square">
            <a:spAutoFit/>
          </a:bodyPr>
          <a:lstStyle/>
          <a:p>
            <a:r>
              <a:rPr lang="en-US" sz="1200" dirty="0"/>
              <a:t>Guyatt, </a:t>
            </a:r>
            <a:r>
              <a:rPr lang="en-US" sz="1200" i="1" dirty="0"/>
              <a:t>Chest, </a:t>
            </a:r>
            <a:r>
              <a:rPr lang="en-US" sz="1200" dirty="0"/>
              <a:t>February 2012. Varraso, American Journal of Epidemiology, January 2012.</a:t>
            </a:r>
          </a:p>
        </p:txBody>
      </p:sp>
    </p:spTree>
    <p:extLst>
      <p:ext uri="{BB962C8B-B14F-4D97-AF65-F5344CB8AC3E}">
        <p14:creationId xmlns:p14="http://schemas.microsoft.com/office/powerpoint/2010/main" val="2721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7731-C9E3-48A0-9A5A-E6A5761E2008}"/>
              </a:ext>
            </a:extLst>
          </p:cNvPr>
          <p:cNvSpPr>
            <a:spLocks noGrp="1"/>
          </p:cNvSpPr>
          <p:nvPr>
            <p:ph type="title"/>
          </p:nvPr>
        </p:nvSpPr>
        <p:spPr/>
        <p:txBody>
          <a:bodyPr/>
          <a:lstStyle/>
          <a:p>
            <a:r>
              <a:rPr lang="en-US">
                <a:cs typeface="Calibri Light"/>
              </a:rPr>
              <a:t>Poll Question #2</a:t>
            </a:r>
          </a:p>
        </p:txBody>
      </p:sp>
      <p:sp>
        <p:nvSpPr>
          <p:cNvPr id="3" name="Content Placeholder 2">
            <a:extLst>
              <a:ext uri="{FF2B5EF4-FFF2-40B4-BE49-F238E27FC236}">
                <a16:creationId xmlns:a16="http://schemas.microsoft.com/office/drawing/2014/main" id="{9E7FE4ED-F15D-4F7C-9510-60318BEF147B}"/>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Per the mechanism of increased risk of VTE in obese patients, which statement below is true?</a:t>
            </a:r>
          </a:p>
          <a:p>
            <a:pPr marL="0" indent="0">
              <a:buNone/>
            </a:pPr>
            <a:r>
              <a:rPr lang="en-US" dirty="0">
                <a:ea typeface="+mn-lt"/>
                <a:cs typeface="+mn-lt"/>
              </a:rPr>
              <a:t>A. </a:t>
            </a:r>
            <a:r>
              <a:rPr lang="en-US" dirty="0" err="1">
                <a:ea typeface="+mn-lt"/>
                <a:cs typeface="+mn-lt"/>
              </a:rPr>
              <a:t>tPA</a:t>
            </a:r>
            <a:r>
              <a:rPr lang="en-US" dirty="0">
                <a:ea typeface="+mn-lt"/>
                <a:cs typeface="+mn-lt"/>
              </a:rPr>
              <a:t> is ineffective in those with a BMI &gt; 30 kg/m</a:t>
            </a:r>
            <a:r>
              <a:rPr lang="en-US" baseline="30000" dirty="0">
                <a:ea typeface="+mn-lt"/>
                <a:cs typeface="+mn-lt"/>
              </a:rPr>
              <a:t>2</a:t>
            </a:r>
            <a:endParaRPr lang="en-US" dirty="0">
              <a:ea typeface="+mn-lt"/>
              <a:cs typeface="+mn-lt"/>
            </a:endParaRPr>
          </a:p>
          <a:p>
            <a:pPr marL="0" indent="0">
              <a:buNone/>
            </a:pPr>
            <a:r>
              <a:rPr lang="en-US" dirty="0">
                <a:ea typeface="+mn-lt"/>
                <a:cs typeface="+mn-lt"/>
              </a:rPr>
              <a:t>B. Serum plasmin levels in obese patients are 2-fold greater</a:t>
            </a:r>
          </a:p>
          <a:p>
            <a:pPr marL="0" indent="0">
              <a:buNone/>
            </a:pPr>
            <a:r>
              <a:rPr lang="en-US" dirty="0">
                <a:ea typeface="+mn-lt"/>
                <a:cs typeface="+mn-lt"/>
              </a:rPr>
              <a:t>C. Adipose tissues releases PAI-1, inhibiting plasmin from fibrinolysis</a:t>
            </a:r>
          </a:p>
          <a:p>
            <a:pPr marL="0" indent="0">
              <a:buNone/>
            </a:pPr>
            <a:r>
              <a:rPr lang="en-US" dirty="0">
                <a:ea typeface="+mn-lt"/>
                <a:cs typeface="+mn-lt"/>
              </a:rPr>
              <a:t>D. Lack of conversion from prothrombin to thrombin</a:t>
            </a:r>
            <a:endParaRPr lang="en-US" dirty="0">
              <a:cs typeface="Calibri" panose="020F0502020204030204"/>
            </a:endParaRPr>
          </a:p>
        </p:txBody>
      </p:sp>
    </p:spTree>
    <p:extLst>
      <p:ext uri="{BB962C8B-B14F-4D97-AF65-F5344CB8AC3E}">
        <p14:creationId xmlns:p14="http://schemas.microsoft.com/office/powerpoint/2010/main" val="344982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0047-A8BB-894D-8239-A81148235034}"/>
              </a:ext>
            </a:extLst>
          </p:cNvPr>
          <p:cNvSpPr>
            <a:spLocks noGrp="1"/>
          </p:cNvSpPr>
          <p:nvPr>
            <p:ph type="title"/>
          </p:nvPr>
        </p:nvSpPr>
        <p:spPr/>
        <p:txBody>
          <a:bodyPr/>
          <a:lstStyle/>
          <a:p>
            <a:pPr algn="ctr"/>
            <a:r>
              <a:rPr lang="en-US" dirty="0"/>
              <a:t>Enoxaparin in Obesity</a:t>
            </a:r>
          </a:p>
        </p:txBody>
      </p:sp>
      <p:sp>
        <p:nvSpPr>
          <p:cNvPr id="3" name="Content Placeholder 2">
            <a:extLst>
              <a:ext uri="{FF2B5EF4-FFF2-40B4-BE49-F238E27FC236}">
                <a16:creationId xmlns:a16="http://schemas.microsoft.com/office/drawing/2014/main" id="{38787B4E-6530-7045-8C29-196455AE5E23}"/>
              </a:ext>
            </a:extLst>
          </p:cNvPr>
          <p:cNvSpPr>
            <a:spLocks noGrp="1"/>
          </p:cNvSpPr>
          <p:nvPr>
            <p:ph idx="1"/>
          </p:nvPr>
        </p:nvSpPr>
        <p:spPr/>
        <p:txBody>
          <a:bodyPr/>
          <a:lstStyle/>
          <a:p>
            <a:r>
              <a:rPr lang="en-US" dirty="0"/>
              <a:t>Studies have shown distribution of low-molecular weight heparin (LMWH) is </a:t>
            </a:r>
            <a:r>
              <a:rPr lang="en-US" b="1" dirty="0"/>
              <a:t>weight-based</a:t>
            </a:r>
            <a:r>
              <a:rPr lang="en-US" dirty="0"/>
              <a:t>, compensating for absorption through adipose tissue. </a:t>
            </a:r>
          </a:p>
          <a:p>
            <a:r>
              <a:rPr lang="en-US" dirty="0"/>
              <a:t>After subcutaneous administration, steady‐state exposure is achieved after the second dose in nonobese individuals vs. after the </a:t>
            </a:r>
            <a:r>
              <a:rPr lang="en-US" b="1" dirty="0"/>
              <a:t>third dose in obese volunteers</a:t>
            </a:r>
            <a:r>
              <a:rPr lang="en-US" dirty="0"/>
              <a:t>.</a:t>
            </a:r>
          </a:p>
          <a:p>
            <a:r>
              <a:rPr lang="en-US" dirty="0"/>
              <a:t>Time to maximum anti‐Xa activity is estimated to be </a:t>
            </a:r>
            <a:r>
              <a:rPr lang="en-US" b="1" dirty="0"/>
              <a:t>1 hour longer </a:t>
            </a:r>
            <a:r>
              <a:rPr lang="en-US" dirty="0"/>
              <a:t>in obese patients</a:t>
            </a:r>
          </a:p>
          <a:p>
            <a:r>
              <a:rPr lang="en-US" b="1" dirty="0"/>
              <a:t>Anti-Xa activity</a:t>
            </a:r>
            <a:r>
              <a:rPr lang="en-US" dirty="0"/>
              <a:t>, at steady state, is estimated to be 16% higher in obese patients vs. nonobese patients. </a:t>
            </a:r>
          </a:p>
        </p:txBody>
      </p:sp>
      <p:sp>
        <p:nvSpPr>
          <p:cNvPr id="4" name="TextBox 3">
            <a:extLst>
              <a:ext uri="{FF2B5EF4-FFF2-40B4-BE49-F238E27FC236}">
                <a16:creationId xmlns:a16="http://schemas.microsoft.com/office/drawing/2014/main" id="{9C302F40-DD6F-BB4A-9FE6-C739F5631CF3}"/>
              </a:ext>
            </a:extLst>
          </p:cNvPr>
          <p:cNvSpPr txBox="1"/>
          <p:nvPr/>
        </p:nvSpPr>
        <p:spPr>
          <a:xfrm>
            <a:off x="0" y="6452428"/>
            <a:ext cx="11816862" cy="461665"/>
          </a:xfrm>
          <a:prstGeom prst="rect">
            <a:avLst/>
          </a:prstGeom>
          <a:noFill/>
        </p:spPr>
        <p:txBody>
          <a:bodyPr wrap="square" rtlCol="0">
            <a:spAutoFit/>
          </a:bodyPr>
          <a:lstStyle/>
          <a:p>
            <a:r>
              <a:rPr lang="en-US" sz="1200" dirty="0"/>
              <a:t>Miranda, </a:t>
            </a:r>
            <a:r>
              <a:rPr lang="en-US" sz="1200" i="1" dirty="0"/>
              <a:t>Thrombosis Research,</a:t>
            </a:r>
            <a:r>
              <a:rPr lang="en-US" sz="1200" dirty="0"/>
              <a:t> April 2017. </a:t>
            </a:r>
          </a:p>
          <a:p>
            <a:r>
              <a:rPr lang="en-US" sz="1200" dirty="0" err="1"/>
              <a:t>Sanderink</a:t>
            </a:r>
            <a:r>
              <a:rPr lang="en-US" sz="1200" dirty="0"/>
              <a:t>, </a:t>
            </a:r>
            <a:r>
              <a:rPr lang="en-US" sz="1200" i="1" dirty="0"/>
              <a:t>American Society for Clinical Pharmacology &amp; Therapeutics. </a:t>
            </a:r>
            <a:r>
              <a:rPr lang="en-US" sz="1200" dirty="0"/>
              <a:t>September 2002.</a:t>
            </a:r>
          </a:p>
        </p:txBody>
      </p:sp>
    </p:spTree>
    <p:extLst>
      <p:ext uri="{BB962C8B-B14F-4D97-AF65-F5344CB8AC3E}">
        <p14:creationId xmlns:p14="http://schemas.microsoft.com/office/powerpoint/2010/main" val="227168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083A-07C6-C143-8026-01C637D75104}"/>
              </a:ext>
            </a:extLst>
          </p:cNvPr>
          <p:cNvSpPr>
            <a:spLocks noGrp="1"/>
          </p:cNvSpPr>
          <p:nvPr>
            <p:ph type="title"/>
          </p:nvPr>
        </p:nvSpPr>
        <p:spPr/>
        <p:txBody>
          <a:bodyPr/>
          <a:lstStyle/>
          <a:p>
            <a:pPr algn="ctr"/>
            <a:r>
              <a:rPr lang="en-US" dirty="0"/>
              <a:t>Mechanism of action: Enoxaparin</a:t>
            </a:r>
          </a:p>
        </p:txBody>
      </p:sp>
      <p:pic>
        <p:nvPicPr>
          <p:cNvPr id="5" name="Content Placeholder 4" descr="A picture containing refrigerator&#10;&#10;Description automatically generated">
            <a:extLst>
              <a:ext uri="{FF2B5EF4-FFF2-40B4-BE49-F238E27FC236}">
                <a16:creationId xmlns:a16="http://schemas.microsoft.com/office/drawing/2014/main" id="{66D3A80C-8955-B744-84C1-A0A8785BA0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4138" y="1690688"/>
            <a:ext cx="9323724" cy="4561923"/>
          </a:xfrm>
        </p:spPr>
      </p:pic>
      <p:sp>
        <p:nvSpPr>
          <p:cNvPr id="3" name="TextBox 2">
            <a:extLst>
              <a:ext uri="{FF2B5EF4-FFF2-40B4-BE49-F238E27FC236}">
                <a16:creationId xmlns:a16="http://schemas.microsoft.com/office/drawing/2014/main" id="{794E1F82-46DB-D54A-B705-F448578C804B}"/>
              </a:ext>
            </a:extLst>
          </p:cNvPr>
          <p:cNvSpPr txBox="1"/>
          <p:nvPr/>
        </p:nvSpPr>
        <p:spPr>
          <a:xfrm>
            <a:off x="0" y="3928869"/>
            <a:ext cx="3087757" cy="584775"/>
          </a:xfrm>
          <a:prstGeom prst="rect">
            <a:avLst/>
          </a:prstGeom>
          <a:noFill/>
        </p:spPr>
        <p:txBody>
          <a:bodyPr wrap="square" rtlCol="0">
            <a:spAutoFit/>
          </a:bodyPr>
          <a:lstStyle/>
          <a:p>
            <a:pPr algn="ctr"/>
            <a:r>
              <a:rPr lang="en-US" sz="1600" dirty="0"/>
              <a:t>Enoxaparin binds to and </a:t>
            </a:r>
            <a:r>
              <a:rPr lang="en-US" sz="1600" b="1" dirty="0"/>
              <a:t>potentiates antithrombin III </a:t>
            </a:r>
            <a:endParaRPr lang="en-US" sz="1600" dirty="0"/>
          </a:p>
        </p:txBody>
      </p:sp>
      <p:sp>
        <p:nvSpPr>
          <p:cNvPr id="6" name="TextBox 5">
            <a:extLst>
              <a:ext uri="{FF2B5EF4-FFF2-40B4-BE49-F238E27FC236}">
                <a16:creationId xmlns:a16="http://schemas.microsoft.com/office/drawing/2014/main" id="{4007D2B7-9BAD-3E4A-BA29-1B09C1A6E880}"/>
              </a:ext>
            </a:extLst>
          </p:cNvPr>
          <p:cNvSpPr txBox="1"/>
          <p:nvPr/>
        </p:nvSpPr>
        <p:spPr>
          <a:xfrm>
            <a:off x="5811078" y="4449128"/>
            <a:ext cx="2975114" cy="584775"/>
          </a:xfrm>
          <a:prstGeom prst="rect">
            <a:avLst/>
          </a:prstGeom>
          <a:noFill/>
        </p:spPr>
        <p:txBody>
          <a:bodyPr wrap="square" rtlCol="0">
            <a:spAutoFit/>
          </a:bodyPr>
          <a:lstStyle/>
          <a:p>
            <a:pPr algn="ctr"/>
            <a:r>
              <a:rPr lang="en-US" sz="1600" dirty="0"/>
              <a:t>This complex irreversibly inactivates </a:t>
            </a:r>
            <a:r>
              <a:rPr lang="en-US" sz="1600" b="1" dirty="0"/>
              <a:t>clotting factor Xa</a:t>
            </a:r>
          </a:p>
        </p:txBody>
      </p:sp>
      <p:sp>
        <p:nvSpPr>
          <p:cNvPr id="7" name="TextBox 6">
            <a:extLst>
              <a:ext uri="{FF2B5EF4-FFF2-40B4-BE49-F238E27FC236}">
                <a16:creationId xmlns:a16="http://schemas.microsoft.com/office/drawing/2014/main" id="{99473BAC-83F9-9740-B21D-44AB38361A32}"/>
              </a:ext>
            </a:extLst>
          </p:cNvPr>
          <p:cNvSpPr txBox="1"/>
          <p:nvPr/>
        </p:nvSpPr>
        <p:spPr>
          <a:xfrm>
            <a:off x="9435547" y="2931493"/>
            <a:ext cx="2975114" cy="830997"/>
          </a:xfrm>
          <a:prstGeom prst="rect">
            <a:avLst/>
          </a:prstGeom>
          <a:noFill/>
        </p:spPr>
        <p:txBody>
          <a:bodyPr wrap="square" rtlCol="0">
            <a:spAutoFit/>
          </a:bodyPr>
          <a:lstStyle/>
          <a:p>
            <a:pPr algn="ctr"/>
            <a:r>
              <a:rPr lang="en-US" sz="1600" dirty="0"/>
              <a:t>Enoxaparin thereby inhibits </a:t>
            </a:r>
            <a:r>
              <a:rPr lang="en-US" sz="1600" b="1" dirty="0"/>
              <a:t>cascade</a:t>
            </a:r>
            <a:r>
              <a:rPr lang="en-US" sz="1600" dirty="0"/>
              <a:t> progression and the </a:t>
            </a:r>
            <a:r>
              <a:rPr lang="en-US" sz="1600" b="1" dirty="0"/>
              <a:t>generation of thrombin </a:t>
            </a:r>
          </a:p>
        </p:txBody>
      </p:sp>
      <p:sp>
        <p:nvSpPr>
          <p:cNvPr id="8" name="TextBox 7">
            <a:extLst>
              <a:ext uri="{FF2B5EF4-FFF2-40B4-BE49-F238E27FC236}">
                <a16:creationId xmlns:a16="http://schemas.microsoft.com/office/drawing/2014/main" id="{41F08E7F-E661-D94B-A9DC-D7E6670C0912}"/>
              </a:ext>
            </a:extLst>
          </p:cNvPr>
          <p:cNvSpPr txBox="1"/>
          <p:nvPr/>
        </p:nvSpPr>
        <p:spPr>
          <a:xfrm>
            <a:off x="0" y="6584965"/>
            <a:ext cx="11104486" cy="276999"/>
          </a:xfrm>
          <a:prstGeom prst="rect">
            <a:avLst/>
          </a:prstGeom>
          <a:noFill/>
        </p:spPr>
        <p:txBody>
          <a:bodyPr wrap="square" rtlCol="0">
            <a:spAutoFit/>
          </a:bodyPr>
          <a:lstStyle/>
          <a:p>
            <a:r>
              <a:rPr lang="en-US" sz="1200" dirty="0"/>
              <a:t>Yang, </a:t>
            </a:r>
            <a:r>
              <a:rPr lang="en-US" sz="1200" i="1" dirty="0"/>
              <a:t>Journal of Preventive Medicine &amp; Public Health, </a:t>
            </a:r>
            <a:r>
              <a:rPr lang="en-US" sz="1200" dirty="0"/>
              <a:t>November 2012.  </a:t>
            </a:r>
          </a:p>
        </p:txBody>
      </p:sp>
    </p:spTree>
    <p:extLst>
      <p:ext uri="{BB962C8B-B14F-4D97-AF65-F5344CB8AC3E}">
        <p14:creationId xmlns:p14="http://schemas.microsoft.com/office/powerpoint/2010/main" val="251386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BCB6-EBE9-45C2-B6D9-C26EAD50CAB9}"/>
              </a:ext>
            </a:extLst>
          </p:cNvPr>
          <p:cNvSpPr>
            <a:spLocks noGrp="1"/>
          </p:cNvSpPr>
          <p:nvPr>
            <p:ph type="title"/>
          </p:nvPr>
        </p:nvSpPr>
        <p:spPr/>
        <p:txBody>
          <a:bodyPr>
            <a:normAutofit/>
          </a:bodyPr>
          <a:lstStyle/>
          <a:p>
            <a:pPr algn="ctr"/>
            <a:r>
              <a:rPr lang="en-US" dirty="0"/>
              <a:t>VTE Thromboembolic Recommendations</a:t>
            </a:r>
            <a:br>
              <a:rPr lang="en-US" dirty="0"/>
            </a:br>
            <a:r>
              <a:rPr lang="en-US" sz="3600" b="1" dirty="0"/>
              <a:t>Bariatric Surgery </a:t>
            </a:r>
            <a:endParaRPr lang="en-US" b="1" dirty="0"/>
          </a:p>
        </p:txBody>
      </p:sp>
      <p:sp>
        <p:nvSpPr>
          <p:cNvPr id="3" name="Content Placeholder 2">
            <a:extLst>
              <a:ext uri="{FF2B5EF4-FFF2-40B4-BE49-F238E27FC236}">
                <a16:creationId xmlns:a16="http://schemas.microsoft.com/office/drawing/2014/main" id="{1AF7F38D-F9F0-4144-A925-608F5C368DB1}"/>
              </a:ext>
            </a:extLst>
          </p:cNvPr>
          <p:cNvSpPr>
            <a:spLocks noGrp="1"/>
          </p:cNvSpPr>
          <p:nvPr>
            <p:ph idx="1"/>
          </p:nvPr>
        </p:nvSpPr>
        <p:spPr>
          <a:xfrm>
            <a:off x="745435" y="2242343"/>
            <a:ext cx="10515600" cy="3004214"/>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0" indent="0">
              <a:buNone/>
            </a:pPr>
            <a:r>
              <a:rPr lang="en-US" dirty="0"/>
              <a:t>The American Society for Metabolic and Bariatric Surgery </a:t>
            </a:r>
          </a:p>
          <a:p>
            <a:r>
              <a:rPr lang="en-US" dirty="0"/>
              <a:t>“… combination of mechanical prophylaxis and chemoprophylaxis should be considered…”</a:t>
            </a:r>
          </a:p>
          <a:p>
            <a:r>
              <a:rPr lang="en-US" dirty="0"/>
              <a:t>“…LMWH offers better VTE prophylaxis than UFH without increasing the bleeding risk.”</a:t>
            </a:r>
          </a:p>
          <a:p>
            <a:r>
              <a:rPr lang="en-US" dirty="0"/>
              <a:t>“Extended VTE prophylaxis should be considered…”</a:t>
            </a:r>
          </a:p>
          <a:p>
            <a:endParaRPr lang="en-US" dirty="0"/>
          </a:p>
        </p:txBody>
      </p:sp>
      <p:sp>
        <p:nvSpPr>
          <p:cNvPr id="7" name="TextBox 6">
            <a:extLst>
              <a:ext uri="{FF2B5EF4-FFF2-40B4-BE49-F238E27FC236}">
                <a16:creationId xmlns:a16="http://schemas.microsoft.com/office/drawing/2014/main" id="{F010AA1D-6FE2-A048-8E8D-5F4F55D49DE8}"/>
              </a:ext>
            </a:extLst>
          </p:cNvPr>
          <p:cNvSpPr txBox="1"/>
          <p:nvPr/>
        </p:nvSpPr>
        <p:spPr>
          <a:xfrm>
            <a:off x="0" y="6581001"/>
            <a:ext cx="4651513" cy="276999"/>
          </a:xfrm>
          <a:prstGeom prst="rect">
            <a:avLst/>
          </a:prstGeom>
          <a:noFill/>
        </p:spPr>
        <p:txBody>
          <a:bodyPr wrap="square" rtlCol="0">
            <a:spAutoFit/>
          </a:bodyPr>
          <a:lstStyle/>
          <a:p>
            <a:r>
              <a:rPr lang="en-US" sz="1200" i="1" dirty="0"/>
              <a:t>Surgery for Obesity and Related Disease</a:t>
            </a:r>
            <a:r>
              <a:rPr lang="en-US" sz="1200" dirty="0"/>
              <a:t>, March 2013. </a:t>
            </a:r>
          </a:p>
        </p:txBody>
      </p:sp>
    </p:spTree>
    <p:extLst>
      <p:ext uri="{BB962C8B-B14F-4D97-AF65-F5344CB8AC3E}">
        <p14:creationId xmlns:p14="http://schemas.microsoft.com/office/powerpoint/2010/main" val="70379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4D49-6441-6A4E-878B-8EAA256C038A}"/>
              </a:ext>
            </a:extLst>
          </p:cNvPr>
          <p:cNvSpPr>
            <a:spLocks noGrp="1"/>
          </p:cNvSpPr>
          <p:nvPr>
            <p:ph type="title"/>
          </p:nvPr>
        </p:nvSpPr>
        <p:spPr/>
        <p:txBody>
          <a:bodyPr>
            <a:normAutofit/>
          </a:bodyPr>
          <a:lstStyle/>
          <a:p>
            <a:pPr algn="ctr"/>
            <a:r>
              <a:rPr lang="en-US" dirty="0"/>
              <a:t>Enoxaparin Dosing Strategies </a:t>
            </a:r>
            <a:br>
              <a:rPr lang="en-US" dirty="0"/>
            </a:br>
            <a:r>
              <a:rPr lang="en-US" sz="3600" b="1" dirty="0"/>
              <a:t>Bariatric Surgery</a:t>
            </a:r>
          </a:p>
        </p:txBody>
      </p:sp>
      <p:sp>
        <p:nvSpPr>
          <p:cNvPr id="3" name="Content Placeholder 2">
            <a:extLst>
              <a:ext uri="{FF2B5EF4-FFF2-40B4-BE49-F238E27FC236}">
                <a16:creationId xmlns:a16="http://schemas.microsoft.com/office/drawing/2014/main" id="{CD4B85CA-5311-AA4A-B012-FEFC33EB1ED0}"/>
              </a:ext>
            </a:extLst>
          </p:cNvPr>
          <p:cNvSpPr>
            <a:spLocks noGrp="1"/>
          </p:cNvSpPr>
          <p:nvPr>
            <p:ph idx="1"/>
          </p:nvPr>
        </p:nvSpPr>
        <p:spPr>
          <a:xfrm>
            <a:off x="838200" y="1825626"/>
            <a:ext cx="10515600" cy="519048"/>
          </a:xfrm>
        </p:spPr>
        <p:txBody>
          <a:bodyPr/>
          <a:lstStyle/>
          <a:p>
            <a:pPr marL="0" indent="0">
              <a:buNone/>
            </a:pPr>
            <a:r>
              <a:rPr lang="en-US" dirty="0"/>
              <a:t>Borkgren- </a:t>
            </a:r>
            <a:r>
              <a:rPr lang="en-US" dirty="0" err="1"/>
              <a:t>Okonek</a:t>
            </a:r>
            <a:r>
              <a:rPr lang="en-US" dirty="0"/>
              <a:t> et al. 2008. </a:t>
            </a:r>
            <a:r>
              <a:rPr lang="en-US" i="1" dirty="0"/>
              <a:t>Surgery for Obesity and Related Diseases</a:t>
            </a:r>
          </a:p>
        </p:txBody>
      </p:sp>
      <p:graphicFrame>
        <p:nvGraphicFramePr>
          <p:cNvPr id="4" name="Diagram 3">
            <a:extLst>
              <a:ext uri="{FF2B5EF4-FFF2-40B4-BE49-F238E27FC236}">
                <a16:creationId xmlns:a16="http://schemas.microsoft.com/office/drawing/2014/main" id="{1FD752F7-8E2A-5F42-95E3-FAF213B0F5C8}"/>
              </a:ext>
            </a:extLst>
          </p:cNvPr>
          <p:cNvGraphicFramePr/>
          <p:nvPr>
            <p:extLst>
              <p:ext uri="{D42A27DB-BD31-4B8C-83A1-F6EECF244321}">
                <p14:modId xmlns:p14="http://schemas.microsoft.com/office/powerpoint/2010/main" val="173904451"/>
              </p:ext>
            </p:extLst>
          </p:nvPr>
        </p:nvGraphicFramePr>
        <p:xfrm>
          <a:off x="1114839" y="2541104"/>
          <a:ext cx="9962322" cy="270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72C7201-4113-1545-9217-8D2072229071}"/>
              </a:ext>
            </a:extLst>
          </p:cNvPr>
          <p:cNvSpPr/>
          <p:nvPr/>
        </p:nvSpPr>
        <p:spPr>
          <a:xfrm>
            <a:off x="2537791" y="5719308"/>
            <a:ext cx="7421217" cy="559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64DF1B-3ABA-F645-B48A-5ED0AA150A72}"/>
              </a:ext>
            </a:extLst>
          </p:cNvPr>
          <p:cNvSpPr txBox="1"/>
          <p:nvPr/>
        </p:nvSpPr>
        <p:spPr>
          <a:xfrm>
            <a:off x="2902226" y="4985203"/>
            <a:ext cx="6520068" cy="461665"/>
          </a:xfrm>
          <a:prstGeom prst="rect">
            <a:avLst/>
          </a:prstGeom>
          <a:noFill/>
        </p:spPr>
        <p:txBody>
          <a:bodyPr wrap="square" rtlCol="0">
            <a:spAutoFit/>
          </a:bodyPr>
          <a:lstStyle/>
          <a:p>
            <a:pPr algn="ctr"/>
            <a:r>
              <a:rPr lang="en-US" sz="2400" dirty="0">
                <a:solidFill>
                  <a:schemeClr val="bg1"/>
                </a:solidFill>
              </a:rPr>
              <a:t>Then, once daily x 10 days after discharge </a:t>
            </a:r>
          </a:p>
        </p:txBody>
      </p:sp>
      <p:sp>
        <p:nvSpPr>
          <p:cNvPr id="7" name="TextBox 6">
            <a:extLst>
              <a:ext uri="{FF2B5EF4-FFF2-40B4-BE49-F238E27FC236}">
                <a16:creationId xmlns:a16="http://schemas.microsoft.com/office/drawing/2014/main" id="{28D74B01-1915-944A-A091-7CADE5301743}"/>
              </a:ext>
            </a:extLst>
          </p:cNvPr>
          <p:cNvSpPr txBox="1"/>
          <p:nvPr/>
        </p:nvSpPr>
        <p:spPr>
          <a:xfrm>
            <a:off x="2232992" y="5743489"/>
            <a:ext cx="8110330" cy="461665"/>
          </a:xfrm>
          <a:prstGeom prst="rect">
            <a:avLst/>
          </a:prstGeom>
          <a:noFill/>
        </p:spPr>
        <p:txBody>
          <a:bodyPr wrap="square" rtlCol="0">
            <a:spAutoFit/>
          </a:bodyPr>
          <a:lstStyle/>
          <a:p>
            <a:pPr algn="ctr"/>
            <a:r>
              <a:rPr lang="en-US" sz="2400" dirty="0">
                <a:solidFill>
                  <a:schemeClr val="bg1"/>
                </a:solidFill>
              </a:rPr>
              <a:t>Upon discharge, once daily x 10 days </a:t>
            </a:r>
          </a:p>
        </p:txBody>
      </p:sp>
      <p:sp>
        <p:nvSpPr>
          <p:cNvPr id="8" name="Rectangle 7">
            <a:extLst>
              <a:ext uri="{FF2B5EF4-FFF2-40B4-BE49-F238E27FC236}">
                <a16:creationId xmlns:a16="http://schemas.microsoft.com/office/drawing/2014/main" id="{6C9E9CD9-27B2-BF49-9DFE-DE0F3D88BEC0}"/>
              </a:ext>
            </a:extLst>
          </p:cNvPr>
          <p:cNvSpPr/>
          <p:nvPr/>
        </p:nvSpPr>
        <p:spPr>
          <a:xfrm>
            <a:off x="2537791" y="4810539"/>
            <a:ext cx="7421217" cy="837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8D4A84-6C71-4B4F-A0DF-FFC562C05992}"/>
              </a:ext>
            </a:extLst>
          </p:cNvPr>
          <p:cNvSpPr txBox="1"/>
          <p:nvPr/>
        </p:nvSpPr>
        <p:spPr>
          <a:xfrm>
            <a:off x="2736572" y="4906078"/>
            <a:ext cx="7023653" cy="646331"/>
          </a:xfrm>
          <a:prstGeom prst="rect">
            <a:avLst/>
          </a:prstGeom>
          <a:noFill/>
        </p:spPr>
        <p:txBody>
          <a:bodyPr wrap="square" rtlCol="0">
            <a:spAutoFit/>
          </a:bodyPr>
          <a:lstStyle/>
          <a:p>
            <a:pPr algn="ctr"/>
            <a:r>
              <a:rPr lang="en-US" dirty="0">
                <a:solidFill>
                  <a:schemeClr val="bg1"/>
                </a:solidFill>
              </a:rPr>
              <a:t>Anti-factor Xa levels monitored serially and enoxaparin was dose adjusted to target a prophylactic range of 0.2 to 0.4 IU/mL +/- 10%</a:t>
            </a:r>
          </a:p>
        </p:txBody>
      </p:sp>
      <p:sp>
        <p:nvSpPr>
          <p:cNvPr id="10" name="Down Arrow 9">
            <a:extLst>
              <a:ext uri="{FF2B5EF4-FFF2-40B4-BE49-F238E27FC236}">
                <a16:creationId xmlns:a16="http://schemas.microsoft.com/office/drawing/2014/main" id="{E502607A-56A9-154E-B4D2-56EED373ED59}"/>
              </a:ext>
            </a:extLst>
          </p:cNvPr>
          <p:cNvSpPr/>
          <p:nvPr/>
        </p:nvSpPr>
        <p:spPr>
          <a:xfrm>
            <a:off x="5976730" y="4519330"/>
            <a:ext cx="238539" cy="45938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A0600FB5-7324-8C43-A050-4B6BA7747D03}"/>
              </a:ext>
            </a:extLst>
          </p:cNvPr>
          <p:cNvSpPr/>
          <p:nvPr/>
        </p:nvSpPr>
        <p:spPr>
          <a:xfrm>
            <a:off x="6009859" y="5558897"/>
            <a:ext cx="205410" cy="277462"/>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594F6C-7A28-E346-9FFD-39A64544722C}"/>
              </a:ext>
            </a:extLst>
          </p:cNvPr>
          <p:cNvSpPr txBox="1"/>
          <p:nvPr/>
        </p:nvSpPr>
        <p:spPr>
          <a:xfrm>
            <a:off x="-51353" y="6612991"/>
            <a:ext cx="6215269" cy="276999"/>
          </a:xfrm>
          <a:prstGeom prst="rect">
            <a:avLst/>
          </a:prstGeom>
          <a:noFill/>
        </p:spPr>
        <p:txBody>
          <a:bodyPr wrap="square" rtlCol="0">
            <a:spAutoFit/>
          </a:bodyPr>
          <a:lstStyle/>
          <a:p>
            <a:r>
              <a:rPr lang="en-US" sz="1200" dirty="0"/>
              <a:t>Borkgren- </a:t>
            </a:r>
            <a:r>
              <a:rPr lang="en-US" sz="1200" dirty="0" err="1"/>
              <a:t>Okonek</a:t>
            </a:r>
            <a:r>
              <a:rPr lang="en-US" sz="1200" dirty="0"/>
              <a:t> et al. 2008. </a:t>
            </a:r>
            <a:r>
              <a:rPr lang="en-US" sz="1200" i="1" dirty="0"/>
              <a:t>Surgery for Obesity and Related Diseases</a:t>
            </a:r>
          </a:p>
        </p:txBody>
      </p:sp>
    </p:spTree>
    <p:extLst>
      <p:ext uri="{BB962C8B-B14F-4D97-AF65-F5344CB8AC3E}">
        <p14:creationId xmlns:p14="http://schemas.microsoft.com/office/powerpoint/2010/main" val="159391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0CF4-9D6F-4D29-9349-93AD7B5B150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FE730797-680A-4C71-B970-43C7FCEEE11A}"/>
              </a:ext>
            </a:extLst>
          </p:cNvPr>
          <p:cNvSpPr>
            <a:spLocks noGrp="1"/>
          </p:cNvSpPr>
          <p:nvPr>
            <p:ph idx="1"/>
          </p:nvPr>
        </p:nvSpPr>
        <p:spPr>
          <a:xfrm>
            <a:off x="679908" y="1825625"/>
            <a:ext cx="10832184" cy="4351338"/>
          </a:xfrm>
        </p:spPr>
        <p:txBody>
          <a:bodyPr vert="horz" lIns="91440" tIns="45720" rIns="91440" bIns="45720" rtlCol="0" anchor="t">
            <a:normAutofit/>
          </a:bodyPr>
          <a:lstStyle/>
          <a:p>
            <a:pPr marL="0" indent="0" algn="ctr">
              <a:buNone/>
            </a:pPr>
            <a:r>
              <a:rPr lang="en-US" dirty="0"/>
              <a:t>The speakers of this presentation have no conflicts of interest to disclose.</a:t>
            </a:r>
          </a:p>
          <a:p>
            <a:pPr marL="0" indent="0" algn="ctr">
              <a:buNone/>
            </a:pPr>
            <a:endParaRPr lang="en-US" dirty="0"/>
          </a:p>
          <a:p>
            <a:pPr marL="0" indent="0">
              <a:buNone/>
            </a:pPr>
            <a:r>
              <a:rPr lang="en-US" dirty="0"/>
              <a:t> There will be off-label use discussion. </a:t>
            </a:r>
          </a:p>
        </p:txBody>
      </p:sp>
    </p:spTree>
    <p:extLst>
      <p:ext uri="{BB962C8B-B14F-4D97-AF65-F5344CB8AC3E}">
        <p14:creationId xmlns:p14="http://schemas.microsoft.com/office/powerpoint/2010/main" val="381565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A4F1-7ED4-0643-BB25-AF8B72DE64CD}"/>
              </a:ext>
            </a:extLst>
          </p:cNvPr>
          <p:cNvSpPr>
            <a:spLocks noGrp="1"/>
          </p:cNvSpPr>
          <p:nvPr>
            <p:ph type="title"/>
          </p:nvPr>
        </p:nvSpPr>
        <p:spPr>
          <a:xfrm>
            <a:off x="838200" y="500062"/>
            <a:ext cx="10515600" cy="1325563"/>
          </a:xfrm>
        </p:spPr>
        <p:txBody>
          <a:bodyPr>
            <a:normAutofit fontScale="90000"/>
          </a:bodyPr>
          <a:lstStyle/>
          <a:p>
            <a:pPr algn="ctr"/>
            <a:r>
              <a:rPr lang="en-US" dirty="0"/>
              <a:t>Borkgren- </a:t>
            </a:r>
            <a:r>
              <a:rPr lang="en-US" dirty="0" err="1"/>
              <a:t>Okonek</a:t>
            </a:r>
            <a:r>
              <a:rPr lang="en-US" dirty="0"/>
              <a:t> et al. 2008. </a:t>
            </a:r>
            <a:br>
              <a:rPr lang="en-US" dirty="0"/>
            </a:br>
            <a:r>
              <a:rPr lang="en-US" i="1" dirty="0"/>
              <a:t>Surgery for Obesity and Related Diseases</a:t>
            </a:r>
            <a:br>
              <a:rPr lang="en-US" i="1" dirty="0"/>
            </a:br>
            <a:endParaRPr lang="en-US" dirty="0"/>
          </a:p>
        </p:txBody>
      </p:sp>
      <p:sp>
        <p:nvSpPr>
          <p:cNvPr id="3" name="Content Placeholder 2">
            <a:extLst>
              <a:ext uri="{FF2B5EF4-FFF2-40B4-BE49-F238E27FC236}">
                <a16:creationId xmlns:a16="http://schemas.microsoft.com/office/drawing/2014/main" id="{2168FE3C-1A54-264A-BE6E-2BB46898B487}"/>
              </a:ext>
            </a:extLst>
          </p:cNvPr>
          <p:cNvSpPr>
            <a:spLocks noGrp="1"/>
          </p:cNvSpPr>
          <p:nvPr>
            <p:ph idx="1"/>
          </p:nvPr>
        </p:nvSpPr>
        <p:spPr>
          <a:xfrm>
            <a:off x="705677" y="1732860"/>
            <a:ext cx="10916478" cy="4351338"/>
          </a:xfrm>
        </p:spPr>
        <p:txBody>
          <a:bodyPr/>
          <a:lstStyle/>
          <a:p>
            <a:r>
              <a:rPr lang="en-US" dirty="0"/>
              <a:t>Efficacy: </a:t>
            </a:r>
          </a:p>
          <a:p>
            <a:pPr lvl="1"/>
            <a:r>
              <a:rPr lang="en-US" dirty="0"/>
              <a:t>Target prophylactic anti-factor Xa concentration was reached by </a:t>
            </a:r>
            <a:r>
              <a:rPr lang="en-US" b="1" dirty="0"/>
              <a:t>74%</a:t>
            </a:r>
            <a:r>
              <a:rPr lang="en-US" dirty="0"/>
              <a:t> of patients after the third enoxaparin dose. </a:t>
            </a:r>
          </a:p>
          <a:p>
            <a:pPr lvl="1"/>
            <a:r>
              <a:rPr lang="en-US" dirty="0"/>
              <a:t>No patients reached </a:t>
            </a:r>
            <a:r>
              <a:rPr lang="en-US" b="1" dirty="0"/>
              <a:t>treatment anticoagulation concentrations </a:t>
            </a:r>
          </a:p>
          <a:p>
            <a:pPr lvl="2"/>
            <a:r>
              <a:rPr lang="en-US" dirty="0"/>
              <a:t>Xa &gt; 0.44 IU/mL</a:t>
            </a:r>
          </a:p>
          <a:p>
            <a:pPr marL="457200" lvl="1" indent="0">
              <a:buNone/>
            </a:pPr>
            <a:endParaRPr lang="en-US" dirty="0"/>
          </a:p>
          <a:p>
            <a:r>
              <a:rPr lang="en-US" dirty="0"/>
              <a:t>Safety: </a:t>
            </a:r>
          </a:p>
          <a:p>
            <a:pPr lvl="1"/>
            <a:r>
              <a:rPr lang="en-US" dirty="0"/>
              <a:t>One patient developed </a:t>
            </a:r>
            <a:r>
              <a:rPr lang="en-US" b="1" dirty="0"/>
              <a:t>nonfatal VTE </a:t>
            </a:r>
            <a:r>
              <a:rPr lang="en-US" dirty="0"/>
              <a:t>(0.45%)</a:t>
            </a:r>
          </a:p>
          <a:p>
            <a:pPr lvl="1"/>
            <a:r>
              <a:rPr lang="en-US" dirty="0"/>
              <a:t>Four patients required </a:t>
            </a:r>
            <a:r>
              <a:rPr lang="en-US" b="1" dirty="0"/>
              <a:t>blood transfusion </a:t>
            </a:r>
            <a:r>
              <a:rPr lang="en-US" dirty="0"/>
              <a:t>(1.79%)</a:t>
            </a:r>
          </a:p>
          <a:p>
            <a:endParaRPr lang="en-US" dirty="0"/>
          </a:p>
          <a:p>
            <a:pPr lvl="1"/>
            <a:endParaRPr lang="en-US" dirty="0"/>
          </a:p>
        </p:txBody>
      </p:sp>
      <p:sp>
        <p:nvSpPr>
          <p:cNvPr id="4" name="TextBox 3">
            <a:extLst>
              <a:ext uri="{FF2B5EF4-FFF2-40B4-BE49-F238E27FC236}">
                <a16:creationId xmlns:a16="http://schemas.microsoft.com/office/drawing/2014/main" id="{9FC4ECE3-0533-654D-BA51-3DE707B78FDA}"/>
              </a:ext>
            </a:extLst>
          </p:cNvPr>
          <p:cNvSpPr txBox="1"/>
          <p:nvPr/>
        </p:nvSpPr>
        <p:spPr>
          <a:xfrm>
            <a:off x="-51353" y="6612991"/>
            <a:ext cx="6215269" cy="276999"/>
          </a:xfrm>
          <a:prstGeom prst="rect">
            <a:avLst/>
          </a:prstGeom>
          <a:noFill/>
        </p:spPr>
        <p:txBody>
          <a:bodyPr wrap="square" rtlCol="0">
            <a:spAutoFit/>
          </a:bodyPr>
          <a:lstStyle/>
          <a:p>
            <a:r>
              <a:rPr lang="en-US" sz="1200" dirty="0"/>
              <a:t>Borkgren- </a:t>
            </a:r>
            <a:r>
              <a:rPr lang="en-US" sz="1200" dirty="0" err="1"/>
              <a:t>Okonek</a:t>
            </a:r>
            <a:r>
              <a:rPr lang="en-US" sz="1200" dirty="0"/>
              <a:t> et al. 2008. </a:t>
            </a:r>
            <a:r>
              <a:rPr lang="en-US" sz="1200" i="1" dirty="0"/>
              <a:t>Surgery for Obesity and Related Diseases</a:t>
            </a:r>
          </a:p>
        </p:txBody>
      </p:sp>
    </p:spTree>
    <p:extLst>
      <p:ext uri="{BB962C8B-B14F-4D97-AF65-F5344CB8AC3E}">
        <p14:creationId xmlns:p14="http://schemas.microsoft.com/office/powerpoint/2010/main" val="135620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15AF-1C67-4146-BEBB-B910A7C05882}"/>
              </a:ext>
            </a:extLst>
          </p:cNvPr>
          <p:cNvSpPr>
            <a:spLocks noGrp="1"/>
          </p:cNvSpPr>
          <p:nvPr>
            <p:ph type="title"/>
          </p:nvPr>
        </p:nvSpPr>
        <p:spPr>
          <a:xfrm>
            <a:off x="0" y="365125"/>
            <a:ext cx="12192000" cy="1325563"/>
          </a:xfrm>
        </p:spPr>
        <p:txBody>
          <a:bodyPr>
            <a:normAutofit/>
          </a:bodyPr>
          <a:lstStyle/>
          <a:p>
            <a:pPr algn="ctr"/>
            <a:r>
              <a:rPr lang="en-US" sz="4000" dirty="0"/>
              <a:t>VTE Prophylaxis Recommendations</a:t>
            </a:r>
            <a:br>
              <a:rPr lang="en-US" sz="4000" dirty="0"/>
            </a:br>
            <a:r>
              <a:rPr lang="en-US" sz="3600" b="1" dirty="0"/>
              <a:t>Bariatric surgery</a:t>
            </a:r>
            <a:r>
              <a:rPr lang="en-US" sz="4000" b="1" dirty="0"/>
              <a:t> </a:t>
            </a:r>
          </a:p>
        </p:txBody>
      </p:sp>
      <p:sp>
        <p:nvSpPr>
          <p:cNvPr id="3" name="Content Placeholder 2">
            <a:extLst>
              <a:ext uri="{FF2B5EF4-FFF2-40B4-BE49-F238E27FC236}">
                <a16:creationId xmlns:a16="http://schemas.microsoft.com/office/drawing/2014/main" id="{D8CC7585-E084-C744-ADE9-E588470181FD}"/>
              </a:ext>
            </a:extLst>
          </p:cNvPr>
          <p:cNvSpPr>
            <a:spLocks noGrp="1"/>
          </p:cNvSpPr>
          <p:nvPr>
            <p:ph idx="1"/>
          </p:nvPr>
        </p:nvSpPr>
        <p:spPr/>
        <p:txBody>
          <a:bodyPr/>
          <a:lstStyle/>
          <a:p>
            <a:pPr marL="0" indent="0">
              <a:buNone/>
            </a:pPr>
            <a:r>
              <a:rPr lang="en-US" dirty="0"/>
              <a:t>Bariatric surgery, high VTE risk (off-label use)</a:t>
            </a:r>
          </a:p>
          <a:p>
            <a:pPr marL="0" indent="0">
              <a:buNone/>
            </a:pPr>
            <a:endParaRPr lang="en-US" dirty="0"/>
          </a:p>
          <a:p>
            <a:r>
              <a:rPr lang="en-US" dirty="0"/>
              <a:t>BMI </a:t>
            </a:r>
            <a:r>
              <a:rPr lang="en-US" b="1" dirty="0"/>
              <a:t>≤ 50 </a:t>
            </a:r>
            <a:r>
              <a:rPr lang="en-US" dirty="0"/>
              <a:t>kg/m</a:t>
            </a:r>
            <a:r>
              <a:rPr lang="en-US" baseline="30000" dirty="0"/>
              <a:t>2</a:t>
            </a:r>
            <a:r>
              <a:rPr lang="en-US" dirty="0"/>
              <a:t>: Subcutaneous </a:t>
            </a:r>
            <a:r>
              <a:rPr lang="en-US" b="1" dirty="0"/>
              <a:t>enoxaparin 40 mg every 12 hours </a:t>
            </a:r>
            <a:r>
              <a:rPr lang="en-US" dirty="0"/>
              <a:t>initiated at least 2 hours prior to surgery </a:t>
            </a:r>
          </a:p>
          <a:p>
            <a:pPr marL="0" indent="0">
              <a:buNone/>
            </a:pPr>
            <a:endParaRPr lang="en-US" dirty="0"/>
          </a:p>
          <a:p>
            <a:r>
              <a:rPr lang="en-US" dirty="0"/>
              <a:t>BMI </a:t>
            </a:r>
            <a:r>
              <a:rPr lang="en-US" b="1" dirty="0"/>
              <a:t>&gt; 50 </a:t>
            </a:r>
            <a:r>
              <a:rPr lang="en-US" dirty="0"/>
              <a:t>kg/m</a:t>
            </a:r>
            <a:r>
              <a:rPr lang="en-US" baseline="30000" dirty="0"/>
              <a:t>2</a:t>
            </a:r>
            <a:r>
              <a:rPr lang="en-US" dirty="0"/>
              <a:t>: Subcutaneous </a:t>
            </a:r>
            <a:r>
              <a:rPr lang="en-US" b="1" dirty="0"/>
              <a:t>enoxaparin 60 mg every 12 hours</a:t>
            </a:r>
            <a:r>
              <a:rPr lang="en-US" dirty="0"/>
              <a:t> initiated at least 2 hours prior to surgery </a:t>
            </a:r>
          </a:p>
          <a:p>
            <a:pPr marL="457200" lvl="1" indent="0">
              <a:buNone/>
            </a:pPr>
            <a:r>
              <a:rPr lang="en-US" sz="2000" dirty="0"/>
              <a:t>*Dosing regimens are based on the best available evidence. </a:t>
            </a:r>
            <a:br>
              <a:rPr lang="en-US" sz="2000" dirty="0"/>
            </a:br>
            <a:r>
              <a:rPr lang="en-US" sz="2000" dirty="0"/>
              <a:t>*Optimal dosage and duration of prophylaxis is not established.</a:t>
            </a:r>
          </a:p>
          <a:p>
            <a:endParaRPr lang="en-US" dirty="0"/>
          </a:p>
        </p:txBody>
      </p:sp>
      <p:sp>
        <p:nvSpPr>
          <p:cNvPr id="4" name="TextBox 3">
            <a:extLst>
              <a:ext uri="{FF2B5EF4-FFF2-40B4-BE49-F238E27FC236}">
                <a16:creationId xmlns:a16="http://schemas.microsoft.com/office/drawing/2014/main" id="{EDB73E64-B62A-D54B-AEBF-39AAF648813B}"/>
              </a:ext>
            </a:extLst>
          </p:cNvPr>
          <p:cNvSpPr txBox="1"/>
          <p:nvPr/>
        </p:nvSpPr>
        <p:spPr>
          <a:xfrm>
            <a:off x="-51353" y="6626243"/>
            <a:ext cx="6215269" cy="276999"/>
          </a:xfrm>
          <a:prstGeom prst="rect">
            <a:avLst/>
          </a:prstGeom>
          <a:noFill/>
        </p:spPr>
        <p:txBody>
          <a:bodyPr wrap="square" rtlCol="0">
            <a:spAutoFit/>
          </a:bodyPr>
          <a:lstStyle/>
          <a:p>
            <a:r>
              <a:rPr lang="en-US" sz="1200" dirty="0"/>
              <a:t>Borkgren- </a:t>
            </a:r>
            <a:r>
              <a:rPr lang="en-US" sz="1200" dirty="0" err="1"/>
              <a:t>Okonek</a:t>
            </a:r>
            <a:r>
              <a:rPr lang="en-US" sz="1200" dirty="0"/>
              <a:t> et al. 2008. </a:t>
            </a:r>
            <a:r>
              <a:rPr lang="en-US" sz="1200" i="1" dirty="0"/>
              <a:t>Surgery for Obesity and Related Diseases</a:t>
            </a:r>
          </a:p>
        </p:txBody>
      </p:sp>
    </p:spTree>
    <p:extLst>
      <p:ext uri="{BB962C8B-B14F-4D97-AF65-F5344CB8AC3E}">
        <p14:creationId xmlns:p14="http://schemas.microsoft.com/office/powerpoint/2010/main" val="1987964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BCB6-EBE9-45C2-B6D9-C26EAD50CAB9}"/>
              </a:ext>
            </a:extLst>
          </p:cNvPr>
          <p:cNvSpPr>
            <a:spLocks noGrp="1"/>
          </p:cNvSpPr>
          <p:nvPr>
            <p:ph type="title"/>
          </p:nvPr>
        </p:nvSpPr>
        <p:spPr/>
        <p:txBody>
          <a:bodyPr/>
          <a:lstStyle/>
          <a:p>
            <a:pPr algn="ctr"/>
            <a:r>
              <a:rPr lang="en-US" dirty="0"/>
              <a:t>VTE Thromboembolic Recommendations</a:t>
            </a:r>
            <a:br>
              <a:rPr lang="en-US" dirty="0"/>
            </a:br>
            <a:r>
              <a:rPr lang="en-US" sz="3600" b="1" dirty="0"/>
              <a:t>Hospitalized Patients</a:t>
            </a:r>
          </a:p>
        </p:txBody>
      </p:sp>
      <p:sp>
        <p:nvSpPr>
          <p:cNvPr id="3" name="Content Placeholder 2">
            <a:extLst>
              <a:ext uri="{FF2B5EF4-FFF2-40B4-BE49-F238E27FC236}">
                <a16:creationId xmlns:a16="http://schemas.microsoft.com/office/drawing/2014/main" id="{1AF7F38D-F9F0-4144-A925-608F5C368DB1}"/>
              </a:ext>
            </a:extLst>
          </p:cNvPr>
          <p:cNvSpPr>
            <a:spLocks noGrp="1"/>
          </p:cNvSpPr>
          <p:nvPr>
            <p:ph idx="1"/>
          </p:nvPr>
        </p:nvSpPr>
        <p:spPr>
          <a:xfrm>
            <a:off x="838200" y="2103437"/>
            <a:ext cx="10515600" cy="2373313"/>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p>
            <a:pPr marL="0" indent="0">
              <a:buNone/>
            </a:pPr>
            <a:r>
              <a:rPr lang="en-US" dirty="0"/>
              <a:t>CHEST 2012 (9</a:t>
            </a:r>
            <a:r>
              <a:rPr lang="en-US" baseline="30000" dirty="0"/>
              <a:t>th</a:t>
            </a:r>
            <a:r>
              <a:rPr lang="en-US" dirty="0"/>
              <a:t> edition)</a:t>
            </a:r>
          </a:p>
          <a:p>
            <a:r>
              <a:rPr lang="en-US" dirty="0"/>
              <a:t>“For acutely-ill, hospitalized, medical patients at increased risk of thrombosis, we recommended anticoagulant thromboprophylaxis with low-molecular-weight heparin (LMWH), low-dose unfractionated heparin (LDUH) twice daily, LDUH three times daily, or fondaparinux.”</a:t>
            </a:r>
          </a:p>
          <a:p>
            <a:pPr lvl="1"/>
            <a:r>
              <a:rPr lang="en-US" dirty="0"/>
              <a:t>Grade 1B </a:t>
            </a:r>
          </a:p>
        </p:txBody>
      </p:sp>
      <p:sp>
        <p:nvSpPr>
          <p:cNvPr id="4" name="Rectangle 3">
            <a:extLst>
              <a:ext uri="{FF2B5EF4-FFF2-40B4-BE49-F238E27FC236}">
                <a16:creationId xmlns:a16="http://schemas.microsoft.com/office/drawing/2014/main" id="{F0FF8DE5-8B92-4E47-A66A-4B7668956033}"/>
              </a:ext>
            </a:extLst>
          </p:cNvPr>
          <p:cNvSpPr/>
          <p:nvPr/>
        </p:nvSpPr>
        <p:spPr>
          <a:xfrm>
            <a:off x="0" y="6581001"/>
            <a:ext cx="2033442" cy="276999"/>
          </a:xfrm>
          <a:prstGeom prst="rect">
            <a:avLst/>
          </a:prstGeom>
        </p:spPr>
        <p:txBody>
          <a:bodyPr wrap="none">
            <a:spAutoFit/>
          </a:bodyPr>
          <a:lstStyle/>
          <a:p>
            <a:r>
              <a:rPr lang="en-US" sz="1200" dirty="0"/>
              <a:t>Guyatt, </a:t>
            </a:r>
            <a:r>
              <a:rPr lang="en-US" sz="1200" i="1" dirty="0"/>
              <a:t>Chest, </a:t>
            </a:r>
            <a:r>
              <a:rPr lang="en-US" sz="1200" dirty="0"/>
              <a:t>February 2012.</a:t>
            </a:r>
          </a:p>
        </p:txBody>
      </p:sp>
    </p:spTree>
    <p:extLst>
      <p:ext uri="{BB962C8B-B14F-4D97-AF65-F5344CB8AC3E}">
        <p14:creationId xmlns:p14="http://schemas.microsoft.com/office/powerpoint/2010/main" val="155344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BCB6-EBE9-45C2-B6D9-C26EAD50CAB9}"/>
              </a:ext>
            </a:extLst>
          </p:cNvPr>
          <p:cNvSpPr>
            <a:spLocks noGrp="1"/>
          </p:cNvSpPr>
          <p:nvPr>
            <p:ph type="title"/>
          </p:nvPr>
        </p:nvSpPr>
        <p:spPr/>
        <p:txBody>
          <a:bodyPr/>
          <a:lstStyle/>
          <a:p>
            <a:pPr algn="ctr"/>
            <a:r>
              <a:rPr lang="en-US" dirty="0"/>
              <a:t>VTE Thromboembolic Recommendations</a:t>
            </a:r>
            <a:br>
              <a:rPr lang="en-US" dirty="0"/>
            </a:br>
            <a:r>
              <a:rPr lang="en-US" sz="3600" b="1" dirty="0"/>
              <a:t>Hospitalized Patients</a:t>
            </a:r>
            <a:endParaRPr lang="en-US" sz="3600" dirty="0"/>
          </a:p>
        </p:txBody>
      </p:sp>
      <p:sp>
        <p:nvSpPr>
          <p:cNvPr id="3" name="Content Placeholder 2">
            <a:extLst>
              <a:ext uri="{FF2B5EF4-FFF2-40B4-BE49-F238E27FC236}">
                <a16:creationId xmlns:a16="http://schemas.microsoft.com/office/drawing/2014/main" id="{1AF7F38D-F9F0-4144-A925-608F5C368DB1}"/>
              </a:ext>
            </a:extLst>
          </p:cNvPr>
          <p:cNvSpPr>
            <a:spLocks noGrp="1"/>
          </p:cNvSpPr>
          <p:nvPr>
            <p:ph idx="1"/>
          </p:nvPr>
        </p:nvSpPr>
        <p:spPr>
          <a:xfrm>
            <a:off x="838200" y="2085975"/>
            <a:ext cx="10515600" cy="2085975"/>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t>American Society of Hematology 2018</a:t>
            </a:r>
          </a:p>
          <a:p>
            <a:r>
              <a:rPr lang="en-US" dirty="0"/>
              <a:t>“In acutely ill hospitalized medical patients the ASH guideline panel recommends using LMWH over DOACs for VTE prophylaxis”</a:t>
            </a:r>
          </a:p>
          <a:p>
            <a:pPr lvl="1"/>
            <a:r>
              <a:rPr lang="en-US" dirty="0"/>
              <a:t>Strong recommendation </a:t>
            </a:r>
          </a:p>
        </p:txBody>
      </p:sp>
      <p:sp>
        <p:nvSpPr>
          <p:cNvPr id="4" name="Rectangle 3">
            <a:extLst>
              <a:ext uri="{FF2B5EF4-FFF2-40B4-BE49-F238E27FC236}">
                <a16:creationId xmlns:a16="http://schemas.microsoft.com/office/drawing/2014/main" id="{E630CC0E-63BB-2747-B616-406E12A7F97D}"/>
              </a:ext>
            </a:extLst>
          </p:cNvPr>
          <p:cNvSpPr/>
          <p:nvPr/>
        </p:nvSpPr>
        <p:spPr>
          <a:xfrm>
            <a:off x="-1" y="6488668"/>
            <a:ext cx="5275385" cy="369332"/>
          </a:xfrm>
          <a:prstGeom prst="rect">
            <a:avLst/>
          </a:prstGeom>
        </p:spPr>
        <p:txBody>
          <a:bodyPr wrap="square">
            <a:spAutoFit/>
          </a:bodyPr>
          <a:lstStyle/>
          <a:p>
            <a:r>
              <a:rPr lang="en-US" sz="1200" dirty="0"/>
              <a:t>Schunnemann, </a:t>
            </a:r>
            <a:r>
              <a:rPr lang="en-US" sz="1200" i="1" dirty="0"/>
              <a:t>Blood Advances, </a:t>
            </a:r>
            <a:r>
              <a:rPr lang="en-US" sz="1200" dirty="0"/>
              <a:t>November 2018</a:t>
            </a:r>
            <a:r>
              <a:rPr lang="en-US" i="1" dirty="0"/>
              <a:t>.</a:t>
            </a:r>
            <a:endParaRPr lang="en-US" dirty="0"/>
          </a:p>
        </p:txBody>
      </p:sp>
    </p:spTree>
    <p:extLst>
      <p:ext uri="{BB962C8B-B14F-4D97-AF65-F5344CB8AC3E}">
        <p14:creationId xmlns:p14="http://schemas.microsoft.com/office/powerpoint/2010/main" val="40900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444C-839C-DF4E-93BC-E78771B01667}"/>
              </a:ext>
            </a:extLst>
          </p:cNvPr>
          <p:cNvSpPr>
            <a:spLocks noGrp="1"/>
          </p:cNvSpPr>
          <p:nvPr>
            <p:ph type="title"/>
          </p:nvPr>
        </p:nvSpPr>
        <p:spPr/>
        <p:txBody>
          <a:bodyPr/>
          <a:lstStyle/>
          <a:p>
            <a:pPr algn="ctr"/>
            <a:r>
              <a:rPr lang="en-US" dirty="0"/>
              <a:t>Enoxaparin Dosing Strategies </a:t>
            </a:r>
            <a:br>
              <a:rPr lang="en-US" dirty="0"/>
            </a:br>
            <a:r>
              <a:rPr lang="en-US" sz="3600" b="1" dirty="0"/>
              <a:t>Obesity</a:t>
            </a:r>
            <a:endParaRPr lang="en-US" dirty="0"/>
          </a:p>
        </p:txBody>
      </p:sp>
      <p:sp>
        <p:nvSpPr>
          <p:cNvPr id="3" name="Content Placeholder 2">
            <a:extLst>
              <a:ext uri="{FF2B5EF4-FFF2-40B4-BE49-F238E27FC236}">
                <a16:creationId xmlns:a16="http://schemas.microsoft.com/office/drawing/2014/main" id="{18716F8F-B5F6-254F-BB8B-BE8A5A8BA7BB}"/>
              </a:ext>
            </a:extLst>
          </p:cNvPr>
          <p:cNvSpPr>
            <a:spLocks noGrp="1"/>
          </p:cNvSpPr>
          <p:nvPr>
            <p:ph idx="1"/>
          </p:nvPr>
        </p:nvSpPr>
        <p:spPr>
          <a:xfrm>
            <a:off x="838200" y="2024406"/>
            <a:ext cx="10515600" cy="3568011"/>
          </a:xfrm>
        </p:spPr>
        <p:txBody>
          <a:bodyPr/>
          <a:lstStyle/>
          <a:p>
            <a:pPr marL="0" indent="0">
              <a:buNone/>
            </a:pPr>
            <a:r>
              <a:rPr lang="en-US" dirty="0"/>
              <a:t>Freeman et al. 2012. </a:t>
            </a:r>
            <a:r>
              <a:rPr lang="en-US" i="1" dirty="0"/>
              <a:t>American Journal of Hematology. </a:t>
            </a:r>
            <a:endParaRPr lang="en-US" dirty="0"/>
          </a:p>
          <a:p>
            <a:r>
              <a:rPr lang="en-US" dirty="0"/>
              <a:t>Prospective, comparison of three enoxaparin dosing regimens</a:t>
            </a:r>
          </a:p>
          <a:p>
            <a:r>
              <a:rPr lang="en-US" dirty="0"/>
              <a:t>Primary outcome: </a:t>
            </a:r>
          </a:p>
          <a:p>
            <a:pPr lvl="1"/>
            <a:r>
              <a:rPr lang="en-US" dirty="0"/>
              <a:t>Achievement of goal peak anti-Factor Xa levels in medically-ill patients (n=31)  with extreme obesity</a:t>
            </a:r>
          </a:p>
          <a:p>
            <a:pPr lvl="1"/>
            <a:r>
              <a:rPr lang="en-US" dirty="0"/>
              <a:t>Defined as a peak anti-Factor Xa level between 0.2-0.5 IU/mL, measured 4-6  hours after enoxaparin administration</a:t>
            </a:r>
          </a:p>
        </p:txBody>
      </p:sp>
      <p:sp>
        <p:nvSpPr>
          <p:cNvPr id="4" name="Rectangle 3">
            <a:extLst>
              <a:ext uri="{FF2B5EF4-FFF2-40B4-BE49-F238E27FC236}">
                <a16:creationId xmlns:a16="http://schemas.microsoft.com/office/drawing/2014/main" id="{14CFA526-A078-2D48-815F-A4BC24763AD1}"/>
              </a:ext>
            </a:extLst>
          </p:cNvPr>
          <p:cNvSpPr/>
          <p:nvPr/>
        </p:nvSpPr>
        <p:spPr>
          <a:xfrm>
            <a:off x="0" y="6581001"/>
            <a:ext cx="6096000" cy="276999"/>
          </a:xfrm>
          <a:prstGeom prst="rect">
            <a:avLst/>
          </a:prstGeom>
        </p:spPr>
        <p:txBody>
          <a:bodyPr>
            <a:spAutoFit/>
          </a:bodyPr>
          <a:lstStyle/>
          <a:p>
            <a:r>
              <a:rPr lang="en-US" sz="1200" dirty="0"/>
              <a:t>Freeman, </a:t>
            </a:r>
            <a:r>
              <a:rPr lang="en-US" sz="1200" i="1" dirty="0"/>
              <a:t>American Journal of Hematology, </a:t>
            </a:r>
            <a:r>
              <a:rPr lang="en-US" sz="1200" dirty="0"/>
              <a:t>July 2012.</a:t>
            </a:r>
          </a:p>
        </p:txBody>
      </p:sp>
    </p:spTree>
    <p:extLst>
      <p:ext uri="{BB962C8B-B14F-4D97-AF65-F5344CB8AC3E}">
        <p14:creationId xmlns:p14="http://schemas.microsoft.com/office/powerpoint/2010/main" val="2371867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A49A-CBED-CE4D-BBC1-0D76EB83F998}"/>
              </a:ext>
            </a:extLst>
          </p:cNvPr>
          <p:cNvSpPr>
            <a:spLocks noGrp="1"/>
          </p:cNvSpPr>
          <p:nvPr>
            <p:ph type="title"/>
          </p:nvPr>
        </p:nvSpPr>
        <p:spPr>
          <a:xfrm>
            <a:off x="810491" y="13084"/>
            <a:ext cx="10515600" cy="1325563"/>
          </a:xfrm>
        </p:spPr>
        <p:txBody>
          <a:bodyPr/>
          <a:lstStyle/>
          <a:p>
            <a:r>
              <a:rPr lang="en-US" dirty="0"/>
              <a:t>Methods</a:t>
            </a:r>
          </a:p>
        </p:txBody>
      </p:sp>
      <p:graphicFrame>
        <p:nvGraphicFramePr>
          <p:cNvPr id="6" name="Diagram 5">
            <a:extLst>
              <a:ext uri="{FF2B5EF4-FFF2-40B4-BE49-F238E27FC236}">
                <a16:creationId xmlns:a16="http://schemas.microsoft.com/office/drawing/2014/main" id="{35FAEC57-B0B2-A64B-A76D-14DD38A14EA3}"/>
              </a:ext>
            </a:extLst>
          </p:cNvPr>
          <p:cNvGraphicFramePr/>
          <p:nvPr>
            <p:extLst>
              <p:ext uri="{D42A27DB-BD31-4B8C-83A1-F6EECF244321}">
                <p14:modId xmlns:p14="http://schemas.microsoft.com/office/powerpoint/2010/main" val="1120494040"/>
              </p:ext>
            </p:extLst>
          </p:nvPr>
        </p:nvGraphicFramePr>
        <p:xfrm>
          <a:off x="810490" y="1152937"/>
          <a:ext cx="10515601" cy="5203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78F7F2ED-713C-6241-B636-2D27AAAD5853}"/>
              </a:ext>
            </a:extLst>
          </p:cNvPr>
          <p:cNvSpPr/>
          <p:nvPr/>
        </p:nvSpPr>
        <p:spPr>
          <a:xfrm>
            <a:off x="-27710" y="6581001"/>
            <a:ext cx="6096000" cy="276999"/>
          </a:xfrm>
          <a:prstGeom prst="rect">
            <a:avLst/>
          </a:prstGeom>
        </p:spPr>
        <p:txBody>
          <a:bodyPr>
            <a:spAutoFit/>
          </a:bodyPr>
          <a:lstStyle/>
          <a:p>
            <a:r>
              <a:rPr lang="en-US" sz="1200" dirty="0"/>
              <a:t>Freeman, </a:t>
            </a:r>
            <a:r>
              <a:rPr lang="en-US" sz="1200" i="1" dirty="0"/>
              <a:t>American Journal of Hematology, </a:t>
            </a:r>
            <a:r>
              <a:rPr lang="en-US" sz="1200" dirty="0"/>
              <a:t>July 2012.</a:t>
            </a:r>
          </a:p>
        </p:txBody>
      </p:sp>
    </p:spTree>
    <p:extLst>
      <p:ext uri="{BB962C8B-B14F-4D97-AF65-F5344CB8AC3E}">
        <p14:creationId xmlns:p14="http://schemas.microsoft.com/office/powerpoint/2010/main" val="188672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3B78-C594-AA4F-9FED-8828577C9811}"/>
              </a:ext>
            </a:extLst>
          </p:cNvPr>
          <p:cNvSpPr>
            <a:spLocks noGrp="1"/>
          </p:cNvSpPr>
          <p:nvPr>
            <p:ph type="title"/>
          </p:nvPr>
        </p:nvSpPr>
        <p:spPr>
          <a:xfrm>
            <a:off x="839788" y="457200"/>
            <a:ext cx="10015446" cy="1600200"/>
          </a:xfrm>
        </p:spPr>
        <p:txBody>
          <a:bodyPr/>
          <a:lstStyle/>
          <a:p>
            <a:r>
              <a:rPr lang="en-US" dirty="0"/>
              <a:t>Characteristics of medically-ill patients with extreme obesity</a:t>
            </a:r>
          </a:p>
        </p:txBody>
      </p:sp>
      <p:graphicFrame>
        <p:nvGraphicFramePr>
          <p:cNvPr id="5" name="Table 4">
            <a:extLst>
              <a:ext uri="{FF2B5EF4-FFF2-40B4-BE49-F238E27FC236}">
                <a16:creationId xmlns:a16="http://schemas.microsoft.com/office/drawing/2014/main" id="{67AA88F5-5A69-EE44-AFC1-7826A6B85C92}"/>
              </a:ext>
            </a:extLst>
          </p:cNvPr>
          <p:cNvGraphicFramePr>
            <a:graphicFrameLocks noGrp="1"/>
          </p:cNvGraphicFramePr>
          <p:nvPr>
            <p:extLst>
              <p:ext uri="{D42A27DB-BD31-4B8C-83A1-F6EECF244321}">
                <p14:modId xmlns:p14="http://schemas.microsoft.com/office/powerpoint/2010/main" val="3281579892"/>
              </p:ext>
            </p:extLst>
          </p:nvPr>
        </p:nvGraphicFramePr>
        <p:xfrm>
          <a:off x="893785" y="2057400"/>
          <a:ext cx="9907452" cy="2494280"/>
        </p:xfrm>
        <a:graphic>
          <a:graphicData uri="http://schemas.openxmlformats.org/drawingml/2006/table">
            <a:tbl>
              <a:tblPr firstRow="1" bandRow="1">
                <a:tableStyleId>{2A488322-F2BA-4B5B-9748-0D474271808F}</a:tableStyleId>
              </a:tblPr>
              <a:tblGrid>
                <a:gridCol w="2476863">
                  <a:extLst>
                    <a:ext uri="{9D8B030D-6E8A-4147-A177-3AD203B41FA5}">
                      <a16:colId xmlns:a16="http://schemas.microsoft.com/office/drawing/2014/main" val="1556810554"/>
                    </a:ext>
                  </a:extLst>
                </a:gridCol>
                <a:gridCol w="2476863">
                  <a:extLst>
                    <a:ext uri="{9D8B030D-6E8A-4147-A177-3AD203B41FA5}">
                      <a16:colId xmlns:a16="http://schemas.microsoft.com/office/drawing/2014/main" val="3657002074"/>
                    </a:ext>
                  </a:extLst>
                </a:gridCol>
                <a:gridCol w="2476863">
                  <a:extLst>
                    <a:ext uri="{9D8B030D-6E8A-4147-A177-3AD203B41FA5}">
                      <a16:colId xmlns:a16="http://schemas.microsoft.com/office/drawing/2014/main" val="3971956119"/>
                    </a:ext>
                  </a:extLst>
                </a:gridCol>
                <a:gridCol w="2476863">
                  <a:extLst>
                    <a:ext uri="{9D8B030D-6E8A-4147-A177-3AD203B41FA5}">
                      <a16:colId xmlns:a16="http://schemas.microsoft.com/office/drawing/2014/main" val="1600215667"/>
                    </a:ext>
                  </a:extLst>
                </a:gridCol>
              </a:tblGrid>
              <a:tr h="370840">
                <a:tc>
                  <a:txBody>
                    <a:bodyPr/>
                    <a:lstStyle/>
                    <a:p>
                      <a:endParaRPr lang="en-US" dirty="0"/>
                    </a:p>
                  </a:txBody>
                  <a:tcPr/>
                </a:tc>
                <a:tc>
                  <a:txBody>
                    <a:bodyPr/>
                    <a:lstStyle/>
                    <a:p>
                      <a:r>
                        <a:rPr lang="en-US" dirty="0"/>
                        <a:t>FD (40 mg daily)</a:t>
                      </a:r>
                    </a:p>
                  </a:txBody>
                  <a:tcPr/>
                </a:tc>
                <a:tc>
                  <a:txBody>
                    <a:bodyPr/>
                    <a:lstStyle/>
                    <a:p>
                      <a:r>
                        <a:rPr lang="en-US" dirty="0"/>
                        <a:t>LD (0.4 mg/kg daily)</a:t>
                      </a:r>
                    </a:p>
                  </a:txBody>
                  <a:tcPr/>
                </a:tc>
                <a:tc>
                  <a:txBody>
                    <a:bodyPr/>
                    <a:lstStyle/>
                    <a:p>
                      <a:r>
                        <a:rPr lang="en-US" dirty="0"/>
                        <a:t>HD (0.5 mg/kg daily)</a:t>
                      </a:r>
                    </a:p>
                  </a:txBody>
                  <a:tcPr/>
                </a:tc>
                <a:extLst>
                  <a:ext uri="{0D108BD9-81ED-4DB2-BD59-A6C34878D82A}">
                    <a16:rowId xmlns:a16="http://schemas.microsoft.com/office/drawing/2014/main" val="2204120329"/>
                  </a:ext>
                </a:extLst>
              </a:tr>
              <a:tr h="370840">
                <a:tc>
                  <a:txBody>
                    <a:bodyPr/>
                    <a:lstStyle/>
                    <a:p>
                      <a:r>
                        <a:rPr lang="en-US" dirty="0"/>
                        <a:t>Age (</a:t>
                      </a:r>
                      <a:r>
                        <a:rPr lang="en-US" dirty="0" err="1"/>
                        <a:t>yrs</a:t>
                      </a:r>
                      <a:r>
                        <a:rPr lang="en-US" dirty="0"/>
                        <a:t>)</a:t>
                      </a:r>
                    </a:p>
                  </a:txBody>
                  <a:tcPr/>
                </a:tc>
                <a:tc>
                  <a:txBody>
                    <a:bodyPr/>
                    <a:lstStyle/>
                    <a:p>
                      <a:r>
                        <a:rPr lang="en-US" dirty="0"/>
                        <a:t>45.5 </a:t>
                      </a:r>
                      <a:r>
                        <a:rPr lang="en-US" sz="1800" u="none" strike="noStrike" kern="1200" dirty="0">
                          <a:effectLst/>
                        </a:rPr>
                        <a:t>± 7.2</a:t>
                      </a:r>
                      <a:endParaRPr lang="en-US" dirty="0"/>
                    </a:p>
                  </a:txBody>
                  <a:tcPr/>
                </a:tc>
                <a:tc>
                  <a:txBody>
                    <a:bodyPr/>
                    <a:lstStyle/>
                    <a:p>
                      <a:r>
                        <a:rPr lang="en-US" dirty="0"/>
                        <a:t>43.8 </a:t>
                      </a:r>
                      <a:r>
                        <a:rPr lang="en-US" sz="1800" u="none" strike="noStrike" kern="1200" dirty="0">
                          <a:effectLst/>
                        </a:rPr>
                        <a:t>± 15.7</a:t>
                      </a:r>
                      <a:endParaRPr lang="en-US" dirty="0"/>
                    </a:p>
                  </a:txBody>
                  <a:tcPr/>
                </a:tc>
                <a:tc>
                  <a:txBody>
                    <a:bodyPr/>
                    <a:lstStyle/>
                    <a:p>
                      <a:r>
                        <a:rPr lang="en-US" dirty="0"/>
                        <a:t>42.7 </a:t>
                      </a:r>
                      <a:r>
                        <a:rPr lang="en-US" sz="1800" u="none" strike="noStrike" kern="1200" dirty="0">
                          <a:effectLst/>
                        </a:rPr>
                        <a:t>± 12.3</a:t>
                      </a:r>
                      <a:endParaRPr lang="en-US" dirty="0"/>
                    </a:p>
                  </a:txBody>
                  <a:tcPr/>
                </a:tc>
                <a:extLst>
                  <a:ext uri="{0D108BD9-81ED-4DB2-BD59-A6C34878D82A}">
                    <a16:rowId xmlns:a16="http://schemas.microsoft.com/office/drawing/2014/main" val="3332306002"/>
                  </a:ext>
                </a:extLst>
              </a:tr>
              <a:tr h="370840">
                <a:tc>
                  <a:txBody>
                    <a:bodyPr/>
                    <a:lstStyle/>
                    <a:p>
                      <a:r>
                        <a:rPr lang="en-US" dirty="0"/>
                        <a:t>Weight (kg)</a:t>
                      </a:r>
                    </a:p>
                  </a:txBody>
                  <a:tcPr/>
                </a:tc>
                <a:tc>
                  <a:txBody>
                    <a:bodyPr/>
                    <a:lstStyle/>
                    <a:p>
                      <a:r>
                        <a:rPr lang="en-US" dirty="0"/>
                        <a:t>175 </a:t>
                      </a:r>
                      <a:r>
                        <a:rPr lang="en-US" sz="1800" u="none" strike="noStrike" kern="1200" dirty="0">
                          <a:effectLst/>
                        </a:rPr>
                        <a:t>± 39.9</a:t>
                      </a:r>
                      <a:endParaRPr lang="en-US" dirty="0"/>
                    </a:p>
                  </a:txBody>
                  <a:tcPr/>
                </a:tc>
                <a:tc>
                  <a:txBody>
                    <a:bodyPr/>
                    <a:lstStyle/>
                    <a:p>
                      <a:r>
                        <a:rPr lang="en-US" dirty="0"/>
                        <a:t>171 </a:t>
                      </a:r>
                      <a:r>
                        <a:rPr lang="en-US" sz="1800" u="none" strike="noStrike" kern="1200" dirty="0">
                          <a:effectLst/>
                        </a:rPr>
                        <a:t>± 42.8</a:t>
                      </a:r>
                      <a:endParaRPr lang="en-US" dirty="0"/>
                    </a:p>
                  </a:txBody>
                  <a:tcPr/>
                </a:tc>
                <a:tc>
                  <a:txBody>
                    <a:bodyPr/>
                    <a:lstStyle/>
                    <a:p>
                      <a:r>
                        <a:rPr lang="en-US" dirty="0"/>
                        <a:t>179.6 </a:t>
                      </a:r>
                      <a:r>
                        <a:rPr lang="en-US" sz="1800" u="none" strike="noStrike" kern="1200" dirty="0">
                          <a:effectLst/>
                        </a:rPr>
                        <a:t>± 30.3</a:t>
                      </a:r>
                      <a:endParaRPr lang="en-US" dirty="0"/>
                    </a:p>
                  </a:txBody>
                  <a:tcPr/>
                </a:tc>
                <a:extLst>
                  <a:ext uri="{0D108BD9-81ED-4DB2-BD59-A6C34878D82A}">
                    <a16:rowId xmlns:a16="http://schemas.microsoft.com/office/drawing/2014/main" val="3215462287"/>
                  </a:ext>
                </a:extLst>
              </a:tr>
              <a:tr h="370840">
                <a:tc>
                  <a:txBody>
                    <a:bodyPr/>
                    <a:lstStyle/>
                    <a:p>
                      <a:r>
                        <a:rPr lang="en-US" dirty="0"/>
                        <a:t>BMI (kg/m</a:t>
                      </a:r>
                      <a:r>
                        <a:rPr lang="en-US" baseline="30000" dirty="0"/>
                        <a:t>2</a:t>
                      </a:r>
                      <a:r>
                        <a:rPr lang="en-US" baseline="0" dirty="0"/>
                        <a:t>)</a:t>
                      </a:r>
                      <a:endParaRPr lang="en-US" dirty="0"/>
                    </a:p>
                  </a:txBody>
                  <a:tcPr/>
                </a:tc>
                <a:tc>
                  <a:txBody>
                    <a:bodyPr/>
                    <a:lstStyle/>
                    <a:p>
                      <a:r>
                        <a:rPr lang="en-US" dirty="0"/>
                        <a:t>63.4 </a:t>
                      </a:r>
                      <a:r>
                        <a:rPr lang="en-US" sz="1800" u="none" strike="noStrike" kern="1200" dirty="0">
                          <a:effectLst/>
                        </a:rPr>
                        <a:t>± 11.6</a:t>
                      </a:r>
                      <a:endParaRPr lang="en-US" dirty="0"/>
                    </a:p>
                  </a:txBody>
                  <a:tcPr/>
                </a:tc>
                <a:tc>
                  <a:txBody>
                    <a:bodyPr/>
                    <a:lstStyle/>
                    <a:p>
                      <a:r>
                        <a:rPr lang="en-US" dirty="0"/>
                        <a:t>60.7 </a:t>
                      </a:r>
                      <a:r>
                        <a:rPr lang="en-US" sz="1800" u="none" strike="noStrike" kern="1200" dirty="0">
                          <a:effectLst/>
                        </a:rPr>
                        <a:t>± 12.4</a:t>
                      </a:r>
                      <a:endParaRPr lang="en-US" dirty="0"/>
                    </a:p>
                  </a:txBody>
                  <a:tcPr/>
                </a:tc>
                <a:tc>
                  <a:txBody>
                    <a:bodyPr/>
                    <a:lstStyle/>
                    <a:p>
                      <a:r>
                        <a:rPr lang="en-US" dirty="0"/>
                        <a:t>61.3 </a:t>
                      </a:r>
                      <a:r>
                        <a:rPr lang="en-US" sz="1800" u="none" strike="noStrike" kern="1200" dirty="0">
                          <a:effectLst/>
                        </a:rPr>
                        <a:t>± 12.2</a:t>
                      </a:r>
                      <a:endParaRPr lang="en-US" dirty="0"/>
                    </a:p>
                  </a:txBody>
                  <a:tcPr/>
                </a:tc>
                <a:extLst>
                  <a:ext uri="{0D108BD9-81ED-4DB2-BD59-A6C34878D82A}">
                    <a16:rowId xmlns:a16="http://schemas.microsoft.com/office/drawing/2014/main" val="1153022336"/>
                  </a:ext>
                </a:extLst>
              </a:tr>
              <a:tr h="370840">
                <a:tc>
                  <a:txBody>
                    <a:bodyPr/>
                    <a:lstStyle/>
                    <a:p>
                      <a:r>
                        <a:rPr lang="en-US" dirty="0"/>
                        <a:t>Enoxaparin dose (mg)</a:t>
                      </a:r>
                    </a:p>
                    <a:p>
                      <a:r>
                        <a:rPr lang="en-US" dirty="0"/>
                        <a:t>[min-max]</a:t>
                      </a:r>
                    </a:p>
                  </a:txBody>
                  <a:tcPr/>
                </a:tc>
                <a:tc>
                  <a:txBody>
                    <a:bodyPr/>
                    <a:lstStyle/>
                    <a:p>
                      <a:r>
                        <a:rPr lang="en-US" dirty="0"/>
                        <a:t>40 </a:t>
                      </a:r>
                    </a:p>
                  </a:txBody>
                  <a:tcPr/>
                </a:tc>
                <a:tc>
                  <a:txBody>
                    <a:bodyPr/>
                    <a:lstStyle/>
                    <a:p>
                      <a:r>
                        <a:rPr lang="en-US" dirty="0"/>
                        <a:t>69.4 </a:t>
                      </a:r>
                      <a:r>
                        <a:rPr lang="en-US" sz="1800" u="none" strike="noStrike" kern="1200" dirty="0">
                          <a:effectLst/>
                        </a:rPr>
                        <a:t>± 16.3</a:t>
                      </a:r>
                    </a:p>
                    <a:p>
                      <a:r>
                        <a:rPr lang="en-US" sz="1800" u="none" strike="noStrike" kern="1200" dirty="0">
                          <a:effectLst/>
                        </a:rPr>
                        <a:t>[50-90]</a:t>
                      </a:r>
                      <a:endParaRPr lang="en-US" dirty="0"/>
                    </a:p>
                  </a:txBody>
                  <a:tcPr/>
                </a:tc>
                <a:tc>
                  <a:txBody>
                    <a:bodyPr/>
                    <a:lstStyle/>
                    <a:p>
                      <a:r>
                        <a:rPr lang="en-US" dirty="0"/>
                        <a:t>91.8 </a:t>
                      </a:r>
                      <a:r>
                        <a:rPr lang="en-US" sz="1800" u="none" strike="noStrike" kern="1200" dirty="0">
                          <a:effectLst/>
                        </a:rPr>
                        <a:t>± 15.4</a:t>
                      </a:r>
                    </a:p>
                    <a:p>
                      <a:r>
                        <a:rPr lang="en-US" sz="1800" u="none" strike="noStrike" kern="1200" dirty="0">
                          <a:effectLst/>
                        </a:rPr>
                        <a:t>[80-130]</a:t>
                      </a:r>
                      <a:endParaRPr lang="en-US" dirty="0"/>
                    </a:p>
                  </a:txBody>
                  <a:tcPr/>
                </a:tc>
                <a:extLst>
                  <a:ext uri="{0D108BD9-81ED-4DB2-BD59-A6C34878D82A}">
                    <a16:rowId xmlns:a16="http://schemas.microsoft.com/office/drawing/2014/main" val="168336543"/>
                  </a:ext>
                </a:extLst>
              </a:tr>
              <a:tr h="370840">
                <a:tc>
                  <a:txBody>
                    <a:bodyPr/>
                    <a:lstStyle/>
                    <a:p>
                      <a:r>
                        <a:rPr lang="en-US" dirty="0"/>
                        <a:t>CrCl (mL/min)</a:t>
                      </a:r>
                    </a:p>
                  </a:txBody>
                  <a:tcPr/>
                </a:tc>
                <a:tc>
                  <a:txBody>
                    <a:bodyPr/>
                    <a:lstStyle/>
                    <a:p>
                      <a:r>
                        <a:rPr lang="en-US" dirty="0"/>
                        <a:t>84 </a:t>
                      </a:r>
                      <a:r>
                        <a:rPr lang="en-US" sz="1800" u="none" strike="noStrike" kern="1200" dirty="0">
                          <a:effectLst/>
                        </a:rPr>
                        <a:t>± 24</a:t>
                      </a:r>
                      <a:endParaRPr lang="en-US" dirty="0"/>
                    </a:p>
                  </a:txBody>
                  <a:tcPr/>
                </a:tc>
                <a:tc>
                  <a:txBody>
                    <a:bodyPr/>
                    <a:lstStyle/>
                    <a:p>
                      <a:r>
                        <a:rPr lang="en-US" dirty="0"/>
                        <a:t>135 </a:t>
                      </a:r>
                      <a:r>
                        <a:rPr lang="en-US" sz="1800" u="none" strike="noStrike" kern="1200" dirty="0">
                          <a:effectLst/>
                        </a:rPr>
                        <a:t>± 64</a:t>
                      </a:r>
                      <a:endParaRPr lang="en-US" dirty="0"/>
                    </a:p>
                  </a:txBody>
                  <a:tcPr/>
                </a:tc>
                <a:tc>
                  <a:txBody>
                    <a:bodyPr/>
                    <a:lstStyle/>
                    <a:p>
                      <a:r>
                        <a:rPr lang="en-US" dirty="0"/>
                        <a:t>139 </a:t>
                      </a:r>
                      <a:r>
                        <a:rPr lang="en-US" sz="1800" u="none" strike="noStrike" kern="1200" dirty="0">
                          <a:effectLst/>
                        </a:rPr>
                        <a:t>± 37</a:t>
                      </a:r>
                      <a:endParaRPr lang="en-US" dirty="0"/>
                    </a:p>
                  </a:txBody>
                  <a:tcPr/>
                </a:tc>
                <a:extLst>
                  <a:ext uri="{0D108BD9-81ED-4DB2-BD59-A6C34878D82A}">
                    <a16:rowId xmlns:a16="http://schemas.microsoft.com/office/drawing/2014/main" val="3946315766"/>
                  </a:ext>
                </a:extLst>
              </a:tr>
            </a:tbl>
          </a:graphicData>
        </a:graphic>
      </p:graphicFrame>
      <p:sp>
        <p:nvSpPr>
          <p:cNvPr id="6" name="TextBox 5">
            <a:extLst>
              <a:ext uri="{FF2B5EF4-FFF2-40B4-BE49-F238E27FC236}">
                <a16:creationId xmlns:a16="http://schemas.microsoft.com/office/drawing/2014/main" id="{2EDE3A53-8416-7946-A929-E5D89053590A}"/>
              </a:ext>
            </a:extLst>
          </p:cNvPr>
          <p:cNvSpPr txBox="1"/>
          <p:nvPr/>
        </p:nvSpPr>
        <p:spPr>
          <a:xfrm>
            <a:off x="839788" y="4551680"/>
            <a:ext cx="3838538" cy="461665"/>
          </a:xfrm>
          <a:prstGeom prst="rect">
            <a:avLst/>
          </a:prstGeom>
          <a:noFill/>
        </p:spPr>
        <p:txBody>
          <a:bodyPr wrap="square" rtlCol="0">
            <a:spAutoFit/>
          </a:bodyPr>
          <a:lstStyle/>
          <a:p>
            <a:r>
              <a:rPr lang="en-US" sz="1200" dirty="0"/>
              <a:t>Expresses as mean ± SD</a:t>
            </a:r>
          </a:p>
          <a:p>
            <a:r>
              <a:rPr lang="en-US" sz="1200" dirty="0"/>
              <a:t>Extreme obesity defined as (BMI ≥40kg/m</a:t>
            </a:r>
            <a:r>
              <a:rPr lang="en-US" sz="1200" baseline="30000" dirty="0"/>
              <a:t>2</a:t>
            </a:r>
            <a:r>
              <a:rPr lang="en-US" sz="1200" dirty="0"/>
              <a:t>)</a:t>
            </a:r>
          </a:p>
        </p:txBody>
      </p:sp>
      <p:sp>
        <p:nvSpPr>
          <p:cNvPr id="7" name="Rectangle 6">
            <a:extLst>
              <a:ext uri="{FF2B5EF4-FFF2-40B4-BE49-F238E27FC236}">
                <a16:creationId xmlns:a16="http://schemas.microsoft.com/office/drawing/2014/main" id="{F3289BE4-CC2E-5A4E-B0CB-DB0A8F3BBBD9}"/>
              </a:ext>
            </a:extLst>
          </p:cNvPr>
          <p:cNvSpPr/>
          <p:nvPr/>
        </p:nvSpPr>
        <p:spPr>
          <a:xfrm>
            <a:off x="0" y="6581001"/>
            <a:ext cx="6096000" cy="276999"/>
          </a:xfrm>
          <a:prstGeom prst="rect">
            <a:avLst/>
          </a:prstGeom>
        </p:spPr>
        <p:txBody>
          <a:bodyPr>
            <a:spAutoFit/>
          </a:bodyPr>
          <a:lstStyle/>
          <a:p>
            <a:r>
              <a:rPr lang="en-US" sz="1200" dirty="0"/>
              <a:t>Freeman, </a:t>
            </a:r>
            <a:r>
              <a:rPr lang="en-US" sz="1200" i="1" dirty="0"/>
              <a:t>American Journal of Hematology, </a:t>
            </a:r>
            <a:r>
              <a:rPr lang="en-US" sz="1200" dirty="0"/>
              <a:t>July 2012.</a:t>
            </a:r>
          </a:p>
        </p:txBody>
      </p:sp>
    </p:spTree>
    <p:extLst>
      <p:ext uri="{BB962C8B-B14F-4D97-AF65-F5344CB8AC3E}">
        <p14:creationId xmlns:p14="http://schemas.microsoft.com/office/powerpoint/2010/main" val="414781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340AC6-3A30-8141-9336-A1B913B7254D}"/>
              </a:ext>
            </a:extLst>
          </p:cNvPr>
          <p:cNvSpPr>
            <a:spLocks noGrp="1"/>
          </p:cNvSpPr>
          <p:nvPr>
            <p:ph type="title"/>
          </p:nvPr>
        </p:nvSpPr>
        <p:spPr>
          <a:xfrm>
            <a:off x="839788" y="549932"/>
            <a:ext cx="3932237" cy="874986"/>
          </a:xfrm>
        </p:spPr>
        <p:txBody>
          <a:bodyPr/>
          <a:lstStyle/>
          <a:p>
            <a:r>
              <a:rPr lang="en-US" dirty="0"/>
              <a:t>Efficacy </a:t>
            </a:r>
          </a:p>
        </p:txBody>
      </p:sp>
      <p:pic>
        <p:nvPicPr>
          <p:cNvPr id="5" name="Content Placeholder 4" descr="A screenshot of a cell phone&#10;&#10;Description automatically generated">
            <a:extLst>
              <a:ext uri="{FF2B5EF4-FFF2-40B4-BE49-F238E27FC236}">
                <a16:creationId xmlns:a16="http://schemas.microsoft.com/office/drawing/2014/main" id="{C131F729-4F59-A74A-9780-E1176CCB6B8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6096000" y="1322222"/>
            <a:ext cx="5123761" cy="4873625"/>
          </a:xfrm>
          <a:prstGeom prst="rect">
            <a:avLst/>
          </a:prstGeom>
        </p:spPr>
      </p:pic>
      <p:sp>
        <p:nvSpPr>
          <p:cNvPr id="7" name="Text Placeholder 6">
            <a:extLst>
              <a:ext uri="{FF2B5EF4-FFF2-40B4-BE49-F238E27FC236}">
                <a16:creationId xmlns:a16="http://schemas.microsoft.com/office/drawing/2014/main" id="{7DED8BE5-3BB9-B04B-B9AB-54543421AD3A}"/>
              </a:ext>
            </a:extLst>
          </p:cNvPr>
          <p:cNvSpPr>
            <a:spLocks noGrp="1"/>
          </p:cNvSpPr>
          <p:nvPr>
            <p:ph type="body" sz="half" idx="2"/>
          </p:nvPr>
        </p:nvSpPr>
        <p:spPr>
          <a:xfrm>
            <a:off x="787401" y="1873068"/>
            <a:ext cx="4646612" cy="3111863"/>
          </a:xfrm>
        </p:spPr>
        <p:txBody>
          <a:bodyPr>
            <a:normAutofit/>
          </a:bodyPr>
          <a:lstStyle/>
          <a:p>
            <a:pPr marL="285750" indent="-285750">
              <a:buFont typeface="Arial" panose="020B0604020202020204" pitchFamily="34" charset="0"/>
              <a:buChar char="•"/>
            </a:pPr>
            <a:r>
              <a:rPr lang="en-US" sz="2400" dirty="0"/>
              <a:t>Target anti-Factor Xa levels were achieved significantly </a:t>
            </a:r>
            <a:r>
              <a:rPr lang="en-US" sz="2400" b="1" dirty="0"/>
              <a:t>more often in the HD group</a:t>
            </a:r>
            <a:r>
              <a:rPr lang="en-US" sz="2400" dirty="0"/>
              <a:t> vs FD and LD group </a:t>
            </a:r>
          </a:p>
          <a:p>
            <a:pPr marL="285750" indent="-285750">
              <a:buFont typeface="Arial" panose="020B0604020202020204" pitchFamily="34" charset="0"/>
              <a:buChar char="•"/>
            </a:pPr>
            <a:r>
              <a:rPr lang="en-US" sz="2400" dirty="0"/>
              <a:t>Patients in the LD group achieved target anti- Factor Xa more often than in the FD group, but </a:t>
            </a:r>
            <a:r>
              <a:rPr lang="en-US" sz="2400" b="1" dirty="0"/>
              <a:t>remained inferior to HD dosing</a:t>
            </a:r>
            <a:r>
              <a:rPr lang="en-US" sz="2400" dirty="0"/>
              <a:t>.</a:t>
            </a:r>
          </a:p>
          <a:p>
            <a:endParaRPr lang="en-US" dirty="0"/>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3DF456E6-9CF0-4147-A6BD-0292F542F995}"/>
              </a:ext>
            </a:extLst>
          </p:cNvPr>
          <p:cNvSpPr/>
          <p:nvPr/>
        </p:nvSpPr>
        <p:spPr>
          <a:xfrm>
            <a:off x="0" y="6581001"/>
            <a:ext cx="6096000" cy="276999"/>
          </a:xfrm>
          <a:prstGeom prst="rect">
            <a:avLst/>
          </a:prstGeom>
        </p:spPr>
        <p:txBody>
          <a:bodyPr>
            <a:spAutoFit/>
          </a:bodyPr>
          <a:lstStyle/>
          <a:p>
            <a:r>
              <a:rPr lang="en-US" sz="1200" dirty="0"/>
              <a:t>Freeman, </a:t>
            </a:r>
            <a:r>
              <a:rPr lang="en-US" sz="1200" i="1" dirty="0"/>
              <a:t>American Journal of Hematology, </a:t>
            </a:r>
            <a:r>
              <a:rPr lang="en-US" sz="1200" dirty="0"/>
              <a:t>July 2012.</a:t>
            </a:r>
          </a:p>
        </p:txBody>
      </p:sp>
      <p:cxnSp>
        <p:nvCxnSpPr>
          <p:cNvPr id="3" name="Straight Connector 2">
            <a:extLst>
              <a:ext uri="{FF2B5EF4-FFF2-40B4-BE49-F238E27FC236}">
                <a16:creationId xmlns:a16="http://schemas.microsoft.com/office/drawing/2014/main" id="{722090DE-5101-154B-8768-E28AE4D20767}"/>
              </a:ext>
            </a:extLst>
          </p:cNvPr>
          <p:cNvCxnSpPr/>
          <p:nvPr/>
        </p:nvCxnSpPr>
        <p:spPr>
          <a:xfrm flipH="1">
            <a:off x="6850965" y="2124222"/>
            <a:ext cx="322150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id="{C92C5F81-F015-FD48-8675-89A85C034017}"/>
              </a:ext>
            </a:extLst>
          </p:cNvPr>
          <p:cNvCxnSpPr/>
          <p:nvPr/>
        </p:nvCxnSpPr>
        <p:spPr>
          <a:xfrm flipH="1">
            <a:off x="6949440" y="3967089"/>
            <a:ext cx="1772529"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57CBB971-A7E5-CE4D-B6D1-625788E47B48}"/>
              </a:ext>
            </a:extLst>
          </p:cNvPr>
          <p:cNvCxnSpPr>
            <a:cxnSpLocks/>
          </p:cNvCxnSpPr>
          <p:nvPr/>
        </p:nvCxnSpPr>
        <p:spPr>
          <a:xfrm flipH="1">
            <a:off x="6949440" y="4459458"/>
            <a:ext cx="436099"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6373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6A49-059C-2C4B-A974-2B3272F08C62}"/>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60F9A517-B4A0-DE40-8CBD-84D8762005D1}"/>
              </a:ext>
            </a:extLst>
          </p:cNvPr>
          <p:cNvSpPr>
            <a:spLocks noGrp="1"/>
          </p:cNvSpPr>
          <p:nvPr>
            <p:ph idx="1"/>
          </p:nvPr>
        </p:nvSpPr>
        <p:spPr>
          <a:xfrm>
            <a:off x="6563139" y="1691724"/>
            <a:ext cx="3853070" cy="4351338"/>
          </a:xfrm>
        </p:spPr>
        <p:txBody>
          <a:bodyPr/>
          <a:lstStyle/>
          <a:p>
            <a:r>
              <a:rPr lang="en-US" dirty="0"/>
              <a:t>No significant adverse effects were reported in any of the three groups.</a:t>
            </a:r>
          </a:p>
          <a:p>
            <a:pPr marL="0" indent="0">
              <a:buNone/>
            </a:pPr>
            <a:endParaRPr lang="en-US" dirty="0"/>
          </a:p>
        </p:txBody>
      </p:sp>
      <p:sp>
        <p:nvSpPr>
          <p:cNvPr id="5" name="TextBox 4">
            <a:extLst>
              <a:ext uri="{FF2B5EF4-FFF2-40B4-BE49-F238E27FC236}">
                <a16:creationId xmlns:a16="http://schemas.microsoft.com/office/drawing/2014/main" id="{AEA914EA-AA37-7F46-B017-9001329154E6}"/>
              </a:ext>
            </a:extLst>
          </p:cNvPr>
          <p:cNvSpPr txBox="1"/>
          <p:nvPr/>
        </p:nvSpPr>
        <p:spPr>
          <a:xfrm>
            <a:off x="1073426" y="1690688"/>
            <a:ext cx="5022574"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Patients were monitored for: </a:t>
            </a:r>
          </a:p>
          <a:p>
            <a:pPr marL="742950" lvl="1" indent="-285750">
              <a:buFont typeface="Arial" panose="020B0604020202020204" pitchFamily="34" charset="0"/>
              <a:buChar char="•"/>
            </a:pPr>
            <a:r>
              <a:rPr lang="en-US" sz="2800" dirty="0"/>
              <a:t>Bleeding events</a:t>
            </a:r>
          </a:p>
          <a:p>
            <a:pPr marL="742950" lvl="1" indent="-285750">
              <a:buFont typeface="Arial" panose="020B0604020202020204" pitchFamily="34" charset="0"/>
              <a:buChar char="•"/>
            </a:pPr>
            <a:r>
              <a:rPr lang="en-US" sz="2800" dirty="0"/>
              <a:t>Symptomatic deep vein thrombosis </a:t>
            </a:r>
          </a:p>
          <a:p>
            <a:pPr marL="742950" lvl="1" indent="-285750">
              <a:buFont typeface="Arial" panose="020B0604020202020204" pitchFamily="34" charset="0"/>
              <a:buChar char="•"/>
            </a:pPr>
            <a:r>
              <a:rPr lang="en-US" sz="2800" dirty="0"/>
              <a:t>Symptomatic pulmonary embolism</a:t>
            </a:r>
          </a:p>
          <a:p>
            <a:pPr marL="742950" lvl="1" indent="-285750">
              <a:buFont typeface="Arial" panose="020B0604020202020204" pitchFamily="34" charset="0"/>
              <a:buChar char="•"/>
            </a:pPr>
            <a:r>
              <a:rPr lang="en-US" sz="2800" dirty="0"/>
              <a:t>Heparin-induced thrombocytopenia</a:t>
            </a:r>
          </a:p>
          <a:p>
            <a:pPr marL="742950" lvl="1" indent="-285750">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8AC76C04-B5EC-3B4B-98C0-351FFC5DE0AE}"/>
              </a:ext>
            </a:extLst>
          </p:cNvPr>
          <p:cNvSpPr/>
          <p:nvPr/>
        </p:nvSpPr>
        <p:spPr>
          <a:xfrm>
            <a:off x="0" y="6593563"/>
            <a:ext cx="6096000" cy="276999"/>
          </a:xfrm>
          <a:prstGeom prst="rect">
            <a:avLst/>
          </a:prstGeom>
        </p:spPr>
        <p:txBody>
          <a:bodyPr>
            <a:spAutoFit/>
          </a:bodyPr>
          <a:lstStyle/>
          <a:p>
            <a:r>
              <a:rPr lang="en-US" sz="1200" dirty="0"/>
              <a:t>Freeman, </a:t>
            </a:r>
            <a:r>
              <a:rPr lang="en-US" sz="1200" i="1" dirty="0"/>
              <a:t>American Journal of Hematology, </a:t>
            </a:r>
            <a:r>
              <a:rPr lang="en-US" sz="1200" dirty="0"/>
              <a:t>July 2012.</a:t>
            </a:r>
          </a:p>
        </p:txBody>
      </p:sp>
    </p:spTree>
    <p:extLst>
      <p:ext uri="{BB962C8B-B14F-4D97-AF65-F5344CB8AC3E}">
        <p14:creationId xmlns:p14="http://schemas.microsoft.com/office/powerpoint/2010/main" val="438171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D7B6-3EE6-4D45-8256-40CC8E59409E}"/>
              </a:ext>
            </a:extLst>
          </p:cNvPr>
          <p:cNvSpPr>
            <a:spLocks noGrp="1"/>
          </p:cNvSpPr>
          <p:nvPr>
            <p:ph type="title"/>
          </p:nvPr>
        </p:nvSpPr>
        <p:spPr/>
        <p:txBody>
          <a:bodyPr/>
          <a:lstStyle/>
          <a:p>
            <a:pPr algn="ctr"/>
            <a:r>
              <a:rPr lang="en-US" dirty="0"/>
              <a:t>Enoxaparin Dosing Strategies </a:t>
            </a:r>
            <a:br>
              <a:rPr lang="en-US" dirty="0"/>
            </a:br>
            <a:r>
              <a:rPr lang="en-US" sz="3600" b="1" dirty="0"/>
              <a:t>Obesity</a:t>
            </a:r>
            <a:endParaRPr lang="en-US" dirty="0"/>
          </a:p>
        </p:txBody>
      </p:sp>
      <p:graphicFrame>
        <p:nvGraphicFramePr>
          <p:cNvPr id="3" name="Diagram 2">
            <a:extLst>
              <a:ext uri="{FF2B5EF4-FFF2-40B4-BE49-F238E27FC236}">
                <a16:creationId xmlns:a16="http://schemas.microsoft.com/office/drawing/2014/main" id="{EB675C0F-0776-0E42-A144-340B69591C79}"/>
              </a:ext>
            </a:extLst>
          </p:cNvPr>
          <p:cNvGraphicFramePr/>
          <p:nvPr>
            <p:extLst>
              <p:ext uri="{D42A27DB-BD31-4B8C-83A1-F6EECF244321}">
                <p14:modId xmlns:p14="http://schemas.microsoft.com/office/powerpoint/2010/main" val="924166144"/>
              </p:ext>
            </p:extLst>
          </p:nvPr>
        </p:nvGraphicFramePr>
        <p:xfrm>
          <a:off x="2346866" y="3153909"/>
          <a:ext cx="7069777" cy="2388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846DA7F4-06BE-D44B-A408-E44CE5D5144C}"/>
              </a:ext>
            </a:extLst>
          </p:cNvPr>
          <p:cNvGraphicFramePr/>
          <p:nvPr>
            <p:extLst>
              <p:ext uri="{D42A27DB-BD31-4B8C-83A1-F6EECF244321}">
                <p14:modId xmlns:p14="http://schemas.microsoft.com/office/powerpoint/2010/main" val="1323901881"/>
              </p:ext>
            </p:extLst>
          </p:nvPr>
        </p:nvGraphicFramePr>
        <p:xfrm>
          <a:off x="1974574" y="5193922"/>
          <a:ext cx="8025887" cy="9404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DD1C63BA-C405-5C48-B399-4FA6EACB3D14}"/>
              </a:ext>
            </a:extLst>
          </p:cNvPr>
          <p:cNvSpPr txBox="1"/>
          <p:nvPr/>
        </p:nvSpPr>
        <p:spPr>
          <a:xfrm>
            <a:off x="838200" y="1664078"/>
            <a:ext cx="10515600" cy="1384995"/>
          </a:xfrm>
          <a:prstGeom prst="rect">
            <a:avLst/>
          </a:prstGeom>
          <a:noFill/>
        </p:spPr>
        <p:txBody>
          <a:bodyPr wrap="square" rtlCol="0">
            <a:spAutoFit/>
          </a:bodyPr>
          <a:lstStyle/>
          <a:p>
            <a:r>
              <a:rPr lang="en-US" sz="2800" dirty="0"/>
              <a:t>Wang et al, 2014 in the </a:t>
            </a:r>
            <a:r>
              <a:rPr lang="en-US" sz="2800" i="1" dirty="0"/>
              <a:t>Journal of Thrombosis and </a:t>
            </a:r>
            <a:r>
              <a:rPr lang="en-US" sz="2800" i="1" dirty="0" err="1"/>
              <a:t>Haemostasis</a:t>
            </a:r>
            <a:r>
              <a:rPr lang="en-US" sz="2800" i="1" dirty="0"/>
              <a:t>. </a:t>
            </a:r>
          </a:p>
          <a:p>
            <a:pPr marL="342900" indent="-342900">
              <a:buFont typeface="Arial" panose="020B0604020202020204" pitchFamily="34" charset="0"/>
              <a:buChar char="•"/>
            </a:pPr>
            <a:r>
              <a:rPr lang="en-US" sz="2800" dirty="0"/>
              <a:t>Retrospective cohort study </a:t>
            </a:r>
          </a:p>
          <a:p>
            <a:pPr marL="342900" indent="-342900">
              <a:buFont typeface="Arial" panose="020B0604020202020204" pitchFamily="34" charset="0"/>
              <a:buChar char="•"/>
            </a:pPr>
            <a:r>
              <a:rPr lang="en-US" sz="2800" dirty="0"/>
              <a:t>Analyzed 9,241 inpatients with weight &gt; 100 kg and BMI ≥ 40 kg/m</a:t>
            </a:r>
            <a:r>
              <a:rPr lang="en-US" sz="2800" baseline="30000" dirty="0"/>
              <a:t>2</a:t>
            </a:r>
            <a:r>
              <a:rPr lang="en-US" sz="2800" dirty="0"/>
              <a:t> </a:t>
            </a:r>
            <a:endParaRPr lang="en-US" sz="2400" dirty="0"/>
          </a:p>
        </p:txBody>
      </p:sp>
      <p:sp>
        <p:nvSpPr>
          <p:cNvPr id="7" name="Rectangle 6">
            <a:extLst>
              <a:ext uri="{FF2B5EF4-FFF2-40B4-BE49-F238E27FC236}">
                <a16:creationId xmlns:a16="http://schemas.microsoft.com/office/drawing/2014/main" id="{AB90311F-1A2B-794C-91BD-15B144D3C505}"/>
              </a:ext>
            </a:extLst>
          </p:cNvPr>
          <p:cNvSpPr/>
          <p:nvPr/>
        </p:nvSpPr>
        <p:spPr>
          <a:xfrm>
            <a:off x="0" y="6581001"/>
            <a:ext cx="4359270" cy="276999"/>
          </a:xfrm>
          <a:prstGeom prst="rect">
            <a:avLst/>
          </a:prstGeom>
        </p:spPr>
        <p:txBody>
          <a:bodyPr wrap="none">
            <a:spAutoFit/>
          </a:bodyPr>
          <a:lstStyle/>
          <a:p>
            <a:r>
              <a:rPr lang="en-US" sz="1200" dirty="0"/>
              <a:t>Wang et al, January 2014, </a:t>
            </a:r>
            <a:r>
              <a:rPr lang="en-US" sz="1200" i="1" dirty="0"/>
              <a:t>Journal of Thrombosis and </a:t>
            </a:r>
            <a:r>
              <a:rPr lang="en-US" sz="1200" i="1" dirty="0" err="1"/>
              <a:t>Haemostasis</a:t>
            </a:r>
            <a:r>
              <a:rPr lang="en-US" sz="1200" i="1" dirty="0"/>
              <a:t>. </a:t>
            </a:r>
          </a:p>
        </p:txBody>
      </p:sp>
    </p:spTree>
    <p:extLst>
      <p:ext uri="{BB962C8B-B14F-4D97-AF65-F5344CB8AC3E}">
        <p14:creationId xmlns:p14="http://schemas.microsoft.com/office/powerpoint/2010/main" val="375091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E221-5CAC-6A4E-998C-6B100ED46953}"/>
              </a:ext>
            </a:extLst>
          </p:cNvPr>
          <p:cNvSpPr>
            <a:spLocks noGrp="1"/>
          </p:cNvSpPr>
          <p:nvPr>
            <p:ph type="title"/>
          </p:nvPr>
        </p:nvSpPr>
        <p:spPr/>
        <p:txBody>
          <a:bodyPr/>
          <a:lstStyle/>
          <a:p>
            <a:r>
              <a:rPr lang="en-US" dirty="0"/>
              <a:t>Abbreviations </a:t>
            </a:r>
          </a:p>
        </p:txBody>
      </p:sp>
      <p:sp>
        <p:nvSpPr>
          <p:cNvPr id="3" name="Content Placeholder 2">
            <a:extLst>
              <a:ext uri="{FF2B5EF4-FFF2-40B4-BE49-F238E27FC236}">
                <a16:creationId xmlns:a16="http://schemas.microsoft.com/office/drawing/2014/main" id="{BA33435D-80B3-BA4E-B99A-A9541642FC30}"/>
              </a:ext>
            </a:extLst>
          </p:cNvPr>
          <p:cNvSpPr>
            <a:spLocks noGrp="1"/>
          </p:cNvSpPr>
          <p:nvPr>
            <p:ph idx="1"/>
          </p:nvPr>
        </p:nvSpPr>
        <p:spPr>
          <a:xfrm>
            <a:off x="770902" y="1496518"/>
            <a:ext cx="6564175" cy="4758980"/>
          </a:xfrm>
        </p:spPr>
        <p:txBody>
          <a:bodyPr>
            <a:normAutofit/>
          </a:bodyPr>
          <a:lstStyle/>
          <a:p>
            <a:pPr marL="0" indent="0">
              <a:lnSpc>
                <a:spcPct val="100000"/>
              </a:lnSpc>
              <a:buNone/>
            </a:pPr>
            <a:r>
              <a:rPr lang="en-US" sz="2000" dirty="0"/>
              <a:t>BMI: Body mass index</a:t>
            </a:r>
          </a:p>
          <a:p>
            <a:pPr marL="0" indent="0">
              <a:lnSpc>
                <a:spcPct val="100000"/>
              </a:lnSpc>
              <a:buNone/>
            </a:pPr>
            <a:r>
              <a:rPr lang="en-US" sz="2000" dirty="0"/>
              <a:t>CI: Confidence interval </a:t>
            </a:r>
          </a:p>
          <a:p>
            <a:pPr marL="0" indent="0">
              <a:lnSpc>
                <a:spcPct val="100000"/>
              </a:lnSpc>
              <a:buNone/>
            </a:pPr>
            <a:r>
              <a:rPr lang="en-US" sz="2000" dirty="0"/>
              <a:t>CV: % coefficient of variation </a:t>
            </a:r>
          </a:p>
          <a:p>
            <a:pPr marL="0" indent="0">
              <a:lnSpc>
                <a:spcPct val="100000"/>
              </a:lnSpc>
              <a:buNone/>
            </a:pPr>
            <a:r>
              <a:rPr lang="en-US" sz="2000" dirty="0"/>
              <a:t>DOAC: Direct oral anticoagulant</a:t>
            </a:r>
          </a:p>
          <a:p>
            <a:pPr marL="0" indent="0">
              <a:lnSpc>
                <a:spcPct val="100000"/>
              </a:lnSpc>
              <a:buNone/>
            </a:pPr>
            <a:r>
              <a:rPr lang="en-US" sz="2000" dirty="0"/>
              <a:t>FD: Fixed dose</a:t>
            </a:r>
          </a:p>
          <a:p>
            <a:pPr marL="0" indent="0">
              <a:lnSpc>
                <a:spcPct val="100000"/>
              </a:lnSpc>
              <a:buNone/>
            </a:pPr>
            <a:r>
              <a:rPr lang="en-US" sz="2000" dirty="0"/>
              <a:t>HD: High dose</a:t>
            </a:r>
          </a:p>
          <a:p>
            <a:pPr marL="0" indent="0">
              <a:lnSpc>
                <a:spcPct val="100000"/>
              </a:lnSpc>
              <a:buNone/>
            </a:pPr>
            <a:r>
              <a:rPr lang="en-US" sz="2000" dirty="0"/>
              <a:t>ICD: International Classification of Diseases</a:t>
            </a:r>
          </a:p>
          <a:p>
            <a:pPr marL="0" indent="0">
              <a:lnSpc>
                <a:spcPct val="100000"/>
              </a:lnSpc>
              <a:buNone/>
            </a:pPr>
            <a:r>
              <a:rPr lang="en-US" sz="2000" dirty="0"/>
              <a:t>ISTH: International Society of Thrombosis and </a:t>
            </a:r>
            <a:r>
              <a:rPr lang="en-US" sz="2000" dirty="0" err="1"/>
              <a:t>Haemostasis</a:t>
            </a:r>
            <a:r>
              <a:rPr lang="en-US" sz="2000" dirty="0"/>
              <a:t> </a:t>
            </a:r>
          </a:p>
          <a:p>
            <a:pPr marL="0" indent="0">
              <a:lnSpc>
                <a:spcPct val="100000"/>
              </a:lnSpc>
              <a:buNone/>
            </a:pPr>
            <a:r>
              <a:rPr lang="en-US" sz="2000" dirty="0"/>
              <a:t>LD: Low dose</a:t>
            </a:r>
          </a:p>
          <a:p>
            <a:pPr marL="0" indent="0">
              <a:lnSpc>
                <a:spcPct val="100000"/>
              </a:lnSpc>
              <a:buNone/>
            </a:pPr>
            <a:r>
              <a:rPr lang="en-US" sz="2000" dirty="0"/>
              <a:t>LMWH: Low-molecular weight heparin</a:t>
            </a:r>
          </a:p>
          <a:p>
            <a:pPr marL="0" indent="0">
              <a:lnSpc>
                <a:spcPct val="100000"/>
              </a:lnSpc>
              <a:buNone/>
            </a:pPr>
            <a:endParaRPr lang="en-US" sz="2000" dirty="0"/>
          </a:p>
          <a:p>
            <a:pPr marL="0" indent="0">
              <a:lnSpc>
                <a:spcPct val="100000"/>
              </a:lnSpc>
              <a:buNone/>
            </a:pPr>
            <a:endParaRPr lang="en-US" sz="2000"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5313BFDD-9E8D-5545-A3E5-C73EFCD6D474}"/>
              </a:ext>
            </a:extLst>
          </p:cNvPr>
          <p:cNvSpPr txBox="1"/>
          <p:nvPr/>
        </p:nvSpPr>
        <p:spPr>
          <a:xfrm>
            <a:off x="7335077" y="1496518"/>
            <a:ext cx="4710734" cy="5324535"/>
          </a:xfrm>
          <a:prstGeom prst="rect">
            <a:avLst/>
          </a:prstGeom>
          <a:noFill/>
        </p:spPr>
        <p:txBody>
          <a:bodyPr wrap="square" rtlCol="0">
            <a:spAutoFit/>
          </a:bodyPr>
          <a:lstStyle/>
          <a:p>
            <a:pPr>
              <a:lnSpc>
                <a:spcPct val="150000"/>
              </a:lnSpc>
            </a:pPr>
            <a:r>
              <a:rPr lang="en-US" sz="2000" dirty="0"/>
              <a:t>OR: Odds ratio</a:t>
            </a:r>
          </a:p>
          <a:p>
            <a:pPr>
              <a:lnSpc>
                <a:spcPct val="150000"/>
              </a:lnSpc>
            </a:pPr>
            <a:r>
              <a:rPr lang="en-US" sz="2000" dirty="0"/>
              <a:t>PAI-1: Plasminogen activator inhibitor-1</a:t>
            </a:r>
          </a:p>
          <a:p>
            <a:pPr>
              <a:lnSpc>
                <a:spcPct val="150000"/>
              </a:lnSpc>
            </a:pPr>
            <a:r>
              <a:rPr lang="en-US" sz="2000" dirty="0"/>
              <a:t>PE: Pulmonary embolism</a:t>
            </a:r>
          </a:p>
          <a:p>
            <a:pPr>
              <a:lnSpc>
                <a:spcPct val="150000"/>
              </a:lnSpc>
            </a:pPr>
            <a:r>
              <a:rPr lang="en-US" sz="2000" dirty="0"/>
              <a:t>PTS: Post-thrombotic syndrome</a:t>
            </a:r>
          </a:p>
          <a:p>
            <a:pPr>
              <a:lnSpc>
                <a:spcPct val="150000"/>
              </a:lnSpc>
            </a:pPr>
            <a:r>
              <a:rPr lang="en-US" sz="2000" dirty="0"/>
              <a:t>RYGB: Roux-en-Y gastric bypass</a:t>
            </a:r>
          </a:p>
          <a:p>
            <a:pPr>
              <a:lnSpc>
                <a:spcPct val="150000"/>
              </a:lnSpc>
            </a:pPr>
            <a:r>
              <a:rPr lang="en-US" sz="2000" dirty="0" err="1"/>
              <a:t>tPA</a:t>
            </a:r>
            <a:r>
              <a:rPr lang="en-US" sz="2000" dirty="0"/>
              <a:t>: Tissue plasminogen activator</a:t>
            </a:r>
          </a:p>
          <a:p>
            <a:pPr>
              <a:lnSpc>
                <a:spcPct val="150000"/>
              </a:lnSpc>
            </a:pPr>
            <a:r>
              <a:rPr lang="en-US" sz="2000" dirty="0"/>
              <a:t>UFH: Unfractionated heparin</a:t>
            </a:r>
          </a:p>
          <a:p>
            <a:pPr>
              <a:lnSpc>
                <a:spcPct val="150000"/>
              </a:lnSpc>
            </a:pPr>
            <a:r>
              <a:rPr lang="en-US" sz="2000" dirty="0"/>
              <a:t>VTE: Venous thromboembolism</a:t>
            </a:r>
          </a:p>
          <a:p>
            <a:pPr>
              <a:lnSpc>
                <a:spcPct val="150000"/>
              </a:lnSpc>
            </a:pPr>
            <a:r>
              <a:rPr lang="en-US" sz="2000" dirty="0"/>
              <a:t>WC: Waist  circumference </a:t>
            </a:r>
          </a:p>
          <a:p>
            <a:pPr>
              <a:lnSpc>
                <a:spcPct val="150000"/>
              </a:lnSpc>
            </a:pPr>
            <a:r>
              <a:rPr lang="en-US" sz="2000" dirty="0"/>
              <a:t>WHR: Waist-to-hip ratio</a:t>
            </a:r>
          </a:p>
          <a:p>
            <a:endParaRPr lang="en-US" sz="2000" dirty="0"/>
          </a:p>
          <a:p>
            <a:endParaRPr lang="en-US" sz="2000" dirty="0"/>
          </a:p>
        </p:txBody>
      </p:sp>
    </p:spTree>
    <p:extLst>
      <p:ext uri="{BB962C8B-B14F-4D97-AF65-F5344CB8AC3E}">
        <p14:creationId xmlns:p14="http://schemas.microsoft.com/office/powerpoint/2010/main" val="1397909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A4F1-7ED4-0643-BB25-AF8B72DE64CD}"/>
              </a:ext>
            </a:extLst>
          </p:cNvPr>
          <p:cNvSpPr>
            <a:spLocks noGrp="1"/>
          </p:cNvSpPr>
          <p:nvPr>
            <p:ph type="title"/>
          </p:nvPr>
        </p:nvSpPr>
        <p:spPr>
          <a:xfrm>
            <a:off x="838200" y="365125"/>
            <a:ext cx="10515600" cy="1663700"/>
          </a:xfrm>
        </p:spPr>
        <p:txBody>
          <a:bodyPr>
            <a:normAutofit fontScale="90000"/>
          </a:bodyPr>
          <a:lstStyle/>
          <a:p>
            <a:pPr algn="ctr"/>
            <a:r>
              <a:rPr lang="en-US" b="1" dirty="0"/>
              <a:t>Wang et al, 2014, </a:t>
            </a:r>
            <a:br>
              <a:rPr lang="en-US" b="1" dirty="0"/>
            </a:br>
            <a:r>
              <a:rPr lang="en-US" b="1" i="1" dirty="0"/>
              <a:t>Journal of Thrombosis and </a:t>
            </a:r>
            <a:r>
              <a:rPr lang="en-US" b="1" i="1" dirty="0" err="1"/>
              <a:t>Haemostasis</a:t>
            </a:r>
            <a:r>
              <a:rPr lang="en-US" b="1" i="1" dirty="0"/>
              <a:t>. </a:t>
            </a:r>
            <a:br>
              <a:rPr lang="en-US" i="1" dirty="0"/>
            </a:br>
            <a:endParaRPr lang="en-US" dirty="0"/>
          </a:p>
        </p:txBody>
      </p:sp>
      <p:sp>
        <p:nvSpPr>
          <p:cNvPr id="3" name="Content Placeholder 2">
            <a:extLst>
              <a:ext uri="{FF2B5EF4-FFF2-40B4-BE49-F238E27FC236}">
                <a16:creationId xmlns:a16="http://schemas.microsoft.com/office/drawing/2014/main" id="{2168FE3C-1A54-264A-BE6E-2BB46898B487}"/>
              </a:ext>
            </a:extLst>
          </p:cNvPr>
          <p:cNvSpPr>
            <a:spLocks noGrp="1"/>
          </p:cNvSpPr>
          <p:nvPr>
            <p:ph idx="1"/>
          </p:nvPr>
        </p:nvSpPr>
        <p:spPr/>
        <p:txBody>
          <a:bodyPr/>
          <a:lstStyle/>
          <a:p>
            <a:r>
              <a:rPr lang="en-US" dirty="0"/>
              <a:t>Primary efficacy outcome: </a:t>
            </a:r>
          </a:p>
          <a:p>
            <a:pPr lvl="1"/>
            <a:r>
              <a:rPr lang="en-US" dirty="0"/>
              <a:t>Hospital-acquired VTE identified by ICD-9 diagnosis code </a:t>
            </a:r>
          </a:p>
          <a:p>
            <a:pPr marL="457200" lvl="1" indent="0">
              <a:buNone/>
            </a:pPr>
            <a:endParaRPr lang="en-US" dirty="0"/>
          </a:p>
          <a:p>
            <a:pPr marL="457200" lvl="1" indent="0">
              <a:buNone/>
            </a:pPr>
            <a:endParaRPr lang="en-US" dirty="0"/>
          </a:p>
          <a:p>
            <a:endParaRPr lang="en-US" dirty="0"/>
          </a:p>
          <a:p>
            <a:r>
              <a:rPr lang="en-US" dirty="0"/>
              <a:t>Primary safety outcomes: </a:t>
            </a:r>
          </a:p>
          <a:p>
            <a:pPr lvl="1"/>
            <a:r>
              <a:rPr lang="en-US" dirty="0"/>
              <a:t>Bleeding events identified by ICD-9 diagnosis code </a:t>
            </a:r>
          </a:p>
          <a:p>
            <a:pPr lvl="1"/>
            <a:endParaRPr lang="en-US" dirty="0"/>
          </a:p>
        </p:txBody>
      </p:sp>
      <p:graphicFrame>
        <p:nvGraphicFramePr>
          <p:cNvPr id="4" name="Table 3">
            <a:extLst>
              <a:ext uri="{FF2B5EF4-FFF2-40B4-BE49-F238E27FC236}">
                <a16:creationId xmlns:a16="http://schemas.microsoft.com/office/drawing/2014/main" id="{7F46F3AF-D8C5-EF4F-9DD1-4373AC08670C}"/>
              </a:ext>
            </a:extLst>
          </p:cNvPr>
          <p:cNvGraphicFramePr>
            <a:graphicFrameLocks noGrp="1"/>
          </p:cNvGraphicFramePr>
          <p:nvPr>
            <p:extLst>
              <p:ext uri="{D42A27DB-BD31-4B8C-83A1-F6EECF244321}">
                <p14:modId xmlns:p14="http://schemas.microsoft.com/office/powerpoint/2010/main" val="2827260161"/>
              </p:ext>
            </p:extLst>
          </p:nvPr>
        </p:nvGraphicFramePr>
        <p:xfrm>
          <a:off x="1631950" y="2747644"/>
          <a:ext cx="8717999" cy="1055730"/>
        </p:xfrm>
        <a:graphic>
          <a:graphicData uri="http://schemas.openxmlformats.org/drawingml/2006/table">
            <a:tbl>
              <a:tblPr firstRow="1" bandRow="1">
                <a:tableStyleId>{2A488322-F2BA-4B5B-9748-0D474271808F}</a:tableStyleId>
              </a:tblPr>
              <a:tblGrid>
                <a:gridCol w="2073190">
                  <a:extLst>
                    <a:ext uri="{9D8B030D-6E8A-4147-A177-3AD203B41FA5}">
                      <a16:colId xmlns:a16="http://schemas.microsoft.com/office/drawing/2014/main" val="2766635274"/>
                    </a:ext>
                  </a:extLst>
                </a:gridCol>
                <a:gridCol w="2032620">
                  <a:extLst>
                    <a:ext uri="{9D8B030D-6E8A-4147-A177-3AD203B41FA5}">
                      <a16:colId xmlns:a16="http://schemas.microsoft.com/office/drawing/2014/main" val="3849415257"/>
                    </a:ext>
                  </a:extLst>
                </a:gridCol>
                <a:gridCol w="1124989">
                  <a:extLst>
                    <a:ext uri="{9D8B030D-6E8A-4147-A177-3AD203B41FA5}">
                      <a16:colId xmlns:a16="http://schemas.microsoft.com/office/drawing/2014/main" val="2270389297"/>
                    </a:ext>
                  </a:extLst>
                </a:gridCol>
                <a:gridCol w="1743600">
                  <a:extLst>
                    <a:ext uri="{9D8B030D-6E8A-4147-A177-3AD203B41FA5}">
                      <a16:colId xmlns:a16="http://schemas.microsoft.com/office/drawing/2014/main" val="3593374504"/>
                    </a:ext>
                  </a:extLst>
                </a:gridCol>
                <a:gridCol w="1743600">
                  <a:extLst>
                    <a:ext uri="{9D8B030D-6E8A-4147-A177-3AD203B41FA5}">
                      <a16:colId xmlns:a16="http://schemas.microsoft.com/office/drawing/2014/main" val="2566884978"/>
                    </a:ext>
                  </a:extLst>
                </a:gridCol>
              </a:tblGrid>
              <a:tr h="527865">
                <a:tc>
                  <a:txBody>
                    <a:bodyPr/>
                    <a:lstStyle/>
                    <a:p>
                      <a:pPr algn="ctr"/>
                      <a:r>
                        <a:rPr lang="en-US" dirty="0"/>
                        <a:t>Standard dose</a:t>
                      </a:r>
                    </a:p>
                  </a:txBody>
                  <a:tcPr/>
                </a:tc>
                <a:tc>
                  <a:txBody>
                    <a:bodyPr/>
                    <a:lstStyle/>
                    <a:p>
                      <a:pPr algn="ctr"/>
                      <a:r>
                        <a:rPr lang="en-US" dirty="0"/>
                        <a:t>High dose </a:t>
                      </a:r>
                    </a:p>
                  </a:txBody>
                  <a:tcPr/>
                </a:tc>
                <a:tc>
                  <a:txBody>
                    <a:bodyPr/>
                    <a:lstStyle/>
                    <a:p>
                      <a:pPr algn="ctr"/>
                      <a:r>
                        <a:rPr lang="en-US" dirty="0"/>
                        <a:t>OR</a:t>
                      </a:r>
                    </a:p>
                  </a:txBody>
                  <a:tcPr/>
                </a:tc>
                <a:tc>
                  <a:txBody>
                    <a:bodyPr/>
                    <a:lstStyle/>
                    <a:p>
                      <a:pPr algn="ctr"/>
                      <a:r>
                        <a:rPr lang="en-US" dirty="0"/>
                        <a:t>CI</a:t>
                      </a:r>
                    </a:p>
                  </a:txBody>
                  <a:tcPr/>
                </a:tc>
                <a:tc>
                  <a:txBody>
                    <a:bodyPr/>
                    <a:lstStyle/>
                    <a:p>
                      <a:pPr algn="ctr"/>
                      <a:r>
                        <a:rPr lang="en-US" dirty="0"/>
                        <a:t>P- value</a:t>
                      </a:r>
                    </a:p>
                  </a:txBody>
                  <a:tcPr/>
                </a:tc>
                <a:extLst>
                  <a:ext uri="{0D108BD9-81ED-4DB2-BD59-A6C34878D82A}">
                    <a16:rowId xmlns:a16="http://schemas.microsoft.com/office/drawing/2014/main" val="3356515596"/>
                  </a:ext>
                </a:extLst>
              </a:tr>
              <a:tr h="527865">
                <a:tc>
                  <a:txBody>
                    <a:bodyPr/>
                    <a:lstStyle/>
                    <a:p>
                      <a:pPr algn="ctr"/>
                      <a:r>
                        <a:rPr lang="en-US" dirty="0"/>
                        <a:t>1.45% (35/2369)</a:t>
                      </a:r>
                    </a:p>
                  </a:txBody>
                  <a:tcPr/>
                </a:tc>
                <a:tc>
                  <a:txBody>
                    <a:bodyPr/>
                    <a:lstStyle/>
                    <a:p>
                      <a:pPr algn="ctr"/>
                      <a:r>
                        <a:rPr lang="en-US" dirty="0"/>
                        <a:t>0.77% (12/1559)</a:t>
                      </a:r>
                    </a:p>
                  </a:txBody>
                  <a:tcPr/>
                </a:tc>
                <a:tc>
                  <a:txBody>
                    <a:bodyPr/>
                    <a:lstStyle/>
                    <a:p>
                      <a:pPr algn="ctr"/>
                      <a:r>
                        <a:rPr lang="en-US" dirty="0"/>
                        <a:t>0.52</a:t>
                      </a:r>
                    </a:p>
                  </a:txBody>
                  <a:tcPr/>
                </a:tc>
                <a:tc>
                  <a:txBody>
                    <a:bodyPr/>
                    <a:lstStyle/>
                    <a:p>
                      <a:pPr algn="ctr"/>
                      <a:r>
                        <a:rPr lang="en-US" dirty="0"/>
                        <a:t>0.27 to 1.00</a:t>
                      </a:r>
                    </a:p>
                  </a:txBody>
                  <a:tcPr/>
                </a:tc>
                <a:tc>
                  <a:txBody>
                    <a:bodyPr/>
                    <a:lstStyle/>
                    <a:p>
                      <a:pPr algn="ctr"/>
                      <a:r>
                        <a:rPr lang="en-US" dirty="0"/>
                        <a:t>0.05</a:t>
                      </a:r>
                    </a:p>
                  </a:txBody>
                  <a:tcPr/>
                </a:tc>
                <a:extLst>
                  <a:ext uri="{0D108BD9-81ED-4DB2-BD59-A6C34878D82A}">
                    <a16:rowId xmlns:a16="http://schemas.microsoft.com/office/drawing/2014/main" val="1660139403"/>
                  </a:ext>
                </a:extLst>
              </a:tr>
            </a:tbl>
          </a:graphicData>
        </a:graphic>
      </p:graphicFrame>
      <p:graphicFrame>
        <p:nvGraphicFramePr>
          <p:cNvPr id="5" name="Table 4">
            <a:extLst>
              <a:ext uri="{FF2B5EF4-FFF2-40B4-BE49-F238E27FC236}">
                <a16:creationId xmlns:a16="http://schemas.microsoft.com/office/drawing/2014/main" id="{B59EFF2C-102E-CB48-84BA-0200DDF0CF9A}"/>
              </a:ext>
            </a:extLst>
          </p:cNvPr>
          <p:cNvGraphicFramePr>
            <a:graphicFrameLocks noGrp="1"/>
          </p:cNvGraphicFramePr>
          <p:nvPr>
            <p:extLst>
              <p:ext uri="{D42A27DB-BD31-4B8C-83A1-F6EECF244321}">
                <p14:modId xmlns:p14="http://schemas.microsoft.com/office/powerpoint/2010/main" val="971607945"/>
              </p:ext>
            </p:extLst>
          </p:nvPr>
        </p:nvGraphicFramePr>
        <p:xfrm>
          <a:off x="1631949" y="5106135"/>
          <a:ext cx="8718000" cy="897100"/>
        </p:xfrm>
        <a:graphic>
          <a:graphicData uri="http://schemas.openxmlformats.org/drawingml/2006/table">
            <a:tbl>
              <a:tblPr firstRow="1" bandRow="1">
                <a:tableStyleId>{2A488322-F2BA-4B5B-9748-0D474271808F}</a:tableStyleId>
              </a:tblPr>
              <a:tblGrid>
                <a:gridCol w="2343703">
                  <a:extLst>
                    <a:ext uri="{9D8B030D-6E8A-4147-A177-3AD203B41FA5}">
                      <a16:colId xmlns:a16="http://schemas.microsoft.com/office/drawing/2014/main" val="3989145978"/>
                    </a:ext>
                  </a:extLst>
                </a:gridCol>
                <a:gridCol w="2053673">
                  <a:extLst>
                    <a:ext uri="{9D8B030D-6E8A-4147-A177-3AD203B41FA5}">
                      <a16:colId xmlns:a16="http://schemas.microsoft.com/office/drawing/2014/main" val="3085454664"/>
                    </a:ext>
                  </a:extLst>
                </a:gridCol>
                <a:gridCol w="1140101">
                  <a:extLst>
                    <a:ext uri="{9D8B030D-6E8A-4147-A177-3AD203B41FA5}">
                      <a16:colId xmlns:a16="http://schemas.microsoft.com/office/drawing/2014/main" val="1470212257"/>
                    </a:ext>
                  </a:extLst>
                </a:gridCol>
                <a:gridCol w="1436923">
                  <a:extLst>
                    <a:ext uri="{9D8B030D-6E8A-4147-A177-3AD203B41FA5}">
                      <a16:colId xmlns:a16="http://schemas.microsoft.com/office/drawing/2014/main" val="1508135656"/>
                    </a:ext>
                  </a:extLst>
                </a:gridCol>
                <a:gridCol w="1743600">
                  <a:extLst>
                    <a:ext uri="{9D8B030D-6E8A-4147-A177-3AD203B41FA5}">
                      <a16:colId xmlns:a16="http://schemas.microsoft.com/office/drawing/2014/main" val="2604128540"/>
                    </a:ext>
                  </a:extLst>
                </a:gridCol>
              </a:tblGrid>
              <a:tr h="448550">
                <a:tc>
                  <a:txBody>
                    <a:bodyPr/>
                    <a:lstStyle/>
                    <a:p>
                      <a:pPr algn="ctr"/>
                      <a:r>
                        <a:rPr lang="en-US" dirty="0"/>
                        <a:t>Standard dose</a:t>
                      </a:r>
                    </a:p>
                  </a:txBody>
                  <a:tcPr/>
                </a:tc>
                <a:tc>
                  <a:txBody>
                    <a:bodyPr/>
                    <a:lstStyle/>
                    <a:p>
                      <a:pPr algn="ctr"/>
                      <a:r>
                        <a:rPr lang="en-US" dirty="0"/>
                        <a:t>High dose</a:t>
                      </a:r>
                    </a:p>
                  </a:txBody>
                  <a:tcPr/>
                </a:tc>
                <a:tc>
                  <a:txBody>
                    <a:bodyPr/>
                    <a:lstStyle/>
                    <a:p>
                      <a:pPr algn="ctr"/>
                      <a:r>
                        <a:rPr lang="en-US" dirty="0"/>
                        <a:t>OR</a:t>
                      </a:r>
                    </a:p>
                  </a:txBody>
                  <a:tcPr/>
                </a:tc>
                <a:tc>
                  <a:txBody>
                    <a:bodyPr/>
                    <a:lstStyle/>
                    <a:p>
                      <a:pPr algn="ctr"/>
                      <a:r>
                        <a:rPr lang="en-US" dirty="0"/>
                        <a:t>CI</a:t>
                      </a:r>
                    </a:p>
                  </a:txBody>
                  <a:tcPr/>
                </a:tc>
                <a:tc>
                  <a:txBody>
                    <a:bodyPr/>
                    <a:lstStyle/>
                    <a:p>
                      <a:pPr algn="ctr"/>
                      <a:r>
                        <a:rPr lang="en-US" dirty="0"/>
                        <a:t>P-value</a:t>
                      </a:r>
                    </a:p>
                  </a:txBody>
                  <a:tcPr/>
                </a:tc>
                <a:extLst>
                  <a:ext uri="{0D108BD9-81ED-4DB2-BD59-A6C34878D82A}">
                    <a16:rowId xmlns:a16="http://schemas.microsoft.com/office/drawing/2014/main" val="1306738687"/>
                  </a:ext>
                </a:extLst>
              </a:tr>
              <a:tr h="448550">
                <a:tc>
                  <a:txBody>
                    <a:bodyPr/>
                    <a:lstStyle/>
                    <a:p>
                      <a:pPr algn="ctr"/>
                      <a:r>
                        <a:rPr lang="en-US" dirty="0"/>
                        <a:t>8.44% (200/2369)</a:t>
                      </a:r>
                    </a:p>
                  </a:txBody>
                  <a:tcPr/>
                </a:tc>
                <a:tc>
                  <a:txBody>
                    <a:bodyPr/>
                    <a:lstStyle/>
                    <a:p>
                      <a:pPr algn="ctr"/>
                      <a:r>
                        <a:rPr lang="en-US" dirty="0"/>
                        <a:t>7.18% (112/1559)</a:t>
                      </a:r>
                    </a:p>
                  </a:txBody>
                  <a:tcPr/>
                </a:tc>
                <a:tc>
                  <a:txBody>
                    <a:bodyPr/>
                    <a:lstStyle/>
                    <a:p>
                      <a:pPr algn="ctr"/>
                      <a:r>
                        <a:rPr lang="en-US" dirty="0"/>
                        <a:t>0.84</a:t>
                      </a:r>
                    </a:p>
                  </a:txBody>
                  <a:tcPr/>
                </a:tc>
                <a:tc>
                  <a:txBody>
                    <a:bodyPr/>
                    <a:lstStyle/>
                    <a:p>
                      <a:pPr algn="ctr"/>
                      <a:r>
                        <a:rPr lang="en-US" dirty="0"/>
                        <a:t>0.66 to 1.07</a:t>
                      </a:r>
                    </a:p>
                  </a:txBody>
                  <a:tcPr/>
                </a:tc>
                <a:tc>
                  <a:txBody>
                    <a:bodyPr/>
                    <a:lstStyle/>
                    <a:p>
                      <a:pPr algn="ctr"/>
                      <a:r>
                        <a:rPr lang="en-US" dirty="0"/>
                        <a:t>0.15</a:t>
                      </a:r>
                    </a:p>
                  </a:txBody>
                  <a:tcPr/>
                </a:tc>
                <a:extLst>
                  <a:ext uri="{0D108BD9-81ED-4DB2-BD59-A6C34878D82A}">
                    <a16:rowId xmlns:a16="http://schemas.microsoft.com/office/drawing/2014/main" val="2361927823"/>
                  </a:ext>
                </a:extLst>
              </a:tr>
            </a:tbl>
          </a:graphicData>
        </a:graphic>
      </p:graphicFrame>
      <p:sp>
        <p:nvSpPr>
          <p:cNvPr id="6" name="Rectangle 5">
            <a:extLst>
              <a:ext uri="{FF2B5EF4-FFF2-40B4-BE49-F238E27FC236}">
                <a16:creationId xmlns:a16="http://schemas.microsoft.com/office/drawing/2014/main" id="{0E0DCF81-7700-CF4C-A21D-2567988DF4A7}"/>
              </a:ext>
            </a:extLst>
          </p:cNvPr>
          <p:cNvSpPr/>
          <p:nvPr/>
        </p:nvSpPr>
        <p:spPr>
          <a:xfrm>
            <a:off x="0" y="6618783"/>
            <a:ext cx="4359270" cy="276999"/>
          </a:xfrm>
          <a:prstGeom prst="rect">
            <a:avLst/>
          </a:prstGeom>
        </p:spPr>
        <p:txBody>
          <a:bodyPr wrap="none">
            <a:spAutoFit/>
          </a:bodyPr>
          <a:lstStyle/>
          <a:p>
            <a:r>
              <a:rPr lang="en-US" sz="1200" dirty="0"/>
              <a:t>Wang et al, January 2014, </a:t>
            </a:r>
            <a:r>
              <a:rPr lang="en-US" sz="1200" i="1" dirty="0"/>
              <a:t>Journal of Thrombosis and </a:t>
            </a:r>
            <a:r>
              <a:rPr lang="en-US" sz="1200" i="1" dirty="0" err="1"/>
              <a:t>Haemostasis</a:t>
            </a:r>
            <a:r>
              <a:rPr lang="en-US" sz="1200" i="1" dirty="0"/>
              <a:t>. </a:t>
            </a:r>
          </a:p>
        </p:txBody>
      </p:sp>
    </p:spTree>
    <p:extLst>
      <p:ext uri="{BB962C8B-B14F-4D97-AF65-F5344CB8AC3E}">
        <p14:creationId xmlns:p14="http://schemas.microsoft.com/office/powerpoint/2010/main" val="2502703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3C21-2AE6-CE4E-B3ED-CF237C743181}"/>
              </a:ext>
            </a:extLst>
          </p:cNvPr>
          <p:cNvSpPr>
            <a:spLocks noGrp="1"/>
          </p:cNvSpPr>
          <p:nvPr>
            <p:ph type="title"/>
          </p:nvPr>
        </p:nvSpPr>
        <p:spPr/>
        <p:txBody>
          <a:bodyPr/>
          <a:lstStyle/>
          <a:p>
            <a:pPr algn="ctr"/>
            <a:r>
              <a:rPr lang="en-US" dirty="0"/>
              <a:t>Enoxaparin Dosing Strategies </a:t>
            </a:r>
            <a:br>
              <a:rPr lang="en-US" dirty="0"/>
            </a:br>
            <a:r>
              <a:rPr lang="en-US" sz="3600" b="1" dirty="0"/>
              <a:t>Obesity</a:t>
            </a:r>
            <a:endParaRPr lang="en-US" dirty="0"/>
          </a:p>
        </p:txBody>
      </p:sp>
      <p:sp>
        <p:nvSpPr>
          <p:cNvPr id="3" name="Content Placeholder 2">
            <a:extLst>
              <a:ext uri="{FF2B5EF4-FFF2-40B4-BE49-F238E27FC236}">
                <a16:creationId xmlns:a16="http://schemas.microsoft.com/office/drawing/2014/main" id="{930F0640-2E12-F647-B86B-B3BC95712709}"/>
              </a:ext>
            </a:extLst>
          </p:cNvPr>
          <p:cNvSpPr>
            <a:spLocks noGrp="1"/>
          </p:cNvSpPr>
          <p:nvPr>
            <p:ph idx="1"/>
          </p:nvPr>
        </p:nvSpPr>
        <p:spPr/>
        <p:txBody>
          <a:bodyPr/>
          <a:lstStyle/>
          <a:p>
            <a:pPr marL="0" indent="0">
              <a:buNone/>
            </a:pPr>
            <a:r>
              <a:rPr lang="en-US" dirty="0"/>
              <a:t>Scholten et al, 2002 in </a:t>
            </a:r>
            <a:r>
              <a:rPr lang="en-US" i="1" dirty="0"/>
              <a:t>Obesity Surgery</a:t>
            </a:r>
          </a:p>
          <a:p>
            <a:r>
              <a:rPr lang="en-US" dirty="0"/>
              <a:t>Evaluation of 481 patients post primary or revision bariatric surgery</a:t>
            </a:r>
          </a:p>
          <a:p>
            <a:pPr marL="0" indent="0">
              <a:buNone/>
            </a:pPr>
            <a:endParaRPr lang="en-US" dirty="0"/>
          </a:p>
          <a:p>
            <a:endParaRPr lang="en-US" dirty="0"/>
          </a:p>
        </p:txBody>
      </p:sp>
      <p:graphicFrame>
        <p:nvGraphicFramePr>
          <p:cNvPr id="4" name="Table 3">
            <a:extLst>
              <a:ext uri="{FF2B5EF4-FFF2-40B4-BE49-F238E27FC236}">
                <a16:creationId xmlns:a16="http://schemas.microsoft.com/office/drawing/2014/main" id="{36482521-5F6A-B04E-AF83-CECE41B1CE26}"/>
              </a:ext>
            </a:extLst>
          </p:cNvPr>
          <p:cNvGraphicFramePr>
            <a:graphicFrameLocks noGrp="1"/>
          </p:cNvGraphicFramePr>
          <p:nvPr>
            <p:extLst>
              <p:ext uri="{D42A27DB-BD31-4B8C-83A1-F6EECF244321}">
                <p14:modId xmlns:p14="http://schemas.microsoft.com/office/powerpoint/2010/main" val="1227855879"/>
              </p:ext>
            </p:extLst>
          </p:nvPr>
        </p:nvGraphicFramePr>
        <p:xfrm>
          <a:off x="1585844" y="2928420"/>
          <a:ext cx="9020312" cy="2595880"/>
        </p:xfrm>
        <a:graphic>
          <a:graphicData uri="http://schemas.openxmlformats.org/drawingml/2006/table">
            <a:tbl>
              <a:tblPr firstRow="1" bandRow="1">
                <a:tableStyleId>{74C1A8A3-306A-4EB7-A6B1-4F7E0EB9C5D6}</a:tableStyleId>
              </a:tblPr>
              <a:tblGrid>
                <a:gridCol w="2959652">
                  <a:extLst>
                    <a:ext uri="{9D8B030D-6E8A-4147-A177-3AD203B41FA5}">
                      <a16:colId xmlns:a16="http://schemas.microsoft.com/office/drawing/2014/main" val="3528486245"/>
                    </a:ext>
                  </a:extLst>
                </a:gridCol>
                <a:gridCol w="2213113">
                  <a:extLst>
                    <a:ext uri="{9D8B030D-6E8A-4147-A177-3AD203B41FA5}">
                      <a16:colId xmlns:a16="http://schemas.microsoft.com/office/drawing/2014/main" val="3137153258"/>
                    </a:ext>
                  </a:extLst>
                </a:gridCol>
                <a:gridCol w="2226365">
                  <a:extLst>
                    <a:ext uri="{9D8B030D-6E8A-4147-A177-3AD203B41FA5}">
                      <a16:colId xmlns:a16="http://schemas.microsoft.com/office/drawing/2014/main" val="2081153333"/>
                    </a:ext>
                  </a:extLst>
                </a:gridCol>
                <a:gridCol w="1621182">
                  <a:extLst>
                    <a:ext uri="{9D8B030D-6E8A-4147-A177-3AD203B41FA5}">
                      <a16:colId xmlns:a16="http://schemas.microsoft.com/office/drawing/2014/main" val="3546277750"/>
                    </a:ext>
                  </a:extLst>
                </a:gridCol>
              </a:tblGrid>
              <a:tr h="370840">
                <a:tc>
                  <a:txBody>
                    <a:bodyPr/>
                    <a:lstStyle/>
                    <a:p>
                      <a:pPr algn="l"/>
                      <a:endParaRPr lang="en-US" dirty="0"/>
                    </a:p>
                  </a:txBody>
                  <a:tcPr/>
                </a:tc>
                <a:tc>
                  <a:txBody>
                    <a:bodyPr/>
                    <a:lstStyle/>
                    <a:p>
                      <a:pPr algn="l"/>
                      <a:r>
                        <a:rPr lang="en-US" dirty="0"/>
                        <a:t>Group 1</a:t>
                      </a:r>
                    </a:p>
                  </a:txBody>
                  <a:tcPr/>
                </a:tc>
                <a:tc>
                  <a:txBody>
                    <a:bodyPr/>
                    <a:lstStyle/>
                    <a:p>
                      <a:pPr algn="l"/>
                      <a:r>
                        <a:rPr lang="en-US" dirty="0"/>
                        <a:t>Group 2</a:t>
                      </a:r>
                    </a:p>
                  </a:txBody>
                  <a:tcPr/>
                </a:tc>
                <a:tc>
                  <a:txBody>
                    <a:bodyPr/>
                    <a:lstStyle/>
                    <a:p>
                      <a:pPr algn="l"/>
                      <a:r>
                        <a:rPr lang="en-US" dirty="0"/>
                        <a:t>P-value</a:t>
                      </a:r>
                    </a:p>
                  </a:txBody>
                  <a:tcPr/>
                </a:tc>
                <a:extLst>
                  <a:ext uri="{0D108BD9-81ED-4DB2-BD59-A6C34878D82A}">
                    <a16:rowId xmlns:a16="http://schemas.microsoft.com/office/drawing/2014/main" val="1889588465"/>
                  </a:ext>
                </a:extLst>
              </a:tr>
              <a:tr h="370840">
                <a:tc>
                  <a:txBody>
                    <a:bodyPr/>
                    <a:lstStyle/>
                    <a:p>
                      <a:pPr algn="l"/>
                      <a:r>
                        <a:rPr lang="en-US" dirty="0"/>
                        <a:t>BMI (kg/m</a:t>
                      </a:r>
                      <a:r>
                        <a:rPr lang="en-US" baseline="30000" dirty="0"/>
                        <a:t>2</a:t>
                      </a:r>
                      <a:r>
                        <a:rPr lang="en-US" baseline="0" dirty="0"/>
                        <a:t>)</a:t>
                      </a:r>
                      <a:endParaRPr lang="en-US" dirty="0"/>
                    </a:p>
                  </a:txBody>
                  <a:tcPr/>
                </a:tc>
                <a:tc>
                  <a:txBody>
                    <a:bodyPr/>
                    <a:lstStyle/>
                    <a:p>
                      <a:pPr algn="l"/>
                      <a:r>
                        <a:rPr lang="en-US" dirty="0"/>
                        <a:t>51.7</a:t>
                      </a:r>
                    </a:p>
                  </a:txBody>
                  <a:tcPr/>
                </a:tc>
                <a:tc>
                  <a:txBody>
                    <a:bodyPr/>
                    <a:lstStyle/>
                    <a:p>
                      <a:pPr algn="l"/>
                      <a:r>
                        <a:rPr lang="en-US" dirty="0"/>
                        <a:t>50.3</a:t>
                      </a:r>
                    </a:p>
                  </a:txBody>
                  <a:tcPr/>
                </a:tc>
                <a:tc>
                  <a:txBody>
                    <a:bodyPr/>
                    <a:lstStyle/>
                    <a:p>
                      <a:pPr algn="l"/>
                      <a:endParaRPr lang="en-US" dirty="0"/>
                    </a:p>
                  </a:txBody>
                  <a:tcPr/>
                </a:tc>
                <a:extLst>
                  <a:ext uri="{0D108BD9-81ED-4DB2-BD59-A6C34878D82A}">
                    <a16:rowId xmlns:a16="http://schemas.microsoft.com/office/drawing/2014/main" val="2292976829"/>
                  </a:ext>
                </a:extLst>
              </a:tr>
              <a:tr h="370840">
                <a:tc>
                  <a:txBody>
                    <a:bodyPr/>
                    <a:lstStyle/>
                    <a:p>
                      <a:pPr algn="l"/>
                      <a:r>
                        <a:rPr lang="en-US" dirty="0"/>
                        <a:t>Age (</a:t>
                      </a:r>
                      <a:r>
                        <a:rPr lang="en-US" dirty="0" err="1"/>
                        <a:t>yrs</a:t>
                      </a:r>
                      <a:r>
                        <a:rPr lang="en-US" dirty="0"/>
                        <a:t>)</a:t>
                      </a:r>
                    </a:p>
                  </a:txBody>
                  <a:tcPr/>
                </a:tc>
                <a:tc>
                  <a:txBody>
                    <a:bodyPr/>
                    <a:lstStyle/>
                    <a:p>
                      <a:pPr algn="l"/>
                      <a:r>
                        <a:rPr lang="en-US" dirty="0"/>
                        <a:t>43.7</a:t>
                      </a:r>
                    </a:p>
                  </a:txBody>
                  <a:tcPr/>
                </a:tc>
                <a:tc>
                  <a:txBody>
                    <a:bodyPr/>
                    <a:lstStyle/>
                    <a:p>
                      <a:pPr algn="l"/>
                      <a:r>
                        <a:rPr lang="en-US" dirty="0"/>
                        <a:t>44.3</a:t>
                      </a:r>
                    </a:p>
                  </a:txBody>
                  <a:tcPr/>
                </a:tc>
                <a:tc>
                  <a:txBody>
                    <a:bodyPr/>
                    <a:lstStyle/>
                    <a:p>
                      <a:pPr algn="l"/>
                      <a:endParaRPr lang="en-US" dirty="0"/>
                    </a:p>
                  </a:txBody>
                  <a:tcPr/>
                </a:tc>
                <a:extLst>
                  <a:ext uri="{0D108BD9-81ED-4DB2-BD59-A6C34878D82A}">
                    <a16:rowId xmlns:a16="http://schemas.microsoft.com/office/drawing/2014/main" val="3238338016"/>
                  </a:ext>
                </a:extLst>
              </a:tr>
              <a:tr h="370840">
                <a:tc>
                  <a:txBody>
                    <a:bodyPr/>
                    <a:lstStyle/>
                    <a:p>
                      <a:pPr algn="l"/>
                      <a:r>
                        <a:rPr lang="en-US" dirty="0"/>
                        <a:t>Sex (male)</a:t>
                      </a:r>
                    </a:p>
                  </a:txBody>
                  <a:tcPr/>
                </a:tc>
                <a:tc>
                  <a:txBody>
                    <a:bodyPr/>
                    <a:lstStyle/>
                    <a:p>
                      <a:pPr algn="l"/>
                      <a:r>
                        <a:rPr lang="en-US" dirty="0"/>
                        <a:t>20.2 %</a:t>
                      </a:r>
                    </a:p>
                  </a:txBody>
                  <a:tcPr/>
                </a:tc>
                <a:tc>
                  <a:txBody>
                    <a:bodyPr/>
                    <a:lstStyle/>
                    <a:p>
                      <a:pPr algn="l"/>
                      <a:r>
                        <a:rPr lang="en-US" dirty="0"/>
                        <a:t>15.8 %</a:t>
                      </a:r>
                    </a:p>
                  </a:txBody>
                  <a:tcPr/>
                </a:tc>
                <a:tc>
                  <a:txBody>
                    <a:bodyPr/>
                    <a:lstStyle/>
                    <a:p>
                      <a:pPr algn="l"/>
                      <a:endParaRPr lang="en-US" dirty="0"/>
                    </a:p>
                  </a:txBody>
                  <a:tcPr/>
                </a:tc>
                <a:extLst>
                  <a:ext uri="{0D108BD9-81ED-4DB2-BD59-A6C34878D82A}">
                    <a16:rowId xmlns:a16="http://schemas.microsoft.com/office/drawing/2014/main" val="678340590"/>
                  </a:ext>
                </a:extLst>
              </a:tr>
              <a:tr h="370840">
                <a:tc>
                  <a:txBody>
                    <a:bodyPr/>
                    <a:lstStyle/>
                    <a:p>
                      <a:pPr algn="l"/>
                      <a:r>
                        <a:rPr lang="en-US" dirty="0"/>
                        <a:t>History of DVT</a:t>
                      </a:r>
                    </a:p>
                  </a:txBody>
                  <a:tcPr/>
                </a:tc>
                <a:tc>
                  <a:txBody>
                    <a:bodyPr/>
                    <a:lstStyle/>
                    <a:p>
                      <a:pPr algn="l"/>
                      <a:r>
                        <a:rPr lang="en-US" dirty="0"/>
                        <a:t>3.2 %</a:t>
                      </a:r>
                    </a:p>
                  </a:txBody>
                  <a:tcPr/>
                </a:tc>
                <a:tc>
                  <a:txBody>
                    <a:bodyPr/>
                    <a:lstStyle/>
                    <a:p>
                      <a:pPr algn="l"/>
                      <a:r>
                        <a:rPr lang="en-US" dirty="0"/>
                        <a:t>3.9 %</a:t>
                      </a:r>
                    </a:p>
                  </a:txBody>
                  <a:tcPr/>
                </a:tc>
                <a:tc>
                  <a:txBody>
                    <a:bodyPr/>
                    <a:lstStyle/>
                    <a:p>
                      <a:pPr algn="l"/>
                      <a:endParaRPr lang="en-US" dirty="0"/>
                    </a:p>
                  </a:txBody>
                  <a:tcPr/>
                </a:tc>
                <a:extLst>
                  <a:ext uri="{0D108BD9-81ED-4DB2-BD59-A6C34878D82A}">
                    <a16:rowId xmlns:a16="http://schemas.microsoft.com/office/drawing/2014/main" val="720728759"/>
                  </a:ext>
                </a:extLst>
              </a:tr>
              <a:tr h="370840">
                <a:tc>
                  <a:txBody>
                    <a:bodyPr/>
                    <a:lstStyle/>
                    <a:p>
                      <a:pPr algn="l"/>
                      <a:r>
                        <a:rPr lang="en-US" dirty="0"/>
                        <a:t>Procedure time (minutes)</a:t>
                      </a:r>
                    </a:p>
                  </a:txBody>
                  <a:tcPr/>
                </a:tc>
                <a:tc>
                  <a:txBody>
                    <a:bodyPr/>
                    <a:lstStyle/>
                    <a:p>
                      <a:pPr algn="l"/>
                      <a:r>
                        <a:rPr lang="en-US" dirty="0"/>
                        <a:t>213</a:t>
                      </a:r>
                    </a:p>
                  </a:txBody>
                  <a:tcPr/>
                </a:tc>
                <a:tc>
                  <a:txBody>
                    <a:bodyPr/>
                    <a:lstStyle/>
                    <a:p>
                      <a:pPr algn="l"/>
                      <a:r>
                        <a:rPr lang="en-US" dirty="0"/>
                        <a:t>175</a:t>
                      </a:r>
                    </a:p>
                  </a:txBody>
                  <a:tcPr/>
                </a:tc>
                <a:tc>
                  <a:txBody>
                    <a:bodyPr/>
                    <a:lstStyle/>
                    <a:p>
                      <a:pPr algn="l"/>
                      <a:r>
                        <a:rPr lang="en-US" dirty="0"/>
                        <a:t>&lt; 0.05</a:t>
                      </a:r>
                    </a:p>
                  </a:txBody>
                  <a:tcPr/>
                </a:tc>
                <a:extLst>
                  <a:ext uri="{0D108BD9-81ED-4DB2-BD59-A6C34878D82A}">
                    <a16:rowId xmlns:a16="http://schemas.microsoft.com/office/drawing/2014/main" val="2510229670"/>
                  </a:ext>
                </a:extLst>
              </a:tr>
              <a:tr h="370840">
                <a:tc>
                  <a:txBody>
                    <a:bodyPr/>
                    <a:lstStyle/>
                    <a:p>
                      <a:pPr algn="l"/>
                      <a:r>
                        <a:rPr lang="en-US" dirty="0"/>
                        <a:t>Hospital stay (days)</a:t>
                      </a:r>
                    </a:p>
                  </a:txBody>
                  <a:tcPr/>
                </a:tc>
                <a:tc>
                  <a:txBody>
                    <a:bodyPr/>
                    <a:lstStyle/>
                    <a:p>
                      <a:pPr algn="l"/>
                      <a:r>
                        <a:rPr lang="en-US" dirty="0"/>
                        <a:t>5.67 </a:t>
                      </a:r>
                    </a:p>
                  </a:txBody>
                  <a:tcPr/>
                </a:tc>
                <a:tc>
                  <a:txBody>
                    <a:bodyPr/>
                    <a:lstStyle/>
                    <a:p>
                      <a:pPr algn="l"/>
                      <a:r>
                        <a:rPr lang="en-US" dirty="0"/>
                        <a:t>3.81</a:t>
                      </a:r>
                    </a:p>
                  </a:txBody>
                  <a:tcPr/>
                </a:tc>
                <a:tc>
                  <a:txBody>
                    <a:bodyPr/>
                    <a:lstStyle/>
                    <a:p>
                      <a:pPr algn="l"/>
                      <a:r>
                        <a:rPr lang="en-US" dirty="0"/>
                        <a:t>&lt; 0.05</a:t>
                      </a:r>
                    </a:p>
                  </a:txBody>
                  <a:tcPr/>
                </a:tc>
                <a:extLst>
                  <a:ext uri="{0D108BD9-81ED-4DB2-BD59-A6C34878D82A}">
                    <a16:rowId xmlns:a16="http://schemas.microsoft.com/office/drawing/2014/main" val="2818660995"/>
                  </a:ext>
                </a:extLst>
              </a:tr>
            </a:tbl>
          </a:graphicData>
        </a:graphic>
      </p:graphicFrame>
      <p:sp>
        <p:nvSpPr>
          <p:cNvPr id="7" name="Rectangle 6">
            <a:extLst>
              <a:ext uri="{FF2B5EF4-FFF2-40B4-BE49-F238E27FC236}">
                <a16:creationId xmlns:a16="http://schemas.microsoft.com/office/drawing/2014/main" id="{2116BFA3-8AE3-384C-934A-9485EF94DD3E}"/>
              </a:ext>
            </a:extLst>
          </p:cNvPr>
          <p:cNvSpPr/>
          <p:nvPr/>
        </p:nvSpPr>
        <p:spPr>
          <a:xfrm>
            <a:off x="0" y="6607504"/>
            <a:ext cx="3128421" cy="276999"/>
          </a:xfrm>
          <a:prstGeom prst="rect">
            <a:avLst/>
          </a:prstGeom>
        </p:spPr>
        <p:txBody>
          <a:bodyPr wrap="none">
            <a:spAutoFit/>
          </a:bodyPr>
          <a:lstStyle/>
          <a:p>
            <a:r>
              <a:rPr lang="en-US" sz="1200" dirty="0"/>
              <a:t>Scholten et al, February 2014, </a:t>
            </a:r>
            <a:r>
              <a:rPr lang="en-US" sz="1200" i="1" dirty="0"/>
              <a:t>Obesity Surgery. </a:t>
            </a:r>
          </a:p>
        </p:txBody>
      </p:sp>
    </p:spTree>
    <p:extLst>
      <p:ext uri="{BB962C8B-B14F-4D97-AF65-F5344CB8AC3E}">
        <p14:creationId xmlns:p14="http://schemas.microsoft.com/office/powerpoint/2010/main" val="331589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3C21-2AE6-CE4E-B3ED-CF237C743181}"/>
              </a:ext>
            </a:extLst>
          </p:cNvPr>
          <p:cNvSpPr>
            <a:spLocks noGrp="1"/>
          </p:cNvSpPr>
          <p:nvPr>
            <p:ph type="title"/>
          </p:nvPr>
        </p:nvSpPr>
        <p:spPr/>
        <p:txBody>
          <a:bodyPr/>
          <a:lstStyle/>
          <a:p>
            <a:pPr algn="ctr"/>
            <a:r>
              <a:rPr lang="en-US" dirty="0"/>
              <a:t>Scholten et al, 2002, </a:t>
            </a:r>
            <a:r>
              <a:rPr lang="en-US" i="1" dirty="0"/>
              <a:t>Obesity Surgery. </a:t>
            </a:r>
            <a:endParaRPr lang="en-US" dirty="0"/>
          </a:p>
        </p:txBody>
      </p:sp>
      <p:sp>
        <p:nvSpPr>
          <p:cNvPr id="3" name="Content Placeholder 2">
            <a:extLst>
              <a:ext uri="{FF2B5EF4-FFF2-40B4-BE49-F238E27FC236}">
                <a16:creationId xmlns:a16="http://schemas.microsoft.com/office/drawing/2014/main" id="{930F0640-2E12-F647-B86B-B3BC95712709}"/>
              </a:ext>
            </a:extLst>
          </p:cNvPr>
          <p:cNvSpPr>
            <a:spLocks noGrp="1"/>
          </p:cNvSpPr>
          <p:nvPr>
            <p:ph idx="1"/>
          </p:nvPr>
        </p:nvSpPr>
        <p:spPr/>
        <p:txBody>
          <a:bodyPr/>
          <a:lstStyle/>
          <a:p>
            <a:pPr marL="0" indent="0">
              <a:buNone/>
            </a:pPr>
            <a:r>
              <a:rPr lang="en-US" dirty="0"/>
              <a:t> </a:t>
            </a:r>
          </a:p>
          <a:p>
            <a:endParaRPr lang="en-US" dirty="0"/>
          </a:p>
        </p:txBody>
      </p:sp>
      <p:graphicFrame>
        <p:nvGraphicFramePr>
          <p:cNvPr id="6" name="Diagram 5">
            <a:extLst>
              <a:ext uri="{FF2B5EF4-FFF2-40B4-BE49-F238E27FC236}">
                <a16:creationId xmlns:a16="http://schemas.microsoft.com/office/drawing/2014/main" id="{247EE49E-310C-F540-9019-D618DBB69804}"/>
              </a:ext>
            </a:extLst>
          </p:cNvPr>
          <p:cNvGraphicFramePr/>
          <p:nvPr>
            <p:extLst>
              <p:ext uri="{D42A27DB-BD31-4B8C-83A1-F6EECF244321}">
                <p14:modId xmlns:p14="http://schemas.microsoft.com/office/powerpoint/2010/main" val="3066940334"/>
              </p:ext>
            </p:extLst>
          </p:nvPr>
        </p:nvGraphicFramePr>
        <p:xfrm>
          <a:off x="2157895" y="1825625"/>
          <a:ext cx="8125792" cy="3395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B36229C-0A99-4242-A305-75AC651D71EE}"/>
              </a:ext>
            </a:extLst>
          </p:cNvPr>
          <p:cNvSpPr txBox="1"/>
          <p:nvPr/>
        </p:nvSpPr>
        <p:spPr>
          <a:xfrm>
            <a:off x="2157895" y="4574427"/>
            <a:ext cx="8125792" cy="646331"/>
          </a:xfrm>
          <a:prstGeom prst="rect">
            <a:avLst/>
          </a:prstGeom>
          <a:solidFill>
            <a:schemeClr val="accent6">
              <a:lumMod val="40000"/>
              <a:lumOff val="60000"/>
            </a:schemeClr>
          </a:solidFill>
        </p:spPr>
        <p:txBody>
          <a:bodyPr wrap="square" rtlCol="0">
            <a:spAutoFit/>
          </a:bodyPr>
          <a:lstStyle/>
          <a:p>
            <a:pPr algn="ctr"/>
            <a:r>
              <a:rPr lang="en-US" dirty="0"/>
              <a:t>In addition to enoxaparin, the DVT prophylaxis protocol included: </a:t>
            </a:r>
            <a:r>
              <a:rPr lang="en-US" b="1" dirty="0"/>
              <a:t>early ambulation</a:t>
            </a:r>
            <a:r>
              <a:rPr lang="en-US" dirty="0"/>
              <a:t>,</a:t>
            </a:r>
            <a:r>
              <a:rPr lang="en-US" b="1" dirty="0"/>
              <a:t> compression stockings</a:t>
            </a:r>
            <a:r>
              <a:rPr lang="en-US" dirty="0"/>
              <a:t>, and </a:t>
            </a:r>
            <a:r>
              <a:rPr lang="en-US" b="1" dirty="0"/>
              <a:t>intermittent pneumatic compression</a:t>
            </a:r>
            <a:r>
              <a:rPr lang="en-US" dirty="0"/>
              <a:t>. </a:t>
            </a:r>
          </a:p>
        </p:txBody>
      </p:sp>
      <p:sp>
        <p:nvSpPr>
          <p:cNvPr id="8" name="Rectangle 7">
            <a:extLst>
              <a:ext uri="{FF2B5EF4-FFF2-40B4-BE49-F238E27FC236}">
                <a16:creationId xmlns:a16="http://schemas.microsoft.com/office/drawing/2014/main" id="{BFDF9C79-AA90-0F4E-A93E-E02295E70000}"/>
              </a:ext>
            </a:extLst>
          </p:cNvPr>
          <p:cNvSpPr/>
          <p:nvPr/>
        </p:nvSpPr>
        <p:spPr>
          <a:xfrm>
            <a:off x="0" y="6607504"/>
            <a:ext cx="3128421" cy="276999"/>
          </a:xfrm>
          <a:prstGeom prst="rect">
            <a:avLst/>
          </a:prstGeom>
        </p:spPr>
        <p:txBody>
          <a:bodyPr wrap="none">
            <a:spAutoFit/>
          </a:bodyPr>
          <a:lstStyle/>
          <a:p>
            <a:r>
              <a:rPr lang="en-US" sz="1200" dirty="0"/>
              <a:t>Scholten et al, February 2014, </a:t>
            </a:r>
            <a:r>
              <a:rPr lang="en-US" sz="1200" i="1" dirty="0"/>
              <a:t>Obesity Surgery. </a:t>
            </a:r>
          </a:p>
        </p:txBody>
      </p:sp>
    </p:spTree>
    <p:extLst>
      <p:ext uri="{BB962C8B-B14F-4D97-AF65-F5344CB8AC3E}">
        <p14:creationId xmlns:p14="http://schemas.microsoft.com/office/powerpoint/2010/main" val="4288324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F2F3-9BB5-C64B-AB82-3537470D5BDA}"/>
              </a:ext>
            </a:extLst>
          </p:cNvPr>
          <p:cNvSpPr>
            <a:spLocks noGrp="1"/>
          </p:cNvSpPr>
          <p:nvPr>
            <p:ph type="title"/>
          </p:nvPr>
        </p:nvSpPr>
        <p:spPr/>
        <p:txBody>
          <a:bodyPr/>
          <a:lstStyle/>
          <a:p>
            <a:pPr algn="ctr"/>
            <a:r>
              <a:rPr lang="en-US" dirty="0"/>
              <a:t>Scholten et al, 2002, </a:t>
            </a:r>
            <a:r>
              <a:rPr lang="en-US" i="1" dirty="0"/>
              <a:t>Obesity Surgery. </a:t>
            </a:r>
            <a:endParaRPr lang="en-US" dirty="0"/>
          </a:p>
        </p:txBody>
      </p:sp>
      <p:sp>
        <p:nvSpPr>
          <p:cNvPr id="3" name="Content Placeholder 2">
            <a:extLst>
              <a:ext uri="{FF2B5EF4-FFF2-40B4-BE49-F238E27FC236}">
                <a16:creationId xmlns:a16="http://schemas.microsoft.com/office/drawing/2014/main" id="{129FD6B1-9C2B-BB42-BEF2-B52BC9FCE884}"/>
              </a:ext>
            </a:extLst>
          </p:cNvPr>
          <p:cNvSpPr>
            <a:spLocks noGrp="1"/>
          </p:cNvSpPr>
          <p:nvPr>
            <p:ph idx="1"/>
          </p:nvPr>
        </p:nvSpPr>
        <p:spPr/>
        <p:txBody>
          <a:bodyPr/>
          <a:lstStyle/>
          <a:p>
            <a:r>
              <a:rPr lang="en-US" dirty="0"/>
              <a:t>Efficacy:</a:t>
            </a:r>
          </a:p>
          <a:p>
            <a:pPr lvl="1"/>
            <a:r>
              <a:rPr lang="en-US" dirty="0"/>
              <a:t>Post-operative DVT complications</a:t>
            </a:r>
          </a:p>
          <a:p>
            <a:endParaRPr lang="en-US" dirty="0"/>
          </a:p>
          <a:p>
            <a:endParaRPr lang="en-US" dirty="0"/>
          </a:p>
          <a:p>
            <a:endParaRPr lang="en-US" dirty="0"/>
          </a:p>
          <a:p>
            <a:r>
              <a:rPr lang="en-US" dirty="0"/>
              <a:t>Safety: </a:t>
            </a:r>
          </a:p>
          <a:p>
            <a:pPr lvl="1"/>
            <a:r>
              <a:rPr lang="en-US" dirty="0"/>
              <a:t>Hemorrhage requiring treatment occurred to one patient in each group </a:t>
            </a:r>
          </a:p>
          <a:p>
            <a:endParaRPr lang="en-US" dirty="0"/>
          </a:p>
          <a:p>
            <a:endParaRPr lang="en-US" dirty="0"/>
          </a:p>
          <a:p>
            <a:pPr lvl="1"/>
            <a:endParaRPr lang="en-US" dirty="0"/>
          </a:p>
        </p:txBody>
      </p:sp>
      <p:graphicFrame>
        <p:nvGraphicFramePr>
          <p:cNvPr id="4" name="Table 3">
            <a:extLst>
              <a:ext uri="{FF2B5EF4-FFF2-40B4-BE49-F238E27FC236}">
                <a16:creationId xmlns:a16="http://schemas.microsoft.com/office/drawing/2014/main" id="{899604C4-7DB4-9F4B-A81B-4E6AB47B43B6}"/>
              </a:ext>
            </a:extLst>
          </p:cNvPr>
          <p:cNvGraphicFramePr>
            <a:graphicFrameLocks noGrp="1"/>
          </p:cNvGraphicFramePr>
          <p:nvPr>
            <p:extLst>
              <p:ext uri="{D42A27DB-BD31-4B8C-83A1-F6EECF244321}">
                <p14:modId xmlns:p14="http://schemas.microsoft.com/office/powerpoint/2010/main" val="840820244"/>
              </p:ext>
            </p:extLst>
          </p:nvPr>
        </p:nvGraphicFramePr>
        <p:xfrm>
          <a:off x="1594678" y="2780085"/>
          <a:ext cx="6144591" cy="914400"/>
        </p:xfrm>
        <a:graphic>
          <a:graphicData uri="http://schemas.openxmlformats.org/drawingml/2006/table">
            <a:tbl>
              <a:tblPr firstRow="1" bandRow="1">
                <a:tableStyleId>{5C22544A-7EE6-4342-B048-85BDC9FD1C3A}</a:tableStyleId>
              </a:tblPr>
              <a:tblGrid>
                <a:gridCol w="2048197">
                  <a:extLst>
                    <a:ext uri="{9D8B030D-6E8A-4147-A177-3AD203B41FA5}">
                      <a16:colId xmlns:a16="http://schemas.microsoft.com/office/drawing/2014/main" val="1032566085"/>
                    </a:ext>
                  </a:extLst>
                </a:gridCol>
                <a:gridCol w="2048197">
                  <a:extLst>
                    <a:ext uri="{9D8B030D-6E8A-4147-A177-3AD203B41FA5}">
                      <a16:colId xmlns:a16="http://schemas.microsoft.com/office/drawing/2014/main" val="3467346148"/>
                    </a:ext>
                  </a:extLst>
                </a:gridCol>
                <a:gridCol w="2048197">
                  <a:extLst>
                    <a:ext uri="{9D8B030D-6E8A-4147-A177-3AD203B41FA5}">
                      <a16:colId xmlns:a16="http://schemas.microsoft.com/office/drawing/2014/main" val="3960062831"/>
                    </a:ext>
                  </a:extLst>
                </a:gridCol>
              </a:tblGrid>
              <a:tr h="370840">
                <a:tc>
                  <a:txBody>
                    <a:bodyPr/>
                    <a:lstStyle/>
                    <a:p>
                      <a:pPr algn="ctr"/>
                      <a:r>
                        <a:rPr lang="en-US" sz="2400" dirty="0"/>
                        <a:t>Group 1</a:t>
                      </a:r>
                    </a:p>
                  </a:txBody>
                  <a:tcPr/>
                </a:tc>
                <a:tc>
                  <a:txBody>
                    <a:bodyPr/>
                    <a:lstStyle/>
                    <a:p>
                      <a:pPr algn="ctr"/>
                      <a:r>
                        <a:rPr lang="en-US" sz="2400" dirty="0"/>
                        <a:t>Group 2</a:t>
                      </a:r>
                    </a:p>
                  </a:txBody>
                  <a:tcPr/>
                </a:tc>
                <a:tc>
                  <a:txBody>
                    <a:bodyPr/>
                    <a:lstStyle/>
                    <a:p>
                      <a:pPr algn="ctr"/>
                      <a:r>
                        <a:rPr lang="en-US" sz="2400" dirty="0"/>
                        <a:t>P-value</a:t>
                      </a:r>
                    </a:p>
                  </a:txBody>
                  <a:tcPr/>
                </a:tc>
                <a:extLst>
                  <a:ext uri="{0D108BD9-81ED-4DB2-BD59-A6C34878D82A}">
                    <a16:rowId xmlns:a16="http://schemas.microsoft.com/office/drawing/2014/main" val="2286918906"/>
                  </a:ext>
                </a:extLst>
              </a:tr>
              <a:tr h="370840">
                <a:tc>
                  <a:txBody>
                    <a:bodyPr/>
                    <a:lstStyle/>
                    <a:p>
                      <a:pPr algn="ctr"/>
                      <a:r>
                        <a:rPr lang="en-US" sz="2400" dirty="0"/>
                        <a:t>5.4 % (n= 5)</a:t>
                      </a:r>
                    </a:p>
                  </a:txBody>
                  <a:tcPr/>
                </a:tc>
                <a:tc>
                  <a:txBody>
                    <a:bodyPr/>
                    <a:lstStyle/>
                    <a:p>
                      <a:pPr algn="ctr"/>
                      <a:r>
                        <a:rPr lang="en-US" sz="2400" dirty="0"/>
                        <a:t>0.6 % (n=2)</a:t>
                      </a:r>
                    </a:p>
                  </a:txBody>
                  <a:tcPr/>
                </a:tc>
                <a:tc>
                  <a:txBody>
                    <a:bodyPr/>
                    <a:lstStyle/>
                    <a:p>
                      <a:pPr algn="ctr"/>
                      <a:r>
                        <a:rPr lang="en-US" sz="2400" dirty="0"/>
                        <a:t>&lt; 0.01</a:t>
                      </a:r>
                    </a:p>
                  </a:txBody>
                  <a:tcPr/>
                </a:tc>
                <a:extLst>
                  <a:ext uri="{0D108BD9-81ED-4DB2-BD59-A6C34878D82A}">
                    <a16:rowId xmlns:a16="http://schemas.microsoft.com/office/drawing/2014/main" val="1680195799"/>
                  </a:ext>
                </a:extLst>
              </a:tr>
            </a:tbl>
          </a:graphicData>
        </a:graphic>
      </p:graphicFrame>
      <p:sp>
        <p:nvSpPr>
          <p:cNvPr id="5" name="Rectangle 4">
            <a:extLst>
              <a:ext uri="{FF2B5EF4-FFF2-40B4-BE49-F238E27FC236}">
                <a16:creationId xmlns:a16="http://schemas.microsoft.com/office/drawing/2014/main" id="{D6A1E742-869F-9E4D-9697-AB8F7399C025}"/>
              </a:ext>
            </a:extLst>
          </p:cNvPr>
          <p:cNvSpPr/>
          <p:nvPr/>
        </p:nvSpPr>
        <p:spPr>
          <a:xfrm>
            <a:off x="0" y="6607504"/>
            <a:ext cx="3128421" cy="276999"/>
          </a:xfrm>
          <a:prstGeom prst="rect">
            <a:avLst/>
          </a:prstGeom>
        </p:spPr>
        <p:txBody>
          <a:bodyPr wrap="none">
            <a:spAutoFit/>
          </a:bodyPr>
          <a:lstStyle/>
          <a:p>
            <a:r>
              <a:rPr lang="en-US" sz="1200" dirty="0"/>
              <a:t>Scholten et al, February 2014, </a:t>
            </a:r>
            <a:r>
              <a:rPr lang="en-US" sz="1200" i="1" dirty="0"/>
              <a:t>Obesity Surgery. </a:t>
            </a:r>
          </a:p>
        </p:txBody>
      </p:sp>
    </p:spTree>
    <p:extLst>
      <p:ext uri="{BB962C8B-B14F-4D97-AF65-F5344CB8AC3E}">
        <p14:creationId xmlns:p14="http://schemas.microsoft.com/office/powerpoint/2010/main" val="4197846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FB5E-2843-5C47-A4B9-D9D2077CC073}"/>
              </a:ext>
            </a:extLst>
          </p:cNvPr>
          <p:cNvSpPr>
            <a:spLocks noGrp="1"/>
          </p:cNvSpPr>
          <p:nvPr>
            <p:ph type="title"/>
          </p:nvPr>
        </p:nvSpPr>
        <p:spPr/>
        <p:txBody>
          <a:bodyPr/>
          <a:lstStyle/>
          <a:p>
            <a:pPr algn="ctr"/>
            <a:r>
              <a:rPr lang="en-US" dirty="0"/>
              <a:t>VTE Prophylaxis Recommendations</a:t>
            </a:r>
            <a:br>
              <a:rPr lang="en-US" dirty="0"/>
            </a:br>
            <a:r>
              <a:rPr lang="en-US" sz="4000" b="1" dirty="0"/>
              <a:t>Obesity</a:t>
            </a:r>
            <a:endParaRPr lang="en-US" dirty="0"/>
          </a:p>
        </p:txBody>
      </p:sp>
      <p:sp>
        <p:nvSpPr>
          <p:cNvPr id="3" name="Content Placeholder 2">
            <a:extLst>
              <a:ext uri="{FF2B5EF4-FFF2-40B4-BE49-F238E27FC236}">
                <a16:creationId xmlns:a16="http://schemas.microsoft.com/office/drawing/2014/main" id="{D787FDE5-E6A7-0E44-A538-2F934B707DF9}"/>
              </a:ext>
            </a:extLst>
          </p:cNvPr>
          <p:cNvSpPr>
            <a:spLocks noGrp="1"/>
          </p:cNvSpPr>
          <p:nvPr>
            <p:ph idx="1"/>
          </p:nvPr>
        </p:nvSpPr>
        <p:spPr/>
        <p:txBody>
          <a:bodyPr>
            <a:normAutofit/>
          </a:bodyPr>
          <a:lstStyle/>
          <a:p>
            <a:pPr marL="0" indent="0">
              <a:buNone/>
            </a:pPr>
            <a:r>
              <a:rPr lang="en-US" dirty="0"/>
              <a:t>BMI ≥ 40 kg/m</a:t>
            </a:r>
            <a:r>
              <a:rPr lang="en-US" baseline="30000" dirty="0"/>
              <a:t>2</a:t>
            </a:r>
            <a:r>
              <a:rPr lang="en-US" dirty="0"/>
              <a:t>, venous thromboembolic prophylaxis (off-label)</a:t>
            </a:r>
          </a:p>
          <a:p>
            <a:pPr marL="0" indent="0">
              <a:buNone/>
            </a:pPr>
            <a:endParaRPr lang="en-US" dirty="0"/>
          </a:p>
          <a:p>
            <a:r>
              <a:rPr lang="en-US" b="1" dirty="0"/>
              <a:t>Enoxaparin 40 mg twice daily </a:t>
            </a:r>
            <a:r>
              <a:rPr lang="en-US" dirty="0"/>
              <a:t>is the most validated dose in the obese population based on clinical outcomes. </a:t>
            </a:r>
          </a:p>
          <a:p>
            <a:r>
              <a:rPr lang="en-US" dirty="0"/>
              <a:t>Evidence from 3 separate trials have shown effectiveness and safety</a:t>
            </a:r>
          </a:p>
          <a:p>
            <a:pPr lvl="1"/>
            <a:r>
              <a:rPr lang="en-US" dirty="0"/>
              <a:t>Scholten et al., Borkgren-</a:t>
            </a:r>
            <a:r>
              <a:rPr lang="en-US" dirty="0" err="1"/>
              <a:t>Okonek</a:t>
            </a:r>
            <a:r>
              <a:rPr lang="en-US" dirty="0"/>
              <a:t> et al., Wang et al. </a:t>
            </a:r>
          </a:p>
          <a:p>
            <a:r>
              <a:rPr lang="en-US" dirty="0"/>
              <a:t>Two of the three studies resulted in significant lower rates of thrombosis when compared to standard enoxaparin dosing. </a:t>
            </a:r>
          </a:p>
          <a:p>
            <a:pPr lvl="1"/>
            <a:r>
              <a:rPr lang="en-US" dirty="0"/>
              <a:t>Standard dosing: Enoxaparin 40 mg daily or 30 mg BID.</a:t>
            </a:r>
          </a:p>
          <a:p>
            <a:endParaRPr lang="en-US" dirty="0"/>
          </a:p>
          <a:p>
            <a:endParaRPr lang="en-US" dirty="0"/>
          </a:p>
        </p:txBody>
      </p:sp>
      <p:sp>
        <p:nvSpPr>
          <p:cNvPr id="4" name="Rectangle 3">
            <a:extLst>
              <a:ext uri="{FF2B5EF4-FFF2-40B4-BE49-F238E27FC236}">
                <a16:creationId xmlns:a16="http://schemas.microsoft.com/office/drawing/2014/main" id="{7A2F927B-8554-1648-8977-8B3F056DD609}"/>
              </a:ext>
            </a:extLst>
          </p:cNvPr>
          <p:cNvSpPr/>
          <p:nvPr/>
        </p:nvSpPr>
        <p:spPr>
          <a:xfrm>
            <a:off x="0" y="6607504"/>
            <a:ext cx="4635243" cy="276999"/>
          </a:xfrm>
          <a:prstGeom prst="rect">
            <a:avLst/>
          </a:prstGeom>
        </p:spPr>
        <p:txBody>
          <a:bodyPr wrap="none">
            <a:spAutoFit/>
          </a:bodyPr>
          <a:lstStyle/>
          <a:p>
            <a:r>
              <a:rPr lang="en-US" sz="1200" dirty="0"/>
              <a:t>Vandiver et al, May 2015, </a:t>
            </a:r>
            <a:r>
              <a:rPr lang="en-US" sz="1200" i="1" dirty="0"/>
              <a:t>The Journal of Thrombosis and Thrombolysis. </a:t>
            </a:r>
          </a:p>
        </p:txBody>
      </p:sp>
    </p:spTree>
    <p:extLst>
      <p:ext uri="{BB962C8B-B14F-4D97-AF65-F5344CB8AC3E}">
        <p14:creationId xmlns:p14="http://schemas.microsoft.com/office/powerpoint/2010/main" val="609615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0C00-C610-B14B-84C8-C19B87FA799A}"/>
              </a:ext>
            </a:extLst>
          </p:cNvPr>
          <p:cNvSpPr>
            <a:spLocks noGrp="1"/>
          </p:cNvSpPr>
          <p:nvPr>
            <p:ph type="title"/>
          </p:nvPr>
        </p:nvSpPr>
        <p:spPr/>
        <p:txBody>
          <a:bodyPr/>
          <a:lstStyle/>
          <a:p>
            <a:pPr algn="ctr"/>
            <a:r>
              <a:rPr lang="en-US" dirty="0"/>
              <a:t>Summary of enoxaparin</a:t>
            </a:r>
          </a:p>
        </p:txBody>
      </p:sp>
      <p:sp>
        <p:nvSpPr>
          <p:cNvPr id="3" name="Content Placeholder 2">
            <a:extLst>
              <a:ext uri="{FF2B5EF4-FFF2-40B4-BE49-F238E27FC236}">
                <a16:creationId xmlns:a16="http://schemas.microsoft.com/office/drawing/2014/main" id="{D2612573-AAE0-D74F-AD85-DDA6AAB84F46}"/>
              </a:ext>
            </a:extLst>
          </p:cNvPr>
          <p:cNvSpPr>
            <a:spLocks noGrp="1"/>
          </p:cNvSpPr>
          <p:nvPr>
            <p:ph idx="1"/>
          </p:nvPr>
        </p:nvSpPr>
        <p:spPr/>
        <p:txBody>
          <a:bodyPr>
            <a:normAutofit lnSpcReduction="10000"/>
          </a:bodyPr>
          <a:lstStyle/>
          <a:p>
            <a:r>
              <a:rPr lang="en-US" dirty="0"/>
              <a:t>Distribution of LMWH is </a:t>
            </a:r>
            <a:r>
              <a:rPr lang="en-US" b="1" dirty="0"/>
              <a:t>weight-based.</a:t>
            </a:r>
          </a:p>
          <a:p>
            <a:r>
              <a:rPr lang="en-US" dirty="0"/>
              <a:t>Pharmacokinetic evidence has shown standard dosing of enoxaparin in obese patients results in plasma concentrations that are considered </a:t>
            </a:r>
            <a:r>
              <a:rPr lang="en-US" b="1" dirty="0"/>
              <a:t>subtherapeutic</a:t>
            </a:r>
            <a:r>
              <a:rPr lang="en-US" dirty="0"/>
              <a:t>.  </a:t>
            </a:r>
          </a:p>
          <a:p>
            <a:r>
              <a:rPr lang="en-US" b="1" dirty="0"/>
              <a:t>High-dose enoxaparin regimens </a:t>
            </a:r>
            <a:r>
              <a:rPr lang="en-US" dirty="0"/>
              <a:t>have shown efficacy and safety in patients with a BMI ≥ 40 kg/m</a:t>
            </a:r>
            <a:r>
              <a:rPr lang="en-US" baseline="30000" dirty="0"/>
              <a:t>2 </a:t>
            </a:r>
            <a:r>
              <a:rPr lang="en-US" dirty="0"/>
              <a:t>and/or undergoing bariatric surgery .</a:t>
            </a:r>
          </a:p>
          <a:p>
            <a:r>
              <a:rPr lang="en-US" dirty="0"/>
              <a:t>Anti- Xa assays provide an indirect measurement of the effect of enoxaparin by measuring unbound factor Xa. </a:t>
            </a:r>
          </a:p>
          <a:p>
            <a:r>
              <a:rPr lang="en-US" dirty="0"/>
              <a:t>The utility of measuring anti-Xa levels </a:t>
            </a:r>
            <a:r>
              <a:rPr lang="en-US" b="1" dirty="0"/>
              <a:t>on prophylactic dosing</a:t>
            </a:r>
            <a:r>
              <a:rPr lang="en-US" dirty="0"/>
              <a:t> is not universally established. </a:t>
            </a:r>
          </a:p>
          <a:p>
            <a:endParaRPr lang="en-US" dirty="0"/>
          </a:p>
        </p:txBody>
      </p:sp>
      <p:sp>
        <p:nvSpPr>
          <p:cNvPr id="4" name="Rectangle 3">
            <a:extLst>
              <a:ext uri="{FF2B5EF4-FFF2-40B4-BE49-F238E27FC236}">
                <a16:creationId xmlns:a16="http://schemas.microsoft.com/office/drawing/2014/main" id="{7C79A09D-B0F2-4A4A-AF39-FD2246518A6A}"/>
              </a:ext>
            </a:extLst>
          </p:cNvPr>
          <p:cNvSpPr/>
          <p:nvPr/>
        </p:nvSpPr>
        <p:spPr>
          <a:xfrm>
            <a:off x="0" y="6581001"/>
            <a:ext cx="6096000" cy="276999"/>
          </a:xfrm>
          <a:prstGeom prst="rect">
            <a:avLst/>
          </a:prstGeom>
        </p:spPr>
        <p:txBody>
          <a:bodyPr>
            <a:spAutoFit/>
          </a:bodyPr>
          <a:lstStyle/>
          <a:p>
            <a:r>
              <a:rPr lang="en-US" sz="1200" dirty="0"/>
              <a:t>Vandiver, </a:t>
            </a:r>
            <a:r>
              <a:rPr lang="en-US" sz="1200" i="1" dirty="0"/>
              <a:t>Journal of Thrombus and Thrombolysis, </a:t>
            </a:r>
            <a:r>
              <a:rPr lang="en-US" sz="1200" dirty="0"/>
              <a:t>May</a:t>
            </a:r>
            <a:r>
              <a:rPr lang="en-US" sz="1200" i="1" dirty="0"/>
              <a:t> </a:t>
            </a:r>
            <a:r>
              <a:rPr lang="en-US" sz="1200" dirty="0"/>
              <a:t>2015.</a:t>
            </a:r>
          </a:p>
        </p:txBody>
      </p:sp>
    </p:spTree>
    <p:extLst>
      <p:ext uri="{BB962C8B-B14F-4D97-AF65-F5344CB8AC3E}">
        <p14:creationId xmlns:p14="http://schemas.microsoft.com/office/powerpoint/2010/main" val="2499643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0F65-7B53-A443-B701-C4E59DF2F697}"/>
              </a:ext>
            </a:extLst>
          </p:cNvPr>
          <p:cNvSpPr>
            <a:spLocks noGrp="1"/>
          </p:cNvSpPr>
          <p:nvPr>
            <p:ph type="title"/>
          </p:nvPr>
        </p:nvSpPr>
        <p:spPr/>
        <p:txBody>
          <a:bodyPr/>
          <a:lstStyle/>
          <a:p>
            <a:pPr algn="ctr"/>
            <a:r>
              <a:rPr lang="en-US" dirty="0"/>
              <a:t>DOACs in Obesity </a:t>
            </a:r>
          </a:p>
        </p:txBody>
      </p:sp>
      <p:sp>
        <p:nvSpPr>
          <p:cNvPr id="3" name="Content Placeholder 2">
            <a:extLst>
              <a:ext uri="{FF2B5EF4-FFF2-40B4-BE49-F238E27FC236}">
                <a16:creationId xmlns:a16="http://schemas.microsoft.com/office/drawing/2014/main" id="{7A683432-ECAC-CB4D-A2A9-98BB3164EB32}"/>
              </a:ext>
            </a:extLst>
          </p:cNvPr>
          <p:cNvSpPr>
            <a:spLocks noGrp="1"/>
          </p:cNvSpPr>
          <p:nvPr>
            <p:ph idx="1"/>
          </p:nvPr>
        </p:nvSpPr>
        <p:spPr>
          <a:xfrm>
            <a:off x="838200" y="1541372"/>
            <a:ext cx="10515600" cy="4351338"/>
          </a:xfrm>
        </p:spPr>
        <p:txBody>
          <a:bodyPr/>
          <a:lstStyle/>
          <a:p>
            <a:r>
              <a:rPr lang="en-US" dirty="0"/>
              <a:t>DOACs are currently preferred over warfarin for VTE and stroke prevention in patients with atrial fibrillation </a:t>
            </a:r>
          </a:p>
          <a:p>
            <a:r>
              <a:rPr lang="en-US" dirty="0"/>
              <a:t>The ISTH does not support using DOACs in patients with a BMI &gt;40 kg/m</a:t>
            </a:r>
            <a:r>
              <a:rPr lang="en-US" baseline="30000" dirty="0"/>
              <a:t>2</a:t>
            </a:r>
            <a:r>
              <a:rPr lang="en-US" dirty="0"/>
              <a:t> or a weight &gt;120 kg</a:t>
            </a:r>
          </a:p>
          <a:p>
            <a:r>
              <a:rPr lang="en-US" dirty="0"/>
              <a:t>If DOACs are prescribed, obtain drug specific peak and trough levels to assess therapeutic efficacy</a:t>
            </a:r>
          </a:p>
          <a:p>
            <a:r>
              <a:rPr lang="en-US" dirty="0"/>
              <a:t>Current results indicate DOACs provide similar safety and efficacy profiles compared to warfarin </a:t>
            </a:r>
          </a:p>
        </p:txBody>
      </p:sp>
      <p:sp>
        <p:nvSpPr>
          <p:cNvPr id="4" name="Rectangle 3">
            <a:extLst>
              <a:ext uri="{FF2B5EF4-FFF2-40B4-BE49-F238E27FC236}">
                <a16:creationId xmlns:a16="http://schemas.microsoft.com/office/drawing/2014/main" id="{1E26130E-9969-F542-A90C-70A90C372DF6}"/>
              </a:ext>
            </a:extLst>
          </p:cNvPr>
          <p:cNvSpPr/>
          <p:nvPr/>
        </p:nvSpPr>
        <p:spPr>
          <a:xfrm>
            <a:off x="0" y="6263770"/>
            <a:ext cx="6879102" cy="923330"/>
          </a:xfrm>
          <a:prstGeom prst="rect">
            <a:avLst/>
          </a:prstGeom>
        </p:spPr>
        <p:txBody>
          <a:bodyPr wrap="square">
            <a:spAutoFit/>
          </a:bodyPr>
          <a:lstStyle/>
          <a:p>
            <a:r>
              <a:rPr lang="en-US" sz="1200" dirty="0" err="1"/>
              <a:t>Zukkoor</a:t>
            </a:r>
            <a:r>
              <a:rPr lang="en-US" sz="1200" dirty="0"/>
              <a:t>, </a:t>
            </a:r>
            <a:r>
              <a:rPr lang="en-US" sz="1200" i="1" dirty="0"/>
              <a:t>American College of Cardiology, </a:t>
            </a:r>
            <a:r>
              <a:rPr lang="en-US" sz="1200" dirty="0"/>
              <a:t>July 2019.</a:t>
            </a:r>
          </a:p>
          <a:p>
            <a:r>
              <a:rPr lang="en-US" sz="1200" dirty="0"/>
              <a:t>January, </a:t>
            </a:r>
            <a:r>
              <a:rPr lang="en-US" sz="1200" i="1" dirty="0"/>
              <a:t>American American College of Cardiology, </a:t>
            </a:r>
            <a:r>
              <a:rPr lang="en-US" sz="1200" dirty="0"/>
              <a:t>January 2019.</a:t>
            </a:r>
          </a:p>
          <a:p>
            <a:r>
              <a:rPr lang="en-US" sz="1200" dirty="0"/>
              <a:t>Martin, </a:t>
            </a:r>
            <a:r>
              <a:rPr lang="en-US" sz="1200" i="1" dirty="0"/>
              <a:t>Journal of Thrombus and Thrombolysis, </a:t>
            </a:r>
            <a:r>
              <a:rPr lang="en-US" sz="1200" dirty="0"/>
              <a:t>April</a:t>
            </a:r>
            <a:r>
              <a:rPr lang="en-US" sz="1200" i="1" dirty="0"/>
              <a:t> </a:t>
            </a:r>
            <a:r>
              <a:rPr lang="en-US" sz="1200" dirty="0"/>
              <a:t>2016</a:t>
            </a:r>
          </a:p>
          <a:p>
            <a:endParaRPr lang="en-US" dirty="0"/>
          </a:p>
        </p:txBody>
      </p:sp>
    </p:spTree>
    <p:extLst>
      <p:ext uri="{BB962C8B-B14F-4D97-AF65-F5344CB8AC3E}">
        <p14:creationId xmlns:p14="http://schemas.microsoft.com/office/powerpoint/2010/main" val="2012272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5A91-1FEE-48A3-BD11-4B5D35C915AB}"/>
              </a:ext>
            </a:extLst>
          </p:cNvPr>
          <p:cNvSpPr>
            <a:spLocks noGrp="1"/>
          </p:cNvSpPr>
          <p:nvPr>
            <p:ph type="title"/>
          </p:nvPr>
        </p:nvSpPr>
        <p:spPr/>
        <p:txBody>
          <a:bodyPr/>
          <a:lstStyle/>
          <a:p>
            <a:pPr algn="ctr"/>
            <a:r>
              <a:rPr lang="en-US" dirty="0"/>
              <a:t>Direct Oral Anticoagulants</a:t>
            </a:r>
            <a:br>
              <a:rPr lang="en-US" dirty="0"/>
            </a:br>
            <a:r>
              <a:rPr lang="en-US" sz="3600" b="1" dirty="0"/>
              <a:t>Obesity</a:t>
            </a:r>
            <a:endParaRPr lang="en-US" sz="3600" dirty="0"/>
          </a:p>
        </p:txBody>
      </p:sp>
      <p:graphicFrame>
        <p:nvGraphicFramePr>
          <p:cNvPr id="4" name="Table 4">
            <a:extLst>
              <a:ext uri="{FF2B5EF4-FFF2-40B4-BE49-F238E27FC236}">
                <a16:creationId xmlns:a16="http://schemas.microsoft.com/office/drawing/2014/main" id="{4BAB8EB5-AC8D-4638-BC50-B99DDF89CBDE}"/>
              </a:ext>
            </a:extLst>
          </p:cNvPr>
          <p:cNvGraphicFramePr>
            <a:graphicFrameLocks noGrp="1"/>
          </p:cNvGraphicFramePr>
          <p:nvPr>
            <p:ph idx="1"/>
            <p:extLst>
              <p:ext uri="{D42A27DB-BD31-4B8C-83A1-F6EECF244321}">
                <p14:modId xmlns:p14="http://schemas.microsoft.com/office/powerpoint/2010/main" val="2325364990"/>
              </p:ext>
            </p:extLst>
          </p:nvPr>
        </p:nvGraphicFramePr>
        <p:xfrm>
          <a:off x="838200" y="2826983"/>
          <a:ext cx="10515600" cy="2617722"/>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756983354"/>
                    </a:ext>
                  </a:extLst>
                </a:gridCol>
                <a:gridCol w="2103120">
                  <a:extLst>
                    <a:ext uri="{9D8B030D-6E8A-4147-A177-3AD203B41FA5}">
                      <a16:colId xmlns:a16="http://schemas.microsoft.com/office/drawing/2014/main" val="2627967723"/>
                    </a:ext>
                  </a:extLst>
                </a:gridCol>
                <a:gridCol w="2103120">
                  <a:extLst>
                    <a:ext uri="{9D8B030D-6E8A-4147-A177-3AD203B41FA5}">
                      <a16:colId xmlns:a16="http://schemas.microsoft.com/office/drawing/2014/main" val="195080664"/>
                    </a:ext>
                  </a:extLst>
                </a:gridCol>
                <a:gridCol w="2103120">
                  <a:extLst>
                    <a:ext uri="{9D8B030D-6E8A-4147-A177-3AD203B41FA5}">
                      <a16:colId xmlns:a16="http://schemas.microsoft.com/office/drawing/2014/main" val="1376539143"/>
                    </a:ext>
                  </a:extLst>
                </a:gridCol>
                <a:gridCol w="2103120">
                  <a:extLst>
                    <a:ext uri="{9D8B030D-6E8A-4147-A177-3AD203B41FA5}">
                      <a16:colId xmlns:a16="http://schemas.microsoft.com/office/drawing/2014/main" val="1155714079"/>
                    </a:ext>
                  </a:extLst>
                </a:gridCol>
              </a:tblGrid>
              <a:tr h="445854">
                <a:tc>
                  <a:txBody>
                    <a:bodyPr/>
                    <a:lstStyle/>
                    <a:p>
                      <a:r>
                        <a:rPr lang="en-US" dirty="0"/>
                        <a:t>Event</a:t>
                      </a:r>
                    </a:p>
                  </a:txBody>
                  <a:tcPr/>
                </a:tc>
                <a:tc>
                  <a:txBody>
                    <a:bodyPr/>
                    <a:lstStyle/>
                    <a:p>
                      <a:r>
                        <a:rPr lang="en-US" dirty="0"/>
                        <a:t>Apixaban (n=19)</a:t>
                      </a:r>
                    </a:p>
                  </a:txBody>
                  <a:tcPr/>
                </a:tc>
                <a:tc>
                  <a:txBody>
                    <a:bodyPr/>
                    <a:lstStyle/>
                    <a:p>
                      <a:r>
                        <a:rPr lang="en-US" dirty="0"/>
                        <a:t>Rivaroxaban (n=25)</a:t>
                      </a:r>
                    </a:p>
                  </a:txBody>
                  <a:tcPr/>
                </a:tc>
                <a:tc>
                  <a:txBody>
                    <a:bodyPr/>
                    <a:lstStyle/>
                    <a:p>
                      <a:r>
                        <a:rPr lang="en-US" dirty="0"/>
                        <a:t>Dabigatran (n=20)</a:t>
                      </a:r>
                    </a:p>
                  </a:txBody>
                  <a:tcPr/>
                </a:tc>
                <a:tc>
                  <a:txBody>
                    <a:bodyPr/>
                    <a:lstStyle/>
                    <a:p>
                      <a:r>
                        <a:rPr lang="en-US" dirty="0"/>
                        <a:t>Warfarin (n=64)</a:t>
                      </a:r>
                    </a:p>
                  </a:txBody>
                  <a:tcPr/>
                </a:tc>
                <a:extLst>
                  <a:ext uri="{0D108BD9-81ED-4DB2-BD59-A6C34878D82A}">
                    <a16:rowId xmlns:a16="http://schemas.microsoft.com/office/drawing/2014/main" val="210485044"/>
                  </a:ext>
                </a:extLst>
              </a:tr>
              <a:tr h="445854">
                <a:tc>
                  <a:txBody>
                    <a:bodyPr/>
                    <a:lstStyle/>
                    <a:p>
                      <a:r>
                        <a:rPr lang="en-US" dirty="0"/>
                        <a:t>Stroke</a:t>
                      </a:r>
                    </a:p>
                  </a:txBody>
                  <a:tcPr/>
                </a:tc>
                <a:tc>
                  <a:txBody>
                    <a:bodyPr/>
                    <a:lstStyle/>
                    <a:p>
                      <a:r>
                        <a:rPr lang="en-US" dirty="0"/>
                        <a:t>0</a:t>
                      </a:r>
                    </a:p>
                  </a:txBody>
                  <a:tcPr/>
                </a:tc>
                <a:tc>
                  <a:txBody>
                    <a:bodyPr/>
                    <a:lstStyle/>
                    <a:p>
                      <a:r>
                        <a:rPr lang="en-US" dirty="0"/>
                        <a:t>1</a:t>
                      </a:r>
                    </a:p>
                  </a:txBody>
                  <a:tcPr/>
                </a:tc>
                <a:tc>
                  <a:txBody>
                    <a:bodyPr/>
                    <a:lstStyle/>
                    <a:p>
                      <a:r>
                        <a:rPr lang="en-US" dirty="0"/>
                        <a:t>3</a:t>
                      </a:r>
                    </a:p>
                  </a:txBody>
                  <a:tcPr/>
                </a:tc>
                <a:tc>
                  <a:txBody>
                    <a:bodyPr/>
                    <a:lstStyle/>
                    <a:p>
                      <a:r>
                        <a:rPr lang="en-US" dirty="0"/>
                        <a:t>3 </a:t>
                      </a:r>
                    </a:p>
                  </a:txBody>
                  <a:tcPr/>
                </a:tc>
                <a:extLst>
                  <a:ext uri="{0D108BD9-81ED-4DB2-BD59-A6C34878D82A}">
                    <a16:rowId xmlns:a16="http://schemas.microsoft.com/office/drawing/2014/main" val="2872546371"/>
                  </a:ext>
                </a:extLst>
              </a:tr>
              <a:tr h="445854">
                <a:tc>
                  <a:txBody>
                    <a:bodyPr/>
                    <a:lstStyle/>
                    <a:p>
                      <a:r>
                        <a:rPr lang="en-US" dirty="0"/>
                        <a:t>Stroke or TIA</a:t>
                      </a:r>
                    </a:p>
                  </a:txBody>
                  <a:tcPr/>
                </a:tc>
                <a:tc>
                  <a:txBody>
                    <a:bodyPr/>
                    <a:lstStyle/>
                    <a:p>
                      <a:r>
                        <a:rPr lang="en-US" dirty="0"/>
                        <a:t>0</a:t>
                      </a:r>
                    </a:p>
                  </a:txBody>
                  <a:tcPr/>
                </a:tc>
                <a:tc>
                  <a:txBody>
                    <a:bodyPr/>
                    <a:lstStyle/>
                    <a:p>
                      <a:r>
                        <a:rPr lang="en-US" dirty="0"/>
                        <a:t>1</a:t>
                      </a:r>
                    </a:p>
                  </a:txBody>
                  <a:tcPr/>
                </a:tc>
                <a:tc>
                  <a:txBody>
                    <a:bodyPr/>
                    <a:lstStyle/>
                    <a:p>
                      <a:r>
                        <a:rPr lang="en-US" dirty="0"/>
                        <a:t>3</a:t>
                      </a:r>
                    </a:p>
                  </a:txBody>
                  <a:tcPr/>
                </a:tc>
                <a:tc>
                  <a:txBody>
                    <a:bodyPr/>
                    <a:lstStyle/>
                    <a:p>
                      <a:r>
                        <a:rPr lang="en-US" dirty="0"/>
                        <a:t>5</a:t>
                      </a:r>
                    </a:p>
                  </a:txBody>
                  <a:tcPr/>
                </a:tc>
                <a:extLst>
                  <a:ext uri="{0D108BD9-81ED-4DB2-BD59-A6C34878D82A}">
                    <a16:rowId xmlns:a16="http://schemas.microsoft.com/office/drawing/2014/main" val="550452117"/>
                  </a:ext>
                </a:extLst>
              </a:tr>
              <a:tr h="445854">
                <a:tc>
                  <a:txBody>
                    <a:bodyPr/>
                    <a:lstStyle/>
                    <a:p>
                      <a:r>
                        <a:rPr lang="en-US" dirty="0"/>
                        <a:t>Major Bleed (%/year)</a:t>
                      </a:r>
                    </a:p>
                  </a:txBody>
                  <a:tcPr/>
                </a:tc>
                <a:tc>
                  <a:txBody>
                    <a:bodyPr/>
                    <a:lstStyle/>
                    <a:p>
                      <a:r>
                        <a:rPr lang="en-US" dirty="0"/>
                        <a:t>2.82%/year</a:t>
                      </a:r>
                    </a:p>
                  </a:txBody>
                  <a:tcPr/>
                </a:tc>
                <a:tc>
                  <a:txBody>
                    <a:bodyPr/>
                    <a:lstStyle/>
                    <a:p>
                      <a:r>
                        <a:rPr lang="en-US" dirty="0"/>
                        <a:t>2.13%/year</a:t>
                      </a:r>
                    </a:p>
                  </a:txBody>
                  <a:tcPr/>
                </a:tc>
                <a:tc>
                  <a:txBody>
                    <a:bodyPr/>
                    <a:lstStyle/>
                    <a:p>
                      <a:r>
                        <a:rPr lang="en-US" dirty="0"/>
                        <a:t>1.34%/year</a:t>
                      </a:r>
                    </a:p>
                  </a:txBody>
                  <a:tcPr/>
                </a:tc>
                <a:tc>
                  <a:txBody>
                    <a:bodyPr/>
                    <a:lstStyle/>
                    <a:p>
                      <a:r>
                        <a:rPr lang="en-US" dirty="0"/>
                        <a:t>4.97%/year</a:t>
                      </a:r>
                    </a:p>
                  </a:txBody>
                  <a:tcPr/>
                </a:tc>
                <a:extLst>
                  <a:ext uri="{0D108BD9-81ED-4DB2-BD59-A6C34878D82A}">
                    <a16:rowId xmlns:a16="http://schemas.microsoft.com/office/drawing/2014/main" val="1296457926"/>
                  </a:ext>
                </a:extLst>
              </a:tr>
              <a:tr h="445854">
                <a:tc>
                  <a:txBody>
                    <a:bodyPr/>
                    <a:lstStyle/>
                    <a:p>
                      <a:r>
                        <a:rPr lang="en-US" dirty="0"/>
                        <a:t>Life Threatening Bleed</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2458380048"/>
                  </a:ext>
                </a:extLst>
              </a:tr>
            </a:tbl>
          </a:graphicData>
        </a:graphic>
      </p:graphicFrame>
      <p:sp>
        <p:nvSpPr>
          <p:cNvPr id="5" name="Rectangle 4">
            <a:extLst>
              <a:ext uri="{FF2B5EF4-FFF2-40B4-BE49-F238E27FC236}">
                <a16:creationId xmlns:a16="http://schemas.microsoft.com/office/drawing/2014/main" id="{5E203EDF-2C9E-BC4A-8CC7-E7A1B8304CC1}"/>
              </a:ext>
            </a:extLst>
          </p:cNvPr>
          <p:cNvSpPr/>
          <p:nvPr/>
        </p:nvSpPr>
        <p:spPr>
          <a:xfrm>
            <a:off x="-1" y="6581001"/>
            <a:ext cx="6096000" cy="276999"/>
          </a:xfrm>
          <a:prstGeom prst="rect">
            <a:avLst/>
          </a:prstGeom>
        </p:spPr>
        <p:txBody>
          <a:bodyPr>
            <a:spAutoFit/>
          </a:bodyPr>
          <a:lstStyle/>
          <a:p>
            <a:r>
              <a:rPr lang="en-US" sz="1200" dirty="0"/>
              <a:t>Kido, </a:t>
            </a:r>
            <a:r>
              <a:rPr lang="en-US" sz="1200" i="1" dirty="0"/>
              <a:t>Annals of Pharmacotherapy, </a:t>
            </a:r>
            <a:r>
              <a:rPr lang="en-US" sz="1200" dirty="0"/>
              <a:t>August</a:t>
            </a:r>
            <a:r>
              <a:rPr lang="en-US" sz="1200" i="1" dirty="0"/>
              <a:t> </a:t>
            </a:r>
            <a:r>
              <a:rPr lang="en-US" sz="1200" dirty="0"/>
              <a:t>2018.</a:t>
            </a:r>
          </a:p>
        </p:txBody>
      </p:sp>
      <p:sp>
        <p:nvSpPr>
          <p:cNvPr id="3" name="TextBox 2">
            <a:extLst>
              <a:ext uri="{FF2B5EF4-FFF2-40B4-BE49-F238E27FC236}">
                <a16:creationId xmlns:a16="http://schemas.microsoft.com/office/drawing/2014/main" id="{450CE5A9-CAED-8843-925E-53499CF3911A}"/>
              </a:ext>
            </a:extLst>
          </p:cNvPr>
          <p:cNvSpPr txBox="1"/>
          <p:nvPr/>
        </p:nvSpPr>
        <p:spPr>
          <a:xfrm>
            <a:off x="838200" y="1872876"/>
            <a:ext cx="9878410" cy="954107"/>
          </a:xfrm>
          <a:prstGeom prst="rect">
            <a:avLst/>
          </a:prstGeom>
          <a:noFill/>
        </p:spPr>
        <p:txBody>
          <a:bodyPr wrap="square" rtlCol="0">
            <a:spAutoFit/>
          </a:bodyPr>
          <a:lstStyle/>
          <a:p>
            <a:r>
              <a:rPr lang="en-US" sz="2800" dirty="0"/>
              <a:t>Kido and </a:t>
            </a:r>
            <a:r>
              <a:rPr lang="en-US" sz="2800" dirty="0" err="1"/>
              <a:t>Ngorduraches</a:t>
            </a:r>
            <a:r>
              <a:rPr lang="en-US" sz="2800" dirty="0"/>
              <a:t>:  DOACs showed preference over warfarin in obese patients (&gt; 120 kg or &gt; 40 kg/m</a:t>
            </a:r>
            <a:r>
              <a:rPr lang="en-US" sz="2800" baseline="30000" dirty="0"/>
              <a:t>2</a:t>
            </a:r>
            <a:r>
              <a:rPr lang="en-US" sz="2800" dirty="0"/>
              <a:t>)</a:t>
            </a:r>
          </a:p>
        </p:txBody>
      </p:sp>
    </p:spTree>
    <p:extLst>
      <p:ext uri="{BB962C8B-B14F-4D97-AF65-F5344CB8AC3E}">
        <p14:creationId xmlns:p14="http://schemas.microsoft.com/office/powerpoint/2010/main" val="2243682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45FC-8FBA-004A-BF0E-35D9903DC5A1}"/>
              </a:ext>
            </a:extLst>
          </p:cNvPr>
          <p:cNvSpPr>
            <a:spLocks noGrp="1"/>
          </p:cNvSpPr>
          <p:nvPr>
            <p:ph type="title"/>
          </p:nvPr>
        </p:nvSpPr>
        <p:spPr/>
        <p:txBody>
          <a:bodyPr>
            <a:normAutofit/>
          </a:bodyPr>
          <a:lstStyle/>
          <a:p>
            <a:pPr algn="ctr"/>
            <a:r>
              <a:rPr lang="en-US" dirty="0"/>
              <a:t>The Impacts of Body Weight on Rivaroxaban Pharmacokinetics</a:t>
            </a:r>
          </a:p>
        </p:txBody>
      </p:sp>
      <p:graphicFrame>
        <p:nvGraphicFramePr>
          <p:cNvPr id="5" name="Content Placeholder 4">
            <a:extLst>
              <a:ext uri="{FF2B5EF4-FFF2-40B4-BE49-F238E27FC236}">
                <a16:creationId xmlns:a16="http://schemas.microsoft.com/office/drawing/2014/main" id="{A50EC415-AF05-234E-9848-5BB443BD9F93}"/>
              </a:ext>
            </a:extLst>
          </p:cNvPr>
          <p:cNvGraphicFramePr>
            <a:graphicFrameLocks noGrp="1"/>
          </p:cNvGraphicFramePr>
          <p:nvPr>
            <p:ph idx="1"/>
            <p:extLst>
              <p:ext uri="{D42A27DB-BD31-4B8C-83A1-F6EECF244321}">
                <p14:modId xmlns:p14="http://schemas.microsoft.com/office/powerpoint/2010/main" val="2910979850"/>
              </p:ext>
            </p:extLst>
          </p:nvPr>
        </p:nvGraphicFramePr>
        <p:xfrm>
          <a:off x="838200" y="2923937"/>
          <a:ext cx="10022058" cy="1737360"/>
        </p:xfrm>
        <a:graphic>
          <a:graphicData uri="http://schemas.openxmlformats.org/drawingml/2006/table">
            <a:tbl>
              <a:tblPr firstRow="1" bandRow="1">
                <a:tableStyleId>{5C22544A-7EE6-4342-B048-85BDC9FD1C3A}</a:tableStyleId>
              </a:tblPr>
              <a:tblGrid>
                <a:gridCol w="3155214">
                  <a:extLst>
                    <a:ext uri="{9D8B030D-6E8A-4147-A177-3AD203B41FA5}">
                      <a16:colId xmlns:a16="http://schemas.microsoft.com/office/drawing/2014/main" val="1339881000"/>
                    </a:ext>
                  </a:extLst>
                </a:gridCol>
                <a:gridCol w="2436622">
                  <a:extLst>
                    <a:ext uri="{9D8B030D-6E8A-4147-A177-3AD203B41FA5}">
                      <a16:colId xmlns:a16="http://schemas.microsoft.com/office/drawing/2014/main" val="1854651977"/>
                    </a:ext>
                  </a:extLst>
                </a:gridCol>
                <a:gridCol w="2383107">
                  <a:extLst>
                    <a:ext uri="{9D8B030D-6E8A-4147-A177-3AD203B41FA5}">
                      <a16:colId xmlns:a16="http://schemas.microsoft.com/office/drawing/2014/main" val="855031278"/>
                    </a:ext>
                  </a:extLst>
                </a:gridCol>
                <a:gridCol w="2047115">
                  <a:extLst>
                    <a:ext uri="{9D8B030D-6E8A-4147-A177-3AD203B41FA5}">
                      <a16:colId xmlns:a16="http://schemas.microsoft.com/office/drawing/2014/main" val="1819934834"/>
                    </a:ext>
                  </a:extLst>
                </a:gridCol>
              </a:tblGrid>
              <a:tr h="348147">
                <a:tc>
                  <a:txBody>
                    <a:bodyPr/>
                    <a:lstStyle/>
                    <a:p>
                      <a:r>
                        <a:rPr lang="en-US" dirty="0"/>
                        <a:t>Parameter</a:t>
                      </a:r>
                    </a:p>
                  </a:txBody>
                  <a:tcPr/>
                </a:tc>
                <a:tc>
                  <a:txBody>
                    <a:bodyPr/>
                    <a:lstStyle/>
                    <a:p>
                      <a:r>
                        <a:rPr lang="en-US" dirty="0"/>
                        <a:t>≦ 50 kg (n=12)</a:t>
                      </a:r>
                    </a:p>
                  </a:txBody>
                  <a:tcPr/>
                </a:tc>
                <a:tc>
                  <a:txBody>
                    <a:bodyPr/>
                    <a:lstStyle/>
                    <a:p>
                      <a:r>
                        <a:rPr lang="en-US" dirty="0"/>
                        <a:t>70-80 kg (n=12)</a:t>
                      </a:r>
                    </a:p>
                  </a:txBody>
                  <a:tcPr/>
                </a:tc>
                <a:tc>
                  <a:txBody>
                    <a:bodyPr/>
                    <a:lstStyle/>
                    <a:p>
                      <a:r>
                        <a:rPr lang="en-US" dirty="0"/>
                        <a:t>&gt;120 kg (n=12)</a:t>
                      </a:r>
                    </a:p>
                  </a:txBody>
                  <a:tcPr/>
                </a:tc>
                <a:extLst>
                  <a:ext uri="{0D108BD9-81ED-4DB2-BD59-A6C34878D82A}">
                    <a16:rowId xmlns:a16="http://schemas.microsoft.com/office/drawing/2014/main" val="147929830"/>
                  </a:ext>
                </a:extLst>
              </a:tr>
              <a:tr h="348147">
                <a:tc>
                  <a:txBody>
                    <a:bodyPr/>
                    <a:lstStyle/>
                    <a:p>
                      <a:r>
                        <a:rPr lang="en-US" dirty="0"/>
                        <a:t>AUC, mcg • h/L</a:t>
                      </a:r>
                    </a:p>
                  </a:txBody>
                  <a:tcPr/>
                </a:tc>
                <a:tc>
                  <a:txBody>
                    <a:bodyPr/>
                    <a:lstStyle/>
                    <a:p>
                      <a:r>
                        <a:rPr lang="en-US" dirty="0"/>
                        <a:t>1172 (22)</a:t>
                      </a:r>
                    </a:p>
                  </a:txBody>
                  <a:tcPr/>
                </a:tc>
                <a:tc>
                  <a:txBody>
                    <a:bodyPr/>
                    <a:lstStyle/>
                    <a:p>
                      <a:r>
                        <a:rPr lang="en-US" dirty="0"/>
                        <a:t>1029 (20.1)</a:t>
                      </a:r>
                    </a:p>
                  </a:txBody>
                  <a:tcPr/>
                </a:tc>
                <a:tc>
                  <a:txBody>
                    <a:bodyPr/>
                    <a:lstStyle/>
                    <a:p>
                      <a:r>
                        <a:rPr lang="en-US" dirty="0"/>
                        <a:t>1155 (15.6)</a:t>
                      </a:r>
                    </a:p>
                  </a:txBody>
                  <a:tcPr/>
                </a:tc>
                <a:extLst>
                  <a:ext uri="{0D108BD9-81ED-4DB2-BD59-A6C34878D82A}">
                    <a16:rowId xmlns:a16="http://schemas.microsoft.com/office/drawing/2014/main" val="2437684245"/>
                  </a:ext>
                </a:extLst>
              </a:tr>
              <a:tr h="348147">
                <a:tc>
                  <a:txBody>
                    <a:bodyPr/>
                    <a:lstStyle/>
                    <a:p>
                      <a:r>
                        <a:rPr lang="en-US" dirty="0"/>
                        <a:t>T</a:t>
                      </a:r>
                      <a:r>
                        <a:rPr lang="en-US" baseline="-25000" dirty="0"/>
                        <a:t>1/2, </a:t>
                      </a:r>
                      <a:r>
                        <a:rPr lang="en-US" baseline="0" dirty="0"/>
                        <a:t>h</a:t>
                      </a:r>
                      <a:endParaRPr lang="en-US" dirty="0"/>
                    </a:p>
                  </a:txBody>
                  <a:tcPr/>
                </a:tc>
                <a:tc>
                  <a:txBody>
                    <a:bodyPr/>
                    <a:lstStyle/>
                    <a:p>
                      <a:r>
                        <a:rPr lang="en-US" dirty="0"/>
                        <a:t>9.6 (36.7)</a:t>
                      </a:r>
                    </a:p>
                  </a:txBody>
                  <a:tcPr/>
                </a:tc>
                <a:tc>
                  <a:txBody>
                    <a:bodyPr/>
                    <a:lstStyle/>
                    <a:p>
                      <a:r>
                        <a:rPr lang="en-US" dirty="0"/>
                        <a:t>7.2 (41.1)</a:t>
                      </a:r>
                    </a:p>
                  </a:txBody>
                  <a:tcPr/>
                </a:tc>
                <a:tc>
                  <a:txBody>
                    <a:bodyPr/>
                    <a:lstStyle/>
                    <a:p>
                      <a:r>
                        <a:rPr lang="en-US" dirty="0"/>
                        <a:t>7.3 (25.4)</a:t>
                      </a:r>
                    </a:p>
                  </a:txBody>
                  <a:tcPr/>
                </a:tc>
                <a:extLst>
                  <a:ext uri="{0D108BD9-81ED-4DB2-BD59-A6C34878D82A}">
                    <a16:rowId xmlns:a16="http://schemas.microsoft.com/office/drawing/2014/main" val="862414939"/>
                  </a:ext>
                </a:extLst>
              </a:tr>
              <a:tr h="425449">
                <a:tc>
                  <a:txBody>
                    <a:bodyPr/>
                    <a:lstStyle/>
                    <a:p>
                      <a:r>
                        <a:rPr lang="en-US" dirty="0"/>
                        <a:t>Total unchanged rivaroxaban excreted in urine, %</a:t>
                      </a:r>
                    </a:p>
                  </a:txBody>
                  <a:tcPr/>
                </a:tc>
                <a:tc>
                  <a:txBody>
                    <a:bodyPr/>
                    <a:lstStyle/>
                    <a:p>
                      <a:r>
                        <a:rPr lang="en-US" dirty="0"/>
                        <a:t>25 (58)</a:t>
                      </a:r>
                    </a:p>
                  </a:txBody>
                  <a:tcPr/>
                </a:tc>
                <a:tc>
                  <a:txBody>
                    <a:bodyPr/>
                    <a:lstStyle/>
                    <a:p>
                      <a:r>
                        <a:rPr lang="en-US" dirty="0"/>
                        <a:t>35 (18)</a:t>
                      </a:r>
                    </a:p>
                  </a:txBody>
                  <a:tcPr/>
                </a:tc>
                <a:tc>
                  <a:txBody>
                    <a:bodyPr/>
                    <a:lstStyle/>
                    <a:p>
                      <a:r>
                        <a:rPr lang="en-US" dirty="0"/>
                        <a:t>29 (25)</a:t>
                      </a:r>
                    </a:p>
                  </a:txBody>
                  <a:tcPr/>
                </a:tc>
                <a:extLst>
                  <a:ext uri="{0D108BD9-81ED-4DB2-BD59-A6C34878D82A}">
                    <a16:rowId xmlns:a16="http://schemas.microsoft.com/office/drawing/2014/main" val="4117925759"/>
                  </a:ext>
                </a:extLst>
              </a:tr>
            </a:tbl>
          </a:graphicData>
        </a:graphic>
      </p:graphicFrame>
      <p:sp>
        <p:nvSpPr>
          <p:cNvPr id="4" name="Rectangle 3">
            <a:extLst>
              <a:ext uri="{FF2B5EF4-FFF2-40B4-BE49-F238E27FC236}">
                <a16:creationId xmlns:a16="http://schemas.microsoft.com/office/drawing/2014/main" id="{15DA6A2C-C088-E54B-A85C-03704C043C8F}"/>
              </a:ext>
            </a:extLst>
          </p:cNvPr>
          <p:cNvSpPr/>
          <p:nvPr/>
        </p:nvSpPr>
        <p:spPr>
          <a:xfrm>
            <a:off x="0" y="6396335"/>
            <a:ext cx="7835705" cy="461665"/>
          </a:xfrm>
          <a:prstGeom prst="rect">
            <a:avLst/>
          </a:prstGeom>
        </p:spPr>
        <p:txBody>
          <a:bodyPr wrap="square">
            <a:spAutoFit/>
          </a:bodyPr>
          <a:lstStyle/>
          <a:p>
            <a:r>
              <a:rPr lang="en-US" sz="1200" dirty="0"/>
              <a:t>Kubitza, </a:t>
            </a:r>
            <a:r>
              <a:rPr lang="en-US" sz="1200" i="1" dirty="0"/>
              <a:t>Journal of Clinical Pharmacology, </a:t>
            </a:r>
            <a:r>
              <a:rPr lang="en-US" sz="1200" dirty="0"/>
              <a:t>November</a:t>
            </a:r>
            <a:r>
              <a:rPr lang="en-US" sz="1200" i="1" dirty="0"/>
              <a:t> </a:t>
            </a:r>
            <a:r>
              <a:rPr lang="en-US" sz="1200" dirty="0"/>
              <a:t>2008.</a:t>
            </a:r>
          </a:p>
          <a:p>
            <a:r>
              <a:rPr lang="en-US" sz="1200" dirty="0" err="1"/>
              <a:t>Barsam</a:t>
            </a:r>
            <a:r>
              <a:rPr lang="en-US" sz="1200" dirty="0"/>
              <a:t>, </a:t>
            </a:r>
            <a:r>
              <a:rPr lang="en-US" sz="1200" i="1" dirty="0"/>
              <a:t>Research Practice in Thrombosis and </a:t>
            </a:r>
            <a:r>
              <a:rPr lang="en-US" sz="1200" i="1" dirty="0" err="1"/>
              <a:t>Haemostasis</a:t>
            </a:r>
            <a:r>
              <a:rPr lang="en-US" sz="1200" i="1" dirty="0"/>
              <a:t>, </a:t>
            </a:r>
            <a:r>
              <a:rPr lang="en-US" sz="1200" dirty="0"/>
              <a:t>October 2017.</a:t>
            </a:r>
          </a:p>
        </p:txBody>
      </p:sp>
      <p:sp>
        <p:nvSpPr>
          <p:cNvPr id="6" name="TextBox 5">
            <a:extLst>
              <a:ext uri="{FF2B5EF4-FFF2-40B4-BE49-F238E27FC236}">
                <a16:creationId xmlns:a16="http://schemas.microsoft.com/office/drawing/2014/main" id="{0E51B13C-5864-5D49-A1CF-9AF20F9BA665}"/>
              </a:ext>
            </a:extLst>
          </p:cNvPr>
          <p:cNvSpPr txBox="1"/>
          <p:nvPr/>
        </p:nvSpPr>
        <p:spPr>
          <a:xfrm>
            <a:off x="838200" y="2159667"/>
            <a:ext cx="9017420" cy="646331"/>
          </a:xfrm>
          <a:prstGeom prst="rect">
            <a:avLst/>
          </a:prstGeom>
          <a:noFill/>
        </p:spPr>
        <p:txBody>
          <a:bodyPr wrap="square" rtlCol="0">
            <a:spAutoFit/>
          </a:bodyPr>
          <a:lstStyle/>
          <a:p>
            <a:r>
              <a:rPr lang="en-US" dirty="0"/>
              <a:t>Kubitza: Pharmacokinetics of rivaroxaban 10 mg after administration to different body weights, Geometric mean (CV)</a:t>
            </a:r>
          </a:p>
        </p:txBody>
      </p:sp>
      <p:sp>
        <p:nvSpPr>
          <p:cNvPr id="8" name="TextBox 7">
            <a:extLst>
              <a:ext uri="{FF2B5EF4-FFF2-40B4-BE49-F238E27FC236}">
                <a16:creationId xmlns:a16="http://schemas.microsoft.com/office/drawing/2014/main" id="{21C8FC7B-23A8-EE4D-A9F6-C940F61352C8}"/>
              </a:ext>
            </a:extLst>
          </p:cNvPr>
          <p:cNvSpPr txBox="1"/>
          <p:nvPr/>
        </p:nvSpPr>
        <p:spPr>
          <a:xfrm>
            <a:off x="838200" y="4779236"/>
            <a:ext cx="10683241" cy="1200329"/>
          </a:xfrm>
          <a:prstGeom prst="rect">
            <a:avLst/>
          </a:prstGeom>
          <a:noFill/>
        </p:spPr>
        <p:txBody>
          <a:bodyPr wrap="square" rtlCol="0">
            <a:spAutoFit/>
          </a:bodyPr>
          <a:lstStyle/>
          <a:p>
            <a:r>
              <a:rPr lang="en-US" dirty="0"/>
              <a:t>Another study, </a:t>
            </a:r>
            <a:r>
              <a:rPr lang="en-US" dirty="0" err="1"/>
              <a:t>Barsam</a:t>
            </a:r>
            <a:r>
              <a:rPr lang="en-US" dirty="0"/>
              <a:t> et al., evaluated rivaroxaban pharmacokinetics:</a:t>
            </a:r>
          </a:p>
          <a:p>
            <a:pPr marL="285750" indent="-285750">
              <a:buFont typeface="Arial" panose="020B0604020202020204" pitchFamily="34" charset="0"/>
              <a:buChar char="•"/>
            </a:pPr>
            <a:r>
              <a:rPr lang="en-US" dirty="0"/>
              <a:t>Included 20 patients with a BMI ≧ 35 kg/m</a:t>
            </a:r>
            <a:r>
              <a:rPr lang="en-US" baseline="30000" dirty="0"/>
              <a:t>2</a:t>
            </a:r>
          </a:p>
          <a:p>
            <a:pPr marL="285750" indent="-285750">
              <a:buFont typeface="Arial" panose="020B0604020202020204" pitchFamily="34" charset="0"/>
              <a:buChar char="•"/>
            </a:pPr>
            <a:r>
              <a:rPr lang="en-US" dirty="0"/>
              <a:t>Dose adjustments are not likely required in obese patients </a:t>
            </a:r>
          </a:p>
          <a:p>
            <a:pPr marL="285750" indent="-285750">
              <a:buFont typeface="Arial" panose="020B0604020202020204" pitchFamily="34" charset="0"/>
              <a:buChar char="•"/>
            </a:pPr>
            <a:r>
              <a:rPr lang="en-US" dirty="0"/>
              <a:t>Small population of morbidly obese</a:t>
            </a:r>
          </a:p>
        </p:txBody>
      </p:sp>
    </p:spTree>
    <p:extLst>
      <p:ext uri="{BB962C8B-B14F-4D97-AF65-F5344CB8AC3E}">
        <p14:creationId xmlns:p14="http://schemas.microsoft.com/office/powerpoint/2010/main" val="478803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93D4-1985-4799-A818-8EA0B0F45234}"/>
              </a:ext>
            </a:extLst>
          </p:cNvPr>
          <p:cNvSpPr>
            <a:spLocks noGrp="1"/>
          </p:cNvSpPr>
          <p:nvPr>
            <p:ph type="title"/>
          </p:nvPr>
        </p:nvSpPr>
        <p:spPr/>
        <p:txBody>
          <a:bodyPr/>
          <a:lstStyle/>
          <a:p>
            <a:pPr algn="ctr"/>
            <a:r>
              <a:rPr lang="en-US" dirty="0"/>
              <a:t>ARISTOTLE Trial </a:t>
            </a:r>
          </a:p>
        </p:txBody>
      </p:sp>
      <p:graphicFrame>
        <p:nvGraphicFramePr>
          <p:cNvPr id="5" name="Table 5">
            <a:extLst>
              <a:ext uri="{FF2B5EF4-FFF2-40B4-BE49-F238E27FC236}">
                <a16:creationId xmlns:a16="http://schemas.microsoft.com/office/drawing/2014/main" id="{F8379E92-B106-4B95-8ACC-9E97508568E3}"/>
              </a:ext>
            </a:extLst>
          </p:cNvPr>
          <p:cNvGraphicFramePr>
            <a:graphicFrameLocks noGrp="1"/>
          </p:cNvGraphicFramePr>
          <p:nvPr>
            <p:ph sz="half" idx="1"/>
            <p:extLst>
              <p:ext uri="{D42A27DB-BD31-4B8C-83A1-F6EECF244321}">
                <p14:modId xmlns:p14="http://schemas.microsoft.com/office/powerpoint/2010/main" val="1049490074"/>
              </p:ext>
            </p:extLst>
          </p:nvPr>
        </p:nvGraphicFramePr>
        <p:xfrm>
          <a:off x="1461052" y="2716946"/>
          <a:ext cx="8955156" cy="2123440"/>
        </p:xfrm>
        <a:graphic>
          <a:graphicData uri="http://schemas.openxmlformats.org/drawingml/2006/table">
            <a:tbl>
              <a:tblPr firstRow="1" bandRow="1">
                <a:tableStyleId>{5C22544A-7EE6-4342-B048-85BDC9FD1C3A}</a:tableStyleId>
              </a:tblPr>
              <a:tblGrid>
                <a:gridCol w="1374914">
                  <a:extLst>
                    <a:ext uri="{9D8B030D-6E8A-4147-A177-3AD203B41FA5}">
                      <a16:colId xmlns:a16="http://schemas.microsoft.com/office/drawing/2014/main" val="4019839978"/>
                    </a:ext>
                  </a:extLst>
                </a:gridCol>
                <a:gridCol w="2504661">
                  <a:extLst>
                    <a:ext uri="{9D8B030D-6E8A-4147-A177-3AD203B41FA5}">
                      <a16:colId xmlns:a16="http://schemas.microsoft.com/office/drawing/2014/main" val="2230804112"/>
                    </a:ext>
                  </a:extLst>
                </a:gridCol>
                <a:gridCol w="2451652">
                  <a:extLst>
                    <a:ext uri="{9D8B030D-6E8A-4147-A177-3AD203B41FA5}">
                      <a16:colId xmlns:a16="http://schemas.microsoft.com/office/drawing/2014/main" val="538727662"/>
                    </a:ext>
                  </a:extLst>
                </a:gridCol>
                <a:gridCol w="2623929">
                  <a:extLst>
                    <a:ext uri="{9D8B030D-6E8A-4147-A177-3AD203B41FA5}">
                      <a16:colId xmlns:a16="http://schemas.microsoft.com/office/drawing/2014/main" val="299949864"/>
                    </a:ext>
                  </a:extLst>
                </a:gridCol>
              </a:tblGrid>
              <a:tr h="370840">
                <a:tc gridSpan="4">
                  <a:txBody>
                    <a:bodyPr/>
                    <a:lstStyle/>
                    <a:p>
                      <a:pPr algn="ctr"/>
                      <a:r>
                        <a:rPr lang="en-US" dirty="0"/>
                        <a:t>Stroke/Systemic Embolism (%/year)</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6777678"/>
                  </a:ext>
                </a:extLst>
              </a:tr>
              <a:tr h="370840">
                <a:tc>
                  <a:txBody>
                    <a:bodyPr/>
                    <a:lstStyle/>
                    <a:p>
                      <a:pPr algn="l"/>
                      <a:r>
                        <a:rPr lang="en-US" b="1" dirty="0"/>
                        <a:t>BMI</a:t>
                      </a:r>
                    </a:p>
                  </a:txBody>
                  <a:tcPr/>
                </a:tc>
                <a:tc>
                  <a:txBody>
                    <a:bodyPr/>
                    <a:lstStyle/>
                    <a:p>
                      <a:pPr algn="ctr"/>
                      <a:r>
                        <a:rPr lang="en-US" b="1" dirty="0"/>
                        <a:t>18.5 to &lt; 25</a:t>
                      </a:r>
                    </a:p>
                    <a:p>
                      <a:pPr algn="ctr"/>
                      <a:r>
                        <a:rPr lang="en-US" b="1" dirty="0"/>
                        <a:t>(n=4052)</a:t>
                      </a:r>
                    </a:p>
                  </a:txBody>
                  <a:tcPr/>
                </a:tc>
                <a:tc>
                  <a:txBody>
                    <a:bodyPr/>
                    <a:lstStyle/>
                    <a:p>
                      <a:pPr algn="ctr"/>
                      <a:r>
                        <a:rPr lang="en-US" b="1" dirty="0"/>
                        <a:t>25 to &lt; 30</a:t>
                      </a:r>
                    </a:p>
                    <a:p>
                      <a:pPr algn="ctr"/>
                      <a:r>
                        <a:rPr lang="en-US" b="1" dirty="0"/>
                        <a:t>(n=6702)</a:t>
                      </a:r>
                    </a:p>
                  </a:txBody>
                  <a:tcPr/>
                </a:tc>
                <a:tc>
                  <a:txBody>
                    <a:bodyPr/>
                    <a:lstStyle/>
                    <a:p>
                      <a:pPr algn="ctr"/>
                      <a:r>
                        <a:rPr lang="en-US" b="1" dirty="0"/>
                        <a:t>≥ 30 </a:t>
                      </a:r>
                    </a:p>
                    <a:p>
                      <a:pPr algn="ctr"/>
                      <a:r>
                        <a:rPr lang="en-US" b="1" dirty="0"/>
                        <a:t>(n=7159)</a:t>
                      </a:r>
                    </a:p>
                  </a:txBody>
                  <a:tcPr/>
                </a:tc>
                <a:extLst>
                  <a:ext uri="{0D108BD9-81ED-4DB2-BD59-A6C34878D82A}">
                    <a16:rowId xmlns:a16="http://schemas.microsoft.com/office/drawing/2014/main" val="3876377316"/>
                  </a:ext>
                </a:extLst>
              </a:tr>
              <a:tr h="370840">
                <a:tc>
                  <a:txBody>
                    <a:bodyPr/>
                    <a:lstStyle/>
                    <a:p>
                      <a:r>
                        <a:rPr lang="en-US" b="1" dirty="0"/>
                        <a:t>Apixaban</a:t>
                      </a:r>
                    </a:p>
                  </a:txBody>
                  <a:tcPr/>
                </a:tc>
                <a:tc>
                  <a:txBody>
                    <a:bodyPr/>
                    <a:lstStyle/>
                    <a:p>
                      <a:pPr algn="ctr"/>
                      <a:r>
                        <a:rPr lang="en-US" dirty="0"/>
                        <a:t>59 (1.65)</a:t>
                      </a:r>
                    </a:p>
                  </a:txBody>
                  <a:tcPr/>
                </a:tc>
                <a:tc>
                  <a:txBody>
                    <a:bodyPr/>
                    <a:lstStyle/>
                    <a:p>
                      <a:pPr algn="ctr"/>
                      <a:r>
                        <a:rPr lang="en-US" dirty="0"/>
                        <a:t>84 (1.37)</a:t>
                      </a:r>
                    </a:p>
                  </a:txBody>
                  <a:tcPr/>
                </a:tc>
                <a:tc>
                  <a:txBody>
                    <a:bodyPr/>
                    <a:lstStyle/>
                    <a:p>
                      <a:pPr algn="ctr"/>
                      <a:r>
                        <a:rPr lang="en-US" dirty="0"/>
                        <a:t>66 (0.97)</a:t>
                      </a:r>
                    </a:p>
                  </a:txBody>
                  <a:tcPr/>
                </a:tc>
                <a:extLst>
                  <a:ext uri="{0D108BD9-81ED-4DB2-BD59-A6C34878D82A}">
                    <a16:rowId xmlns:a16="http://schemas.microsoft.com/office/drawing/2014/main" val="3824550421"/>
                  </a:ext>
                </a:extLst>
              </a:tr>
              <a:tr h="370840">
                <a:tc>
                  <a:txBody>
                    <a:bodyPr/>
                    <a:lstStyle/>
                    <a:p>
                      <a:r>
                        <a:rPr lang="en-US" b="1" dirty="0"/>
                        <a:t>Warfarin</a:t>
                      </a:r>
                    </a:p>
                  </a:txBody>
                  <a:tcPr/>
                </a:tc>
                <a:tc>
                  <a:txBody>
                    <a:bodyPr/>
                    <a:lstStyle/>
                    <a:p>
                      <a:pPr algn="ctr"/>
                      <a:r>
                        <a:rPr lang="en-US" dirty="0"/>
                        <a:t>83 (2.36)</a:t>
                      </a:r>
                    </a:p>
                  </a:txBody>
                  <a:tcPr/>
                </a:tc>
                <a:tc>
                  <a:txBody>
                    <a:bodyPr/>
                    <a:lstStyle/>
                    <a:p>
                      <a:pPr algn="ctr"/>
                      <a:r>
                        <a:rPr lang="en-US" dirty="0"/>
                        <a:t>90 (1.47)</a:t>
                      </a:r>
                    </a:p>
                  </a:txBody>
                  <a:tcPr/>
                </a:tc>
                <a:tc>
                  <a:txBody>
                    <a:bodyPr/>
                    <a:lstStyle/>
                    <a:p>
                      <a:pPr algn="ctr"/>
                      <a:r>
                        <a:rPr lang="en-US" dirty="0"/>
                        <a:t>86 (1.28)</a:t>
                      </a:r>
                    </a:p>
                  </a:txBody>
                  <a:tcPr/>
                </a:tc>
                <a:extLst>
                  <a:ext uri="{0D108BD9-81ED-4DB2-BD59-A6C34878D82A}">
                    <a16:rowId xmlns:a16="http://schemas.microsoft.com/office/drawing/2014/main" val="1402533814"/>
                  </a:ext>
                </a:extLst>
              </a:tr>
              <a:tr h="370840">
                <a:tc gridSpan="4">
                  <a:txBody>
                    <a:bodyPr/>
                    <a:lstStyle/>
                    <a:p>
                      <a:pPr algn="ctr"/>
                      <a:r>
                        <a:rPr lang="en-US" b="1" dirty="0"/>
                        <a:t>p-value: 0.41</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657299554"/>
                  </a:ext>
                </a:extLst>
              </a:tr>
            </a:tbl>
          </a:graphicData>
        </a:graphic>
      </p:graphicFrame>
      <p:sp>
        <p:nvSpPr>
          <p:cNvPr id="9" name="Rectangle 8">
            <a:extLst>
              <a:ext uri="{FF2B5EF4-FFF2-40B4-BE49-F238E27FC236}">
                <a16:creationId xmlns:a16="http://schemas.microsoft.com/office/drawing/2014/main" id="{A3CB5FA1-F3FC-7B40-9857-5553249AA1BE}"/>
              </a:ext>
            </a:extLst>
          </p:cNvPr>
          <p:cNvSpPr/>
          <p:nvPr/>
        </p:nvSpPr>
        <p:spPr>
          <a:xfrm>
            <a:off x="0" y="6581001"/>
            <a:ext cx="6096000" cy="276999"/>
          </a:xfrm>
          <a:prstGeom prst="rect">
            <a:avLst/>
          </a:prstGeom>
        </p:spPr>
        <p:txBody>
          <a:bodyPr>
            <a:spAutoFit/>
          </a:bodyPr>
          <a:lstStyle/>
          <a:p>
            <a:r>
              <a:rPr lang="en-US" sz="1200" dirty="0"/>
              <a:t>Sandhu, </a:t>
            </a:r>
            <a:r>
              <a:rPr lang="en-US" sz="1200" i="1" dirty="0"/>
              <a:t>European Heart Journal, </a:t>
            </a:r>
            <a:r>
              <a:rPr lang="en-US" sz="1200" dirty="0"/>
              <a:t>April</a:t>
            </a:r>
            <a:r>
              <a:rPr lang="en-US" sz="1200" i="1" dirty="0"/>
              <a:t> </a:t>
            </a:r>
            <a:r>
              <a:rPr lang="en-US" sz="1200" dirty="0"/>
              <a:t>2016.</a:t>
            </a:r>
          </a:p>
        </p:txBody>
      </p:sp>
      <p:sp>
        <p:nvSpPr>
          <p:cNvPr id="3" name="TextBox 2">
            <a:extLst>
              <a:ext uri="{FF2B5EF4-FFF2-40B4-BE49-F238E27FC236}">
                <a16:creationId xmlns:a16="http://schemas.microsoft.com/office/drawing/2014/main" id="{836EC042-50A6-8843-BBD7-2EAE1A9DB889}"/>
              </a:ext>
            </a:extLst>
          </p:cNvPr>
          <p:cNvSpPr txBox="1"/>
          <p:nvPr/>
        </p:nvSpPr>
        <p:spPr>
          <a:xfrm>
            <a:off x="838200" y="1790648"/>
            <a:ext cx="3879574" cy="584775"/>
          </a:xfrm>
          <a:prstGeom prst="rect">
            <a:avLst/>
          </a:prstGeom>
          <a:noFill/>
        </p:spPr>
        <p:txBody>
          <a:bodyPr wrap="square" rtlCol="0">
            <a:spAutoFit/>
          </a:bodyPr>
          <a:lstStyle/>
          <a:p>
            <a:r>
              <a:rPr lang="en-US" sz="3200" dirty="0"/>
              <a:t>Efficacy:</a:t>
            </a:r>
          </a:p>
        </p:txBody>
      </p:sp>
    </p:spTree>
    <p:extLst>
      <p:ext uri="{BB962C8B-B14F-4D97-AF65-F5344CB8AC3E}">
        <p14:creationId xmlns:p14="http://schemas.microsoft.com/office/powerpoint/2010/main" val="97596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9FAD-FF6F-4BD8-AFEC-0B3F5A82A622}"/>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1A3B4C7E-9B0C-422C-8792-9E317DF2A450}"/>
              </a:ext>
            </a:extLst>
          </p:cNvPr>
          <p:cNvSpPr>
            <a:spLocks noGrp="1"/>
          </p:cNvSpPr>
          <p:nvPr>
            <p:ph idx="1"/>
          </p:nvPr>
        </p:nvSpPr>
        <p:spPr/>
        <p:txBody>
          <a:bodyPr vert="horz" lIns="91440" tIns="45720" rIns="91440" bIns="45720" rtlCol="0" anchor="t">
            <a:normAutofit/>
          </a:bodyPr>
          <a:lstStyle/>
          <a:p>
            <a:pPr marL="514350" lvl="0" indent="-514350">
              <a:buFont typeface="+mj-lt"/>
              <a:buAutoNum type="arabicPeriod"/>
            </a:pPr>
            <a:r>
              <a:rPr lang="en-US" dirty="0"/>
              <a:t>Address the association between obesity and venous thromboembolism development. </a:t>
            </a:r>
          </a:p>
          <a:p>
            <a:pPr marL="514350" lvl="0" indent="-514350">
              <a:buFont typeface="+mj-lt"/>
              <a:buAutoNum type="arabicPeriod"/>
            </a:pPr>
            <a:r>
              <a:rPr lang="en-US" dirty="0"/>
              <a:t>Identify alternate VTE prophylactic dosing and monitoring strategies when using pharmacologic agents in obese, hospitalized patients.</a:t>
            </a:r>
          </a:p>
          <a:p>
            <a:pPr marL="514350" lvl="0" indent="-514350">
              <a:buFont typeface="+mj-lt"/>
              <a:buAutoNum type="arabicPeriod"/>
            </a:pPr>
            <a:r>
              <a:rPr lang="en-US" dirty="0"/>
              <a:t>Evaluate the evidence regarding the role of enoxaparin and direct oral anticoagulants agents in the obese population. </a:t>
            </a:r>
          </a:p>
          <a:p>
            <a:pPr marL="0" indent="0">
              <a:buNone/>
            </a:pPr>
            <a:endParaRPr lang="en-US" dirty="0"/>
          </a:p>
        </p:txBody>
      </p:sp>
    </p:spTree>
    <p:extLst>
      <p:ext uri="{BB962C8B-B14F-4D97-AF65-F5344CB8AC3E}">
        <p14:creationId xmlns:p14="http://schemas.microsoft.com/office/powerpoint/2010/main" val="4034599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93D4-1985-4799-A818-8EA0B0F45234}"/>
              </a:ext>
            </a:extLst>
          </p:cNvPr>
          <p:cNvSpPr>
            <a:spLocks noGrp="1"/>
          </p:cNvSpPr>
          <p:nvPr>
            <p:ph type="title"/>
          </p:nvPr>
        </p:nvSpPr>
        <p:spPr/>
        <p:txBody>
          <a:bodyPr/>
          <a:lstStyle/>
          <a:p>
            <a:pPr algn="ctr"/>
            <a:r>
              <a:rPr lang="en-US" dirty="0"/>
              <a:t>ARISTOTLE Trial </a:t>
            </a:r>
          </a:p>
        </p:txBody>
      </p:sp>
      <p:graphicFrame>
        <p:nvGraphicFramePr>
          <p:cNvPr id="8" name="Table 5">
            <a:extLst>
              <a:ext uri="{FF2B5EF4-FFF2-40B4-BE49-F238E27FC236}">
                <a16:creationId xmlns:a16="http://schemas.microsoft.com/office/drawing/2014/main" id="{7B26E9BC-1F21-4AA2-A188-5D7ECD5F4AB9}"/>
              </a:ext>
            </a:extLst>
          </p:cNvPr>
          <p:cNvGraphicFramePr>
            <a:graphicFrameLocks/>
          </p:cNvGraphicFramePr>
          <p:nvPr>
            <p:extLst>
              <p:ext uri="{D42A27DB-BD31-4B8C-83A1-F6EECF244321}">
                <p14:modId xmlns:p14="http://schemas.microsoft.com/office/powerpoint/2010/main" val="2996610034"/>
              </p:ext>
            </p:extLst>
          </p:nvPr>
        </p:nvGraphicFramePr>
        <p:xfrm>
          <a:off x="952500" y="1913977"/>
          <a:ext cx="8955156" cy="2259278"/>
        </p:xfrm>
        <a:graphic>
          <a:graphicData uri="http://schemas.openxmlformats.org/drawingml/2006/table">
            <a:tbl>
              <a:tblPr firstRow="1" bandRow="1">
                <a:tableStyleId>{5C22544A-7EE6-4342-B048-85BDC9FD1C3A}</a:tableStyleId>
              </a:tblPr>
              <a:tblGrid>
                <a:gridCol w="1894078">
                  <a:extLst>
                    <a:ext uri="{9D8B030D-6E8A-4147-A177-3AD203B41FA5}">
                      <a16:colId xmlns:a16="http://schemas.microsoft.com/office/drawing/2014/main" val="4019839978"/>
                    </a:ext>
                  </a:extLst>
                </a:gridCol>
                <a:gridCol w="2583500">
                  <a:extLst>
                    <a:ext uri="{9D8B030D-6E8A-4147-A177-3AD203B41FA5}">
                      <a16:colId xmlns:a16="http://schemas.microsoft.com/office/drawing/2014/main" val="2230804112"/>
                    </a:ext>
                  </a:extLst>
                </a:gridCol>
                <a:gridCol w="2238789">
                  <a:extLst>
                    <a:ext uri="{9D8B030D-6E8A-4147-A177-3AD203B41FA5}">
                      <a16:colId xmlns:a16="http://schemas.microsoft.com/office/drawing/2014/main" val="538727662"/>
                    </a:ext>
                  </a:extLst>
                </a:gridCol>
                <a:gridCol w="2238789">
                  <a:extLst>
                    <a:ext uri="{9D8B030D-6E8A-4147-A177-3AD203B41FA5}">
                      <a16:colId xmlns:a16="http://schemas.microsoft.com/office/drawing/2014/main" val="299949864"/>
                    </a:ext>
                  </a:extLst>
                </a:gridCol>
              </a:tblGrid>
              <a:tr h="394563">
                <a:tc gridSpan="4">
                  <a:txBody>
                    <a:bodyPr/>
                    <a:lstStyle/>
                    <a:p>
                      <a:pPr algn="ctr"/>
                      <a:r>
                        <a:rPr lang="en-US" dirty="0"/>
                        <a:t>Major Bleeding (%/year)</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6777678"/>
                  </a:ext>
                </a:extLst>
              </a:tr>
              <a:tr h="681026">
                <a:tc>
                  <a:txBody>
                    <a:bodyPr/>
                    <a:lstStyle/>
                    <a:p>
                      <a:r>
                        <a:rPr lang="en-US" b="1" dirty="0"/>
                        <a:t>BMI</a:t>
                      </a:r>
                    </a:p>
                  </a:txBody>
                  <a:tcPr/>
                </a:tc>
                <a:tc>
                  <a:txBody>
                    <a:bodyPr/>
                    <a:lstStyle/>
                    <a:p>
                      <a:pPr algn="ctr"/>
                      <a:r>
                        <a:rPr lang="en-US" b="1" dirty="0"/>
                        <a:t>18.5 to &lt; 25</a:t>
                      </a:r>
                    </a:p>
                    <a:p>
                      <a:pPr algn="ctr"/>
                      <a:r>
                        <a:rPr lang="en-US" b="1" dirty="0"/>
                        <a:t>(n=4052)</a:t>
                      </a:r>
                    </a:p>
                  </a:txBody>
                  <a:tcPr/>
                </a:tc>
                <a:tc>
                  <a:txBody>
                    <a:bodyPr/>
                    <a:lstStyle/>
                    <a:p>
                      <a:pPr algn="ctr"/>
                      <a:r>
                        <a:rPr lang="en-US" b="1" dirty="0"/>
                        <a:t>25 to &lt; 30</a:t>
                      </a:r>
                    </a:p>
                    <a:p>
                      <a:pPr algn="ctr"/>
                      <a:r>
                        <a:rPr lang="en-US" b="1" dirty="0"/>
                        <a:t>(n=6702)</a:t>
                      </a:r>
                    </a:p>
                  </a:txBody>
                  <a:tcPr/>
                </a:tc>
                <a:tc>
                  <a:txBody>
                    <a:bodyPr/>
                    <a:lstStyle/>
                    <a:p>
                      <a:pPr algn="ctr"/>
                      <a:r>
                        <a:rPr lang="en-US" b="1" dirty="0"/>
                        <a:t>≥ 30 </a:t>
                      </a:r>
                    </a:p>
                    <a:p>
                      <a:pPr algn="ctr"/>
                      <a:r>
                        <a:rPr lang="en-US" b="1" dirty="0"/>
                        <a:t>(n=7159)</a:t>
                      </a:r>
                    </a:p>
                  </a:txBody>
                  <a:tcPr/>
                </a:tc>
                <a:extLst>
                  <a:ext uri="{0D108BD9-81ED-4DB2-BD59-A6C34878D82A}">
                    <a16:rowId xmlns:a16="http://schemas.microsoft.com/office/drawing/2014/main" val="3876377316"/>
                  </a:ext>
                </a:extLst>
              </a:tr>
              <a:tr h="394563">
                <a:tc>
                  <a:txBody>
                    <a:bodyPr/>
                    <a:lstStyle/>
                    <a:p>
                      <a:r>
                        <a:rPr lang="en-US" b="1" dirty="0"/>
                        <a:t>Apixaban</a:t>
                      </a:r>
                    </a:p>
                  </a:txBody>
                  <a:tcPr/>
                </a:tc>
                <a:tc>
                  <a:txBody>
                    <a:bodyPr/>
                    <a:lstStyle/>
                    <a:p>
                      <a:pPr algn="ctr"/>
                      <a:r>
                        <a:rPr lang="en-US" dirty="0"/>
                        <a:t>72 (2.22)</a:t>
                      </a:r>
                    </a:p>
                  </a:txBody>
                  <a:tcPr/>
                </a:tc>
                <a:tc>
                  <a:txBody>
                    <a:bodyPr/>
                    <a:lstStyle/>
                    <a:p>
                      <a:pPr algn="ctr"/>
                      <a:r>
                        <a:rPr lang="en-US" dirty="0"/>
                        <a:t>115 (2.04)</a:t>
                      </a:r>
                    </a:p>
                  </a:txBody>
                  <a:tcPr/>
                </a:tc>
                <a:tc>
                  <a:txBody>
                    <a:bodyPr/>
                    <a:lstStyle/>
                    <a:p>
                      <a:pPr algn="ctr"/>
                      <a:r>
                        <a:rPr lang="en-US" dirty="0"/>
                        <a:t>132 (2.12)</a:t>
                      </a:r>
                    </a:p>
                  </a:txBody>
                  <a:tcPr/>
                </a:tc>
                <a:extLst>
                  <a:ext uri="{0D108BD9-81ED-4DB2-BD59-A6C34878D82A}">
                    <a16:rowId xmlns:a16="http://schemas.microsoft.com/office/drawing/2014/main" val="3824550421"/>
                  </a:ext>
                </a:extLst>
              </a:tr>
              <a:tr h="394563">
                <a:tc>
                  <a:txBody>
                    <a:bodyPr/>
                    <a:lstStyle/>
                    <a:p>
                      <a:r>
                        <a:rPr lang="en-US" b="1" dirty="0"/>
                        <a:t>Warfarin</a:t>
                      </a:r>
                    </a:p>
                  </a:txBody>
                  <a:tcPr/>
                </a:tc>
                <a:tc>
                  <a:txBody>
                    <a:bodyPr/>
                    <a:lstStyle/>
                    <a:p>
                      <a:pPr algn="ctr"/>
                      <a:r>
                        <a:rPr lang="en-US" dirty="0"/>
                        <a:t>147 (4.7)</a:t>
                      </a:r>
                    </a:p>
                  </a:txBody>
                  <a:tcPr/>
                </a:tc>
                <a:tc>
                  <a:txBody>
                    <a:bodyPr/>
                    <a:lstStyle/>
                    <a:p>
                      <a:pPr algn="ctr"/>
                      <a:r>
                        <a:rPr lang="en-US" dirty="0"/>
                        <a:t>156 (2.82)</a:t>
                      </a:r>
                    </a:p>
                  </a:txBody>
                  <a:tcPr/>
                </a:tc>
                <a:tc>
                  <a:txBody>
                    <a:bodyPr/>
                    <a:lstStyle/>
                    <a:p>
                      <a:pPr algn="ctr"/>
                      <a:r>
                        <a:rPr lang="en-US" dirty="0"/>
                        <a:t>153 (2.51)</a:t>
                      </a:r>
                    </a:p>
                  </a:txBody>
                  <a:tcPr/>
                </a:tc>
                <a:extLst>
                  <a:ext uri="{0D108BD9-81ED-4DB2-BD59-A6C34878D82A}">
                    <a16:rowId xmlns:a16="http://schemas.microsoft.com/office/drawing/2014/main" val="1402533814"/>
                  </a:ext>
                </a:extLst>
              </a:tr>
              <a:tr h="394563">
                <a:tc gridSpan="4">
                  <a:txBody>
                    <a:bodyPr/>
                    <a:lstStyle/>
                    <a:p>
                      <a:pPr algn="ctr"/>
                      <a:r>
                        <a:rPr lang="en-US" b="1" dirty="0"/>
                        <a:t>p- value: 0.006</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68872816"/>
                  </a:ext>
                </a:extLst>
              </a:tr>
            </a:tbl>
          </a:graphicData>
        </a:graphic>
      </p:graphicFrame>
      <p:sp>
        <p:nvSpPr>
          <p:cNvPr id="9" name="Rectangle 8">
            <a:extLst>
              <a:ext uri="{FF2B5EF4-FFF2-40B4-BE49-F238E27FC236}">
                <a16:creationId xmlns:a16="http://schemas.microsoft.com/office/drawing/2014/main" id="{A3CB5FA1-F3FC-7B40-9857-5553249AA1BE}"/>
              </a:ext>
            </a:extLst>
          </p:cNvPr>
          <p:cNvSpPr/>
          <p:nvPr/>
        </p:nvSpPr>
        <p:spPr>
          <a:xfrm>
            <a:off x="0" y="6581001"/>
            <a:ext cx="6096000" cy="276999"/>
          </a:xfrm>
          <a:prstGeom prst="rect">
            <a:avLst/>
          </a:prstGeom>
        </p:spPr>
        <p:txBody>
          <a:bodyPr>
            <a:spAutoFit/>
          </a:bodyPr>
          <a:lstStyle/>
          <a:p>
            <a:r>
              <a:rPr lang="en-US" sz="1200" dirty="0"/>
              <a:t>Sandhu, </a:t>
            </a:r>
            <a:r>
              <a:rPr lang="en-US" sz="1200" i="1" dirty="0"/>
              <a:t>European Heart Journal, </a:t>
            </a:r>
            <a:r>
              <a:rPr lang="en-US" sz="1200" dirty="0"/>
              <a:t>April</a:t>
            </a:r>
            <a:r>
              <a:rPr lang="en-US" sz="1200" i="1" dirty="0"/>
              <a:t> </a:t>
            </a:r>
            <a:r>
              <a:rPr lang="en-US" sz="1200" dirty="0"/>
              <a:t>2016.</a:t>
            </a:r>
          </a:p>
        </p:txBody>
      </p:sp>
      <p:sp>
        <p:nvSpPr>
          <p:cNvPr id="4" name="Content Placeholder 3">
            <a:extLst>
              <a:ext uri="{FF2B5EF4-FFF2-40B4-BE49-F238E27FC236}">
                <a16:creationId xmlns:a16="http://schemas.microsoft.com/office/drawing/2014/main" id="{B9819D3A-A919-4748-9F6F-9FCB76304472}"/>
              </a:ext>
            </a:extLst>
          </p:cNvPr>
          <p:cNvSpPr>
            <a:spLocks noGrp="1"/>
          </p:cNvSpPr>
          <p:nvPr>
            <p:ph sz="half" idx="1"/>
          </p:nvPr>
        </p:nvSpPr>
        <p:spPr>
          <a:xfrm>
            <a:off x="838200" y="1408023"/>
            <a:ext cx="5181600" cy="480253"/>
          </a:xfrm>
        </p:spPr>
        <p:txBody>
          <a:bodyPr/>
          <a:lstStyle/>
          <a:p>
            <a:pPr marL="0" indent="0">
              <a:buNone/>
            </a:pPr>
            <a:r>
              <a:rPr lang="en-US" dirty="0"/>
              <a:t>Safety :</a:t>
            </a:r>
          </a:p>
        </p:txBody>
      </p:sp>
      <p:graphicFrame>
        <p:nvGraphicFramePr>
          <p:cNvPr id="10" name="Table 5">
            <a:extLst>
              <a:ext uri="{FF2B5EF4-FFF2-40B4-BE49-F238E27FC236}">
                <a16:creationId xmlns:a16="http://schemas.microsoft.com/office/drawing/2014/main" id="{6C16D8FD-BCD7-B847-AB21-7EA0A9D164EF}"/>
              </a:ext>
            </a:extLst>
          </p:cNvPr>
          <p:cNvGraphicFramePr>
            <a:graphicFrameLocks/>
          </p:cNvGraphicFramePr>
          <p:nvPr>
            <p:extLst>
              <p:ext uri="{D42A27DB-BD31-4B8C-83A1-F6EECF244321}">
                <p14:modId xmlns:p14="http://schemas.microsoft.com/office/powerpoint/2010/main" val="3656370517"/>
              </p:ext>
            </p:extLst>
          </p:nvPr>
        </p:nvGraphicFramePr>
        <p:xfrm>
          <a:off x="952500" y="4376431"/>
          <a:ext cx="8955156" cy="2123440"/>
        </p:xfrm>
        <a:graphic>
          <a:graphicData uri="http://schemas.openxmlformats.org/drawingml/2006/table">
            <a:tbl>
              <a:tblPr firstRow="1" bandRow="1">
                <a:tableStyleId>{5C22544A-7EE6-4342-B048-85BDC9FD1C3A}</a:tableStyleId>
              </a:tblPr>
              <a:tblGrid>
                <a:gridCol w="2238789">
                  <a:extLst>
                    <a:ext uri="{9D8B030D-6E8A-4147-A177-3AD203B41FA5}">
                      <a16:colId xmlns:a16="http://schemas.microsoft.com/office/drawing/2014/main" val="4019839978"/>
                    </a:ext>
                  </a:extLst>
                </a:gridCol>
                <a:gridCol w="2238789">
                  <a:extLst>
                    <a:ext uri="{9D8B030D-6E8A-4147-A177-3AD203B41FA5}">
                      <a16:colId xmlns:a16="http://schemas.microsoft.com/office/drawing/2014/main" val="2230804112"/>
                    </a:ext>
                  </a:extLst>
                </a:gridCol>
                <a:gridCol w="2238789">
                  <a:extLst>
                    <a:ext uri="{9D8B030D-6E8A-4147-A177-3AD203B41FA5}">
                      <a16:colId xmlns:a16="http://schemas.microsoft.com/office/drawing/2014/main" val="538727662"/>
                    </a:ext>
                  </a:extLst>
                </a:gridCol>
                <a:gridCol w="2238789">
                  <a:extLst>
                    <a:ext uri="{9D8B030D-6E8A-4147-A177-3AD203B41FA5}">
                      <a16:colId xmlns:a16="http://schemas.microsoft.com/office/drawing/2014/main" val="299949864"/>
                    </a:ext>
                  </a:extLst>
                </a:gridCol>
              </a:tblGrid>
              <a:tr h="370840">
                <a:tc gridSpan="4">
                  <a:txBody>
                    <a:bodyPr/>
                    <a:lstStyle/>
                    <a:p>
                      <a:pPr algn="ctr"/>
                      <a:r>
                        <a:rPr lang="en-US" dirty="0"/>
                        <a:t>Death (%/year)</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6777678"/>
                  </a:ext>
                </a:extLst>
              </a:tr>
              <a:tr h="370840">
                <a:tc>
                  <a:txBody>
                    <a:bodyPr/>
                    <a:lstStyle/>
                    <a:p>
                      <a:r>
                        <a:rPr lang="en-US" b="1" dirty="0"/>
                        <a:t>BMI</a:t>
                      </a:r>
                    </a:p>
                  </a:txBody>
                  <a:tcPr/>
                </a:tc>
                <a:tc>
                  <a:txBody>
                    <a:bodyPr/>
                    <a:lstStyle/>
                    <a:p>
                      <a:pPr algn="ctr"/>
                      <a:r>
                        <a:rPr lang="en-US" b="1" dirty="0"/>
                        <a:t>18.5 to &lt; 25</a:t>
                      </a:r>
                    </a:p>
                    <a:p>
                      <a:pPr algn="ctr"/>
                      <a:r>
                        <a:rPr lang="en-US" b="1" dirty="0"/>
                        <a:t>(n=4052)</a:t>
                      </a:r>
                    </a:p>
                  </a:txBody>
                  <a:tcPr/>
                </a:tc>
                <a:tc>
                  <a:txBody>
                    <a:bodyPr/>
                    <a:lstStyle/>
                    <a:p>
                      <a:pPr algn="ctr"/>
                      <a:r>
                        <a:rPr lang="en-US" b="1" dirty="0"/>
                        <a:t>25 to &lt; 30</a:t>
                      </a:r>
                    </a:p>
                    <a:p>
                      <a:pPr algn="ctr"/>
                      <a:r>
                        <a:rPr lang="en-US" b="1" dirty="0"/>
                        <a:t>(n=6702)</a:t>
                      </a:r>
                    </a:p>
                  </a:txBody>
                  <a:tcPr/>
                </a:tc>
                <a:tc>
                  <a:txBody>
                    <a:bodyPr/>
                    <a:lstStyle/>
                    <a:p>
                      <a:pPr algn="ctr"/>
                      <a:r>
                        <a:rPr lang="en-US" b="1" dirty="0"/>
                        <a:t>≥ 30 </a:t>
                      </a:r>
                    </a:p>
                    <a:p>
                      <a:pPr algn="ctr"/>
                      <a:r>
                        <a:rPr lang="en-US" b="1" dirty="0"/>
                        <a:t>(n=7159)</a:t>
                      </a:r>
                    </a:p>
                  </a:txBody>
                  <a:tcPr/>
                </a:tc>
                <a:extLst>
                  <a:ext uri="{0D108BD9-81ED-4DB2-BD59-A6C34878D82A}">
                    <a16:rowId xmlns:a16="http://schemas.microsoft.com/office/drawing/2014/main" val="3876377316"/>
                  </a:ext>
                </a:extLst>
              </a:tr>
              <a:tr h="370840">
                <a:tc>
                  <a:txBody>
                    <a:bodyPr/>
                    <a:lstStyle/>
                    <a:p>
                      <a:r>
                        <a:rPr lang="en-US" b="1" dirty="0"/>
                        <a:t>Apixaban</a:t>
                      </a:r>
                    </a:p>
                  </a:txBody>
                  <a:tcPr/>
                </a:tc>
                <a:tc>
                  <a:txBody>
                    <a:bodyPr/>
                    <a:lstStyle/>
                    <a:p>
                      <a:pPr algn="ctr"/>
                      <a:r>
                        <a:rPr lang="en-US" dirty="0"/>
                        <a:t>188 (5.11)</a:t>
                      </a:r>
                    </a:p>
                  </a:txBody>
                  <a:tcPr/>
                </a:tc>
                <a:tc>
                  <a:txBody>
                    <a:bodyPr/>
                    <a:lstStyle/>
                    <a:p>
                      <a:pPr algn="ctr"/>
                      <a:r>
                        <a:rPr lang="en-US" dirty="0"/>
                        <a:t>212 (3.38)</a:t>
                      </a:r>
                    </a:p>
                  </a:txBody>
                  <a:tcPr/>
                </a:tc>
                <a:tc>
                  <a:txBody>
                    <a:bodyPr/>
                    <a:lstStyle/>
                    <a:p>
                      <a:pPr algn="ctr"/>
                      <a:r>
                        <a:rPr lang="en-US" dirty="0"/>
                        <a:t>181 (2.61)</a:t>
                      </a:r>
                    </a:p>
                  </a:txBody>
                  <a:tcPr/>
                </a:tc>
                <a:extLst>
                  <a:ext uri="{0D108BD9-81ED-4DB2-BD59-A6C34878D82A}">
                    <a16:rowId xmlns:a16="http://schemas.microsoft.com/office/drawing/2014/main" val="3824550421"/>
                  </a:ext>
                </a:extLst>
              </a:tr>
              <a:tr h="370840">
                <a:tc>
                  <a:txBody>
                    <a:bodyPr/>
                    <a:lstStyle/>
                    <a:p>
                      <a:r>
                        <a:rPr lang="en-US" b="1" dirty="0"/>
                        <a:t>Warfarin</a:t>
                      </a:r>
                    </a:p>
                  </a:txBody>
                  <a:tcPr/>
                </a:tc>
                <a:tc>
                  <a:txBody>
                    <a:bodyPr/>
                    <a:lstStyle/>
                    <a:p>
                      <a:pPr algn="ctr"/>
                      <a:r>
                        <a:rPr lang="en-US" dirty="0"/>
                        <a:t>210 (5.78)</a:t>
                      </a:r>
                    </a:p>
                  </a:txBody>
                  <a:tcPr/>
                </a:tc>
                <a:tc>
                  <a:txBody>
                    <a:bodyPr/>
                    <a:lstStyle/>
                    <a:p>
                      <a:pPr algn="ctr"/>
                      <a:r>
                        <a:rPr lang="en-US" dirty="0"/>
                        <a:t>218 (3.48)</a:t>
                      </a:r>
                    </a:p>
                  </a:txBody>
                  <a:tcPr/>
                </a:tc>
                <a:tc>
                  <a:txBody>
                    <a:bodyPr/>
                    <a:lstStyle/>
                    <a:p>
                      <a:pPr algn="ctr"/>
                      <a:r>
                        <a:rPr lang="en-US" dirty="0"/>
                        <a:t>220 (3.21)</a:t>
                      </a:r>
                    </a:p>
                  </a:txBody>
                  <a:tcPr/>
                </a:tc>
                <a:extLst>
                  <a:ext uri="{0D108BD9-81ED-4DB2-BD59-A6C34878D82A}">
                    <a16:rowId xmlns:a16="http://schemas.microsoft.com/office/drawing/2014/main" val="1402533814"/>
                  </a:ext>
                </a:extLst>
              </a:tr>
              <a:tr h="370840">
                <a:tc gridSpan="4">
                  <a:txBody>
                    <a:bodyPr/>
                    <a:lstStyle/>
                    <a:p>
                      <a:pPr algn="ctr"/>
                      <a:r>
                        <a:rPr lang="en-US" b="1" dirty="0"/>
                        <a:t>p-value: 0.45</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16344155"/>
                  </a:ext>
                </a:extLst>
              </a:tr>
            </a:tbl>
          </a:graphicData>
        </a:graphic>
      </p:graphicFrame>
    </p:spTree>
    <p:extLst>
      <p:ext uri="{BB962C8B-B14F-4D97-AF65-F5344CB8AC3E}">
        <p14:creationId xmlns:p14="http://schemas.microsoft.com/office/powerpoint/2010/main" val="3425119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0C84-7B10-3C4E-9FBE-1D965D7FA6F3}"/>
              </a:ext>
            </a:extLst>
          </p:cNvPr>
          <p:cNvSpPr>
            <a:spLocks noGrp="1"/>
          </p:cNvSpPr>
          <p:nvPr>
            <p:ph type="title"/>
          </p:nvPr>
        </p:nvSpPr>
        <p:spPr/>
        <p:txBody>
          <a:bodyPr/>
          <a:lstStyle/>
          <a:p>
            <a:pPr algn="ctr"/>
            <a:r>
              <a:rPr lang="en-US" dirty="0"/>
              <a:t>‘Obesity Paradox’ in the ARISTOTLE trial</a:t>
            </a:r>
          </a:p>
        </p:txBody>
      </p:sp>
      <p:sp>
        <p:nvSpPr>
          <p:cNvPr id="3" name="Content Placeholder 2">
            <a:extLst>
              <a:ext uri="{FF2B5EF4-FFF2-40B4-BE49-F238E27FC236}">
                <a16:creationId xmlns:a16="http://schemas.microsoft.com/office/drawing/2014/main" id="{9E1030E9-7428-224F-890B-4235BCF81DFC}"/>
              </a:ext>
            </a:extLst>
          </p:cNvPr>
          <p:cNvSpPr>
            <a:spLocks noGrp="1"/>
          </p:cNvSpPr>
          <p:nvPr>
            <p:ph idx="1"/>
          </p:nvPr>
        </p:nvSpPr>
        <p:spPr>
          <a:xfrm>
            <a:off x="838200" y="1690688"/>
            <a:ext cx="10515600" cy="4486275"/>
          </a:xfrm>
        </p:spPr>
        <p:txBody>
          <a:bodyPr/>
          <a:lstStyle/>
          <a:p>
            <a:r>
              <a:rPr lang="en-US" dirty="0"/>
              <a:t>Statistically, </a:t>
            </a:r>
            <a:r>
              <a:rPr lang="en-US" b="1" dirty="0"/>
              <a:t>obese patients have a lower mortality rate due to PE compared to patients that are not obese with a PE</a:t>
            </a:r>
          </a:p>
          <a:p>
            <a:pPr lvl="1"/>
            <a:r>
              <a:rPr lang="en-US" dirty="0"/>
              <a:t>Linked with elderly obese patients</a:t>
            </a:r>
          </a:p>
          <a:p>
            <a:pPr lvl="1"/>
            <a:r>
              <a:rPr lang="en-US" dirty="0"/>
              <a:t>Failed to consider duration of life with obesity </a:t>
            </a:r>
          </a:p>
          <a:p>
            <a:r>
              <a:rPr lang="en-US" dirty="0"/>
              <a:t>Underweight elderly patients have an increased risk of mortality, giving obese elderly a false fatality protection </a:t>
            </a:r>
          </a:p>
          <a:p>
            <a:r>
              <a:rPr lang="en-US" dirty="0"/>
              <a:t>When assessed WC or WHR rather than BMI, obesity was positively associated with mortality.</a:t>
            </a:r>
          </a:p>
          <a:p>
            <a:r>
              <a:rPr lang="en-US" dirty="0"/>
              <a:t>These statistics potentially provide a </a:t>
            </a:r>
            <a:r>
              <a:rPr lang="en-US" b="1" dirty="0"/>
              <a:t>false illusion</a:t>
            </a:r>
            <a:r>
              <a:rPr lang="en-US" dirty="0"/>
              <a:t> of mortality protection in obesity. </a:t>
            </a:r>
          </a:p>
          <a:p>
            <a:endParaRPr lang="en-US" dirty="0"/>
          </a:p>
        </p:txBody>
      </p:sp>
      <p:sp>
        <p:nvSpPr>
          <p:cNvPr id="4" name="Rectangle 3">
            <a:extLst>
              <a:ext uri="{FF2B5EF4-FFF2-40B4-BE49-F238E27FC236}">
                <a16:creationId xmlns:a16="http://schemas.microsoft.com/office/drawing/2014/main" id="{D70E6E17-F148-2B45-8496-FE2EF3C9BE46}"/>
              </a:ext>
            </a:extLst>
          </p:cNvPr>
          <p:cNvSpPr/>
          <p:nvPr/>
        </p:nvSpPr>
        <p:spPr>
          <a:xfrm>
            <a:off x="0" y="6580311"/>
            <a:ext cx="7727852" cy="276999"/>
          </a:xfrm>
          <a:prstGeom prst="rect">
            <a:avLst/>
          </a:prstGeom>
        </p:spPr>
        <p:txBody>
          <a:bodyPr wrap="square">
            <a:spAutoFit/>
          </a:bodyPr>
          <a:lstStyle/>
          <a:p>
            <a:r>
              <a:rPr lang="en-US" sz="1200" dirty="0"/>
              <a:t>Yang, </a:t>
            </a:r>
            <a:r>
              <a:rPr lang="en-US" sz="1200" i="1" dirty="0"/>
              <a:t>Journal of Preventive Medicine &amp; Public Health, </a:t>
            </a:r>
            <a:r>
              <a:rPr lang="en-US" sz="1200" dirty="0"/>
              <a:t>November 2012.  </a:t>
            </a:r>
          </a:p>
        </p:txBody>
      </p:sp>
    </p:spTree>
    <p:extLst>
      <p:ext uri="{BB962C8B-B14F-4D97-AF65-F5344CB8AC3E}">
        <p14:creationId xmlns:p14="http://schemas.microsoft.com/office/powerpoint/2010/main" val="2494363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93D4-1985-4799-A818-8EA0B0F45234}"/>
              </a:ext>
            </a:extLst>
          </p:cNvPr>
          <p:cNvSpPr>
            <a:spLocks noGrp="1"/>
          </p:cNvSpPr>
          <p:nvPr>
            <p:ph type="title"/>
          </p:nvPr>
        </p:nvSpPr>
        <p:spPr/>
        <p:txBody>
          <a:bodyPr/>
          <a:lstStyle/>
          <a:p>
            <a:pPr algn="ctr"/>
            <a:r>
              <a:rPr lang="en-US" dirty="0"/>
              <a:t>ARISTOTLE Trial </a:t>
            </a:r>
          </a:p>
        </p:txBody>
      </p:sp>
      <p:graphicFrame>
        <p:nvGraphicFramePr>
          <p:cNvPr id="5" name="Table 5">
            <a:extLst>
              <a:ext uri="{FF2B5EF4-FFF2-40B4-BE49-F238E27FC236}">
                <a16:creationId xmlns:a16="http://schemas.microsoft.com/office/drawing/2014/main" id="{F8379E92-B106-4B95-8ACC-9E97508568E3}"/>
              </a:ext>
            </a:extLst>
          </p:cNvPr>
          <p:cNvGraphicFramePr>
            <a:graphicFrameLocks noGrp="1"/>
          </p:cNvGraphicFramePr>
          <p:nvPr>
            <p:ph sz="half" idx="1"/>
            <p:extLst>
              <p:ext uri="{D42A27DB-BD31-4B8C-83A1-F6EECF244321}">
                <p14:modId xmlns:p14="http://schemas.microsoft.com/office/powerpoint/2010/main" val="3820495120"/>
              </p:ext>
            </p:extLst>
          </p:nvPr>
        </p:nvGraphicFramePr>
        <p:xfrm>
          <a:off x="1249017" y="2856949"/>
          <a:ext cx="6331227" cy="1854200"/>
        </p:xfrm>
        <a:graphic>
          <a:graphicData uri="http://schemas.openxmlformats.org/drawingml/2006/table">
            <a:tbl>
              <a:tblPr firstRow="1" bandRow="1">
                <a:tableStyleId>{5C22544A-7EE6-4342-B048-85BDC9FD1C3A}</a:tableStyleId>
              </a:tblPr>
              <a:tblGrid>
                <a:gridCol w="1374914">
                  <a:extLst>
                    <a:ext uri="{9D8B030D-6E8A-4147-A177-3AD203B41FA5}">
                      <a16:colId xmlns:a16="http://schemas.microsoft.com/office/drawing/2014/main" val="4019839978"/>
                    </a:ext>
                  </a:extLst>
                </a:gridCol>
                <a:gridCol w="2504661">
                  <a:extLst>
                    <a:ext uri="{9D8B030D-6E8A-4147-A177-3AD203B41FA5}">
                      <a16:colId xmlns:a16="http://schemas.microsoft.com/office/drawing/2014/main" val="2230804112"/>
                    </a:ext>
                  </a:extLst>
                </a:gridCol>
                <a:gridCol w="2451652">
                  <a:extLst>
                    <a:ext uri="{9D8B030D-6E8A-4147-A177-3AD203B41FA5}">
                      <a16:colId xmlns:a16="http://schemas.microsoft.com/office/drawing/2014/main" val="538727662"/>
                    </a:ext>
                  </a:extLst>
                </a:gridCol>
              </a:tblGrid>
              <a:tr h="370840">
                <a:tc gridSpan="3">
                  <a:txBody>
                    <a:bodyPr/>
                    <a:lstStyle/>
                    <a:p>
                      <a:pPr algn="ctr"/>
                      <a:r>
                        <a:rPr lang="en-US" dirty="0"/>
                        <a:t>Stroke/Systemic Embolism (%/year)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6777678"/>
                  </a:ext>
                </a:extLst>
              </a:tr>
              <a:tr h="370840">
                <a:tc>
                  <a:txBody>
                    <a:bodyPr/>
                    <a:lstStyle/>
                    <a:p>
                      <a:r>
                        <a:rPr lang="en-US" dirty="0"/>
                        <a:t>High WC</a:t>
                      </a:r>
                    </a:p>
                  </a:txBody>
                  <a:tcPr/>
                </a:tc>
                <a:tc>
                  <a:txBody>
                    <a:bodyPr/>
                    <a:lstStyle/>
                    <a:p>
                      <a:pPr algn="ctr"/>
                      <a:r>
                        <a:rPr lang="en-US" b="1" dirty="0"/>
                        <a:t>No</a:t>
                      </a:r>
                    </a:p>
                  </a:txBody>
                  <a:tcPr/>
                </a:tc>
                <a:tc>
                  <a:txBody>
                    <a:bodyPr/>
                    <a:lstStyle/>
                    <a:p>
                      <a:pPr algn="ctr"/>
                      <a:r>
                        <a:rPr lang="en-US" b="1" dirty="0"/>
                        <a:t>Yes</a:t>
                      </a:r>
                    </a:p>
                  </a:txBody>
                  <a:tcPr/>
                </a:tc>
                <a:extLst>
                  <a:ext uri="{0D108BD9-81ED-4DB2-BD59-A6C34878D82A}">
                    <a16:rowId xmlns:a16="http://schemas.microsoft.com/office/drawing/2014/main" val="3876377316"/>
                  </a:ext>
                </a:extLst>
              </a:tr>
              <a:tr h="370840">
                <a:tc>
                  <a:txBody>
                    <a:bodyPr/>
                    <a:lstStyle/>
                    <a:p>
                      <a:r>
                        <a:rPr lang="en-US" b="1" dirty="0"/>
                        <a:t>Apixaban</a:t>
                      </a:r>
                    </a:p>
                  </a:txBody>
                  <a:tcPr/>
                </a:tc>
                <a:tc>
                  <a:txBody>
                    <a:bodyPr/>
                    <a:lstStyle/>
                    <a:p>
                      <a:pPr algn="ctr"/>
                      <a:r>
                        <a:rPr lang="en-US" dirty="0"/>
                        <a:t>85 (1.24)</a:t>
                      </a:r>
                    </a:p>
                  </a:txBody>
                  <a:tcPr/>
                </a:tc>
                <a:tc>
                  <a:txBody>
                    <a:bodyPr/>
                    <a:lstStyle/>
                    <a:p>
                      <a:pPr algn="ctr"/>
                      <a:r>
                        <a:rPr lang="en-US" dirty="0"/>
                        <a:t>125 (1.29)</a:t>
                      </a:r>
                    </a:p>
                  </a:txBody>
                  <a:tcPr/>
                </a:tc>
                <a:extLst>
                  <a:ext uri="{0D108BD9-81ED-4DB2-BD59-A6C34878D82A}">
                    <a16:rowId xmlns:a16="http://schemas.microsoft.com/office/drawing/2014/main" val="3824550421"/>
                  </a:ext>
                </a:extLst>
              </a:tr>
              <a:tr h="370840">
                <a:tc>
                  <a:txBody>
                    <a:bodyPr/>
                    <a:lstStyle/>
                    <a:p>
                      <a:r>
                        <a:rPr lang="en-US" b="1" dirty="0"/>
                        <a:t>Warfarin</a:t>
                      </a:r>
                    </a:p>
                  </a:txBody>
                  <a:tcPr/>
                </a:tc>
                <a:tc>
                  <a:txBody>
                    <a:bodyPr/>
                    <a:lstStyle/>
                    <a:p>
                      <a:pPr algn="ctr"/>
                      <a:r>
                        <a:rPr lang="en-US" dirty="0"/>
                        <a:t>146 (2.12)</a:t>
                      </a:r>
                    </a:p>
                  </a:txBody>
                  <a:tcPr/>
                </a:tc>
                <a:tc>
                  <a:txBody>
                    <a:bodyPr/>
                    <a:lstStyle/>
                    <a:p>
                      <a:pPr algn="ctr"/>
                      <a:r>
                        <a:rPr lang="en-US" dirty="0"/>
                        <a:t>116 (1.22)</a:t>
                      </a:r>
                    </a:p>
                  </a:txBody>
                  <a:tcPr/>
                </a:tc>
                <a:extLst>
                  <a:ext uri="{0D108BD9-81ED-4DB2-BD59-A6C34878D82A}">
                    <a16:rowId xmlns:a16="http://schemas.microsoft.com/office/drawing/2014/main" val="1402533814"/>
                  </a:ext>
                </a:extLst>
              </a:tr>
              <a:tr h="370840">
                <a:tc gridSpan="3">
                  <a:txBody>
                    <a:bodyPr/>
                    <a:lstStyle/>
                    <a:p>
                      <a:pPr algn="ctr"/>
                      <a:r>
                        <a:rPr lang="en-US" b="1" dirty="0"/>
                        <a:t>p-value: 0.001</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657299554"/>
                  </a:ext>
                </a:extLst>
              </a:tr>
            </a:tbl>
          </a:graphicData>
        </a:graphic>
      </p:graphicFrame>
      <p:sp>
        <p:nvSpPr>
          <p:cNvPr id="9" name="Rectangle 8">
            <a:extLst>
              <a:ext uri="{FF2B5EF4-FFF2-40B4-BE49-F238E27FC236}">
                <a16:creationId xmlns:a16="http://schemas.microsoft.com/office/drawing/2014/main" id="{A3CB5FA1-F3FC-7B40-9857-5553249AA1BE}"/>
              </a:ext>
            </a:extLst>
          </p:cNvPr>
          <p:cNvSpPr/>
          <p:nvPr/>
        </p:nvSpPr>
        <p:spPr>
          <a:xfrm>
            <a:off x="0" y="6581001"/>
            <a:ext cx="6096000" cy="276999"/>
          </a:xfrm>
          <a:prstGeom prst="rect">
            <a:avLst/>
          </a:prstGeom>
        </p:spPr>
        <p:txBody>
          <a:bodyPr>
            <a:spAutoFit/>
          </a:bodyPr>
          <a:lstStyle/>
          <a:p>
            <a:r>
              <a:rPr lang="en-US" sz="1200" dirty="0"/>
              <a:t>Sandhu, </a:t>
            </a:r>
            <a:r>
              <a:rPr lang="en-US" sz="1200" i="1" dirty="0"/>
              <a:t>European Heart Journal, </a:t>
            </a:r>
            <a:r>
              <a:rPr lang="en-US" sz="1200" dirty="0"/>
              <a:t>April</a:t>
            </a:r>
            <a:r>
              <a:rPr lang="en-US" sz="1200" i="1" dirty="0"/>
              <a:t> </a:t>
            </a:r>
            <a:r>
              <a:rPr lang="en-US" sz="1200" dirty="0"/>
              <a:t>2016.</a:t>
            </a:r>
          </a:p>
        </p:txBody>
      </p:sp>
      <p:sp>
        <p:nvSpPr>
          <p:cNvPr id="3" name="TextBox 2">
            <a:extLst>
              <a:ext uri="{FF2B5EF4-FFF2-40B4-BE49-F238E27FC236}">
                <a16:creationId xmlns:a16="http://schemas.microsoft.com/office/drawing/2014/main" id="{836EC042-50A6-8843-BBD7-2EAE1A9DB889}"/>
              </a:ext>
            </a:extLst>
          </p:cNvPr>
          <p:cNvSpPr txBox="1"/>
          <p:nvPr/>
        </p:nvSpPr>
        <p:spPr>
          <a:xfrm>
            <a:off x="811697" y="1599138"/>
            <a:ext cx="3879574" cy="584775"/>
          </a:xfrm>
          <a:prstGeom prst="rect">
            <a:avLst/>
          </a:prstGeom>
          <a:noFill/>
        </p:spPr>
        <p:txBody>
          <a:bodyPr wrap="square" rtlCol="0">
            <a:spAutoFit/>
          </a:bodyPr>
          <a:lstStyle/>
          <a:p>
            <a:r>
              <a:rPr lang="en-US" sz="3200" dirty="0"/>
              <a:t>Efficacy:</a:t>
            </a:r>
          </a:p>
        </p:txBody>
      </p:sp>
      <p:graphicFrame>
        <p:nvGraphicFramePr>
          <p:cNvPr id="4" name="Table 3">
            <a:extLst>
              <a:ext uri="{FF2B5EF4-FFF2-40B4-BE49-F238E27FC236}">
                <a16:creationId xmlns:a16="http://schemas.microsoft.com/office/drawing/2014/main" id="{FA139449-9B3D-074C-914B-9675BBE13B69}"/>
              </a:ext>
            </a:extLst>
          </p:cNvPr>
          <p:cNvGraphicFramePr>
            <a:graphicFrameLocks noGrp="1"/>
          </p:cNvGraphicFramePr>
          <p:nvPr>
            <p:extLst>
              <p:ext uri="{D42A27DB-BD31-4B8C-83A1-F6EECF244321}">
                <p14:modId xmlns:p14="http://schemas.microsoft.com/office/powerpoint/2010/main" val="1971857384"/>
              </p:ext>
            </p:extLst>
          </p:nvPr>
        </p:nvGraphicFramePr>
        <p:xfrm>
          <a:off x="8254264" y="3111280"/>
          <a:ext cx="3099536" cy="1112520"/>
        </p:xfrm>
        <a:graphic>
          <a:graphicData uri="http://schemas.openxmlformats.org/drawingml/2006/table">
            <a:tbl>
              <a:tblPr firstRow="1" bandRow="1">
                <a:tableStyleId>{5C22544A-7EE6-4342-B048-85BDC9FD1C3A}</a:tableStyleId>
              </a:tblPr>
              <a:tblGrid>
                <a:gridCol w="1422407">
                  <a:extLst>
                    <a:ext uri="{9D8B030D-6E8A-4147-A177-3AD203B41FA5}">
                      <a16:colId xmlns:a16="http://schemas.microsoft.com/office/drawing/2014/main" val="1620813684"/>
                    </a:ext>
                  </a:extLst>
                </a:gridCol>
                <a:gridCol w="1677129">
                  <a:extLst>
                    <a:ext uri="{9D8B030D-6E8A-4147-A177-3AD203B41FA5}">
                      <a16:colId xmlns:a16="http://schemas.microsoft.com/office/drawing/2014/main" val="3804073332"/>
                    </a:ext>
                  </a:extLst>
                </a:gridCol>
              </a:tblGrid>
              <a:tr h="370840">
                <a:tc gridSpan="2">
                  <a:txBody>
                    <a:bodyPr/>
                    <a:lstStyle/>
                    <a:p>
                      <a:pPr algn="ctr"/>
                      <a:r>
                        <a:rPr lang="en-US" dirty="0"/>
                        <a:t>High waist circumference </a:t>
                      </a:r>
                    </a:p>
                  </a:txBody>
                  <a:tcPr/>
                </a:tc>
                <a:tc hMerge="1">
                  <a:txBody>
                    <a:bodyPr/>
                    <a:lstStyle/>
                    <a:p>
                      <a:endParaRPr lang="en-US" dirty="0"/>
                    </a:p>
                  </a:txBody>
                  <a:tcPr/>
                </a:tc>
                <a:extLst>
                  <a:ext uri="{0D108BD9-81ED-4DB2-BD59-A6C34878D82A}">
                    <a16:rowId xmlns:a16="http://schemas.microsoft.com/office/drawing/2014/main" val="842809799"/>
                  </a:ext>
                </a:extLst>
              </a:tr>
              <a:tr h="370840">
                <a:tc>
                  <a:txBody>
                    <a:bodyPr/>
                    <a:lstStyle/>
                    <a:p>
                      <a:r>
                        <a:rPr lang="en-US" dirty="0"/>
                        <a:t>Male</a:t>
                      </a:r>
                    </a:p>
                  </a:txBody>
                  <a:tcPr/>
                </a:tc>
                <a:tc>
                  <a:txBody>
                    <a:bodyPr/>
                    <a:lstStyle/>
                    <a:p>
                      <a:r>
                        <a:rPr lang="en-US" dirty="0"/>
                        <a:t>&gt; 102 cm</a:t>
                      </a:r>
                    </a:p>
                  </a:txBody>
                  <a:tcPr/>
                </a:tc>
                <a:extLst>
                  <a:ext uri="{0D108BD9-81ED-4DB2-BD59-A6C34878D82A}">
                    <a16:rowId xmlns:a16="http://schemas.microsoft.com/office/drawing/2014/main" val="2229996684"/>
                  </a:ext>
                </a:extLst>
              </a:tr>
              <a:tr h="370840">
                <a:tc>
                  <a:txBody>
                    <a:bodyPr/>
                    <a:lstStyle/>
                    <a:p>
                      <a:r>
                        <a:rPr lang="en-US" dirty="0"/>
                        <a:t>Female</a:t>
                      </a:r>
                    </a:p>
                  </a:txBody>
                  <a:tcPr/>
                </a:tc>
                <a:tc>
                  <a:txBody>
                    <a:bodyPr/>
                    <a:lstStyle/>
                    <a:p>
                      <a:r>
                        <a:rPr lang="en-US" dirty="0"/>
                        <a:t>&gt; 88 cm</a:t>
                      </a:r>
                    </a:p>
                  </a:txBody>
                  <a:tcPr/>
                </a:tc>
                <a:extLst>
                  <a:ext uri="{0D108BD9-81ED-4DB2-BD59-A6C34878D82A}">
                    <a16:rowId xmlns:a16="http://schemas.microsoft.com/office/drawing/2014/main" val="4120614103"/>
                  </a:ext>
                </a:extLst>
              </a:tr>
            </a:tbl>
          </a:graphicData>
        </a:graphic>
      </p:graphicFrame>
    </p:spTree>
    <p:extLst>
      <p:ext uri="{BB962C8B-B14F-4D97-AF65-F5344CB8AC3E}">
        <p14:creationId xmlns:p14="http://schemas.microsoft.com/office/powerpoint/2010/main" val="2789882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93D4-1985-4799-A818-8EA0B0F45234}"/>
              </a:ext>
            </a:extLst>
          </p:cNvPr>
          <p:cNvSpPr>
            <a:spLocks noGrp="1"/>
          </p:cNvSpPr>
          <p:nvPr>
            <p:ph type="title"/>
          </p:nvPr>
        </p:nvSpPr>
        <p:spPr/>
        <p:txBody>
          <a:bodyPr/>
          <a:lstStyle/>
          <a:p>
            <a:pPr algn="ctr"/>
            <a:r>
              <a:rPr lang="en-US" dirty="0"/>
              <a:t>ARISTOTLE Trial </a:t>
            </a:r>
          </a:p>
        </p:txBody>
      </p:sp>
      <p:graphicFrame>
        <p:nvGraphicFramePr>
          <p:cNvPr id="5" name="Table 5">
            <a:extLst>
              <a:ext uri="{FF2B5EF4-FFF2-40B4-BE49-F238E27FC236}">
                <a16:creationId xmlns:a16="http://schemas.microsoft.com/office/drawing/2014/main" id="{F8379E92-B106-4B95-8ACC-9E97508568E3}"/>
              </a:ext>
            </a:extLst>
          </p:cNvPr>
          <p:cNvGraphicFramePr>
            <a:graphicFrameLocks noGrp="1"/>
          </p:cNvGraphicFramePr>
          <p:nvPr>
            <p:ph sz="half" idx="1"/>
            <p:extLst>
              <p:ext uri="{D42A27DB-BD31-4B8C-83A1-F6EECF244321}">
                <p14:modId xmlns:p14="http://schemas.microsoft.com/office/powerpoint/2010/main" val="2107326836"/>
              </p:ext>
            </p:extLst>
          </p:nvPr>
        </p:nvGraphicFramePr>
        <p:xfrm>
          <a:off x="1368286" y="2183913"/>
          <a:ext cx="6331227" cy="1854200"/>
        </p:xfrm>
        <a:graphic>
          <a:graphicData uri="http://schemas.openxmlformats.org/drawingml/2006/table">
            <a:tbl>
              <a:tblPr firstRow="1" bandRow="1">
                <a:tableStyleId>{5C22544A-7EE6-4342-B048-85BDC9FD1C3A}</a:tableStyleId>
              </a:tblPr>
              <a:tblGrid>
                <a:gridCol w="1374914">
                  <a:extLst>
                    <a:ext uri="{9D8B030D-6E8A-4147-A177-3AD203B41FA5}">
                      <a16:colId xmlns:a16="http://schemas.microsoft.com/office/drawing/2014/main" val="4019839978"/>
                    </a:ext>
                  </a:extLst>
                </a:gridCol>
                <a:gridCol w="2504661">
                  <a:extLst>
                    <a:ext uri="{9D8B030D-6E8A-4147-A177-3AD203B41FA5}">
                      <a16:colId xmlns:a16="http://schemas.microsoft.com/office/drawing/2014/main" val="2230804112"/>
                    </a:ext>
                  </a:extLst>
                </a:gridCol>
                <a:gridCol w="2451652">
                  <a:extLst>
                    <a:ext uri="{9D8B030D-6E8A-4147-A177-3AD203B41FA5}">
                      <a16:colId xmlns:a16="http://schemas.microsoft.com/office/drawing/2014/main" val="538727662"/>
                    </a:ext>
                  </a:extLst>
                </a:gridCol>
              </a:tblGrid>
              <a:tr h="370840">
                <a:tc gridSpan="3">
                  <a:txBody>
                    <a:bodyPr/>
                    <a:lstStyle/>
                    <a:p>
                      <a:pPr algn="ctr"/>
                      <a:r>
                        <a:rPr lang="en-US" dirty="0"/>
                        <a:t>Major Bleeding (%/year)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6777678"/>
                  </a:ext>
                </a:extLst>
              </a:tr>
              <a:tr h="370840">
                <a:tc>
                  <a:txBody>
                    <a:bodyPr/>
                    <a:lstStyle/>
                    <a:p>
                      <a:r>
                        <a:rPr lang="en-US" dirty="0"/>
                        <a:t>High WC</a:t>
                      </a:r>
                    </a:p>
                  </a:txBody>
                  <a:tcPr/>
                </a:tc>
                <a:tc>
                  <a:txBody>
                    <a:bodyPr/>
                    <a:lstStyle/>
                    <a:p>
                      <a:pPr algn="ctr"/>
                      <a:r>
                        <a:rPr lang="en-US" b="1" dirty="0"/>
                        <a:t>No</a:t>
                      </a:r>
                    </a:p>
                  </a:txBody>
                  <a:tcPr/>
                </a:tc>
                <a:tc>
                  <a:txBody>
                    <a:bodyPr/>
                    <a:lstStyle/>
                    <a:p>
                      <a:pPr algn="ctr"/>
                      <a:r>
                        <a:rPr lang="en-US" b="1" dirty="0"/>
                        <a:t>Yes</a:t>
                      </a:r>
                    </a:p>
                  </a:txBody>
                  <a:tcPr/>
                </a:tc>
                <a:extLst>
                  <a:ext uri="{0D108BD9-81ED-4DB2-BD59-A6C34878D82A}">
                    <a16:rowId xmlns:a16="http://schemas.microsoft.com/office/drawing/2014/main" val="3876377316"/>
                  </a:ext>
                </a:extLst>
              </a:tr>
              <a:tr h="370840">
                <a:tc>
                  <a:txBody>
                    <a:bodyPr/>
                    <a:lstStyle/>
                    <a:p>
                      <a:r>
                        <a:rPr lang="en-US" b="1" dirty="0"/>
                        <a:t>Apixaban</a:t>
                      </a:r>
                    </a:p>
                  </a:txBody>
                  <a:tcPr/>
                </a:tc>
                <a:tc>
                  <a:txBody>
                    <a:bodyPr/>
                    <a:lstStyle/>
                    <a:p>
                      <a:pPr algn="ctr"/>
                      <a:r>
                        <a:rPr lang="en-US" dirty="0"/>
                        <a:t>136 (2.15)</a:t>
                      </a:r>
                    </a:p>
                  </a:txBody>
                  <a:tcPr/>
                </a:tc>
                <a:tc>
                  <a:txBody>
                    <a:bodyPr/>
                    <a:lstStyle/>
                    <a:p>
                      <a:pPr algn="ctr"/>
                      <a:r>
                        <a:rPr lang="en-US" dirty="0"/>
                        <a:t>189 (2.14)</a:t>
                      </a:r>
                    </a:p>
                  </a:txBody>
                  <a:tcPr/>
                </a:tc>
                <a:extLst>
                  <a:ext uri="{0D108BD9-81ED-4DB2-BD59-A6C34878D82A}">
                    <a16:rowId xmlns:a16="http://schemas.microsoft.com/office/drawing/2014/main" val="3824550421"/>
                  </a:ext>
                </a:extLst>
              </a:tr>
              <a:tr h="370840">
                <a:tc>
                  <a:txBody>
                    <a:bodyPr/>
                    <a:lstStyle/>
                    <a:p>
                      <a:r>
                        <a:rPr lang="en-US" b="1" dirty="0"/>
                        <a:t>Warfarin</a:t>
                      </a:r>
                    </a:p>
                  </a:txBody>
                  <a:tcPr/>
                </a:tc>
                <a:tc>
                  <a:txBody>
                    <a:bodyPr/>
                    <a:lstStyle/>
                    <a:p>
                      <a:pPr algn="ctr"/>
                      <a:r>
                        <a:rPr lang="en-US" dirty="0"/>
                        <a:t>208 (3.32)</a:t>
                      </a:r>
                    </a:p>
                  </a:txBody>
                  <a:tcPr/>
                </a:tc>
                <a:tc>
                  <a:txBody>
                    <a:bodyPr/>
                    <a:lstStyle/>
                    <a:p>
                      <a:pPr algn="ctr"/>
                      <a:r>
                        <a:rPr lang="en-US" dirty="0"/>
                        <a:t>252 (2.96)</a:t>
                      </a:r>
                    </a:p>
                  </a:txBody>
                  <a:tcPr/>
                </a:tc>
                <a:extLst>
                  <a:ext uri="{0D108BD9-81ED-4DB2-BD59-A6C34878D82A}">
                    <a16:rowId xmlns:a16="http://schemas.microsoft.com/office/drawing/2014/main" val="1402533814"/>
                  </a:ext>
                </a:extLst>
              </a:tr>
              <a:tr h="370840">
                <a:tc gridSpan="3">
                  <a:txBody>
                    <a:bodyPr/>
                    <a:lstStyle/>
                    <a:p>
                      <a:pPr algn="ctr"/>
                      <a:r>
                        <a:rPr lang="en-US" b="1" dirty="0"/>
                        <a:t>p-value: 0.45</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657299554"/>
                  </a:ext>
                </a:extLst>
              </a:tr>
            </a:tbl>
          </a:graphicData>
        </a:graphic>
      </p:graphicFrame>
      <p:graphicFrame>
        <p:nvGraphicFramePr>
          <p:cNvPr id="7" name="Table 5">
            <a:extLst>
              <a:ext uri="{FF2B5EF4-FFF2-40B4-BE49-F238E27FC236}">
                <a16:creationId xmlns:a16="http://schemas.microsoft.com/office/drawing/2014/main" id="{D25F598F-CD0D-4DC8-B691-B01EB0866AD9}"/>
              </a:ext>
            </a:extLst>
          </p:cNvPr>
          <p:cNvGraphicFramePr>
            <a:graphicFrameLocks/>
          </p:cNvGraphicFramePr>
          <p:nvPr/>
        </p:nvGraphicFramePr>
        <p:xfrm>
          <a:off x="1368286" y="4367593"/>
          <a:ext cx="6331228" cy="1854200"/>
        </p:xfrm>
        <a:graphic>
          <a:graphicData uri="http://schemas.openxmlformats.org/drawingml/2006/table">
            <a:tbl>
              <a:tblPr firstRow="1" bandRow="1">
                <a:tableStyleId>{5C22544A-7EE6-4342-B048-85BDC9FD1C3A}</a:tableStyleId>
              </a:tblPr>
              <a:tblGrid>
                <a:gridCol w="1441853">
                  <a:extLst>
                    <a:ext uri="{9D8B030D-6E8A-4147-A177-3AD203B41FA5}">
                      <a16:colId xmlns:a16="http://schemas.microsoft.com/office/drawing/2014/main" val="4019839978"/>
                    </a:ext>
                  </a:extLst>
                </a:gridCol>
                <a:gridCol w="2490813">
                  <a:extLst>
                    <a:ext uri="{9D8B030D-6E8A-4147-A177-3AD203B41FA5}">
                      <a16:colId xmlns:a16="http://schemas.microsoft.com/office/drawing/2014/main" val="2230804112"/>
                    </a:ext>
                  </a:extLst>
                </a:gridCol>
                <a:gridCol w="2398562">
                  <a:extLst>
                    <a:ext uri="{9D8B030D-6E8A-4147-A177-3AD203B41FA5}">
                      <a16:colId xmlns:a16="http://schemas.microsoft.com/office/drawing/2014/main" val="538727662"/>
                    </a:ext>
                  </a:extLst>
                </a:gridCol>
              </a:tblGrid>
              <a:tr h="370840">
                <a:tc gridSpan="3">
                  <a:txBody>
                    <a:bodyPr/>
                    <a:lstStyle/>
                    <a:p>
                      <a:pPr algn="ctr"/>
                      <a:r>
                        <a:rPr lang="en-US" dirty="0"/>
                        <a:t>Death (%/year)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6777678"/>
                  </a:ext>
                </a:extLst>
              </a:tr>
              <a:tr h="370840">
                <a:tc>
                  <a:txBody>
                    <a:bodyPr/>
                    <a:lstStyle/>
                    <a:p>
                      <a:r>
                        <a:rPr lang="en-US" dirty="0"/>
                        <a:t>High WC</a:t>
                      </a:r>
                    </a:p>
                  </a:txBody>
                  <a:tcPr/>
                </a:tc>
                <a:tc>
                  <a:txBody>
                    <a:bodyPr/>
                    <a:lstStyle/>
                    <a:p>
                      <a:pPr algn="ctr"/>
                      <a:r>
                        <a:rPr lang="en-US" b="1" dirty="0"/>
                        <a:t>No</a:t>
                      </a:r>
                    </a:p>
                  </a:txBody>
                  <a:tcPr/>
                </a:tc>
                <a:tc>
                  <a:txBody>
                    <a:bodyPr/>
                    <a:lstStyle/>
                    <a:p>
                      <a:pPr algn="ctr"/>
                      <a:r>
                        <a:rPr lang="en-US" b="1" dirty="0"/>
                        <a:t>Yes</a:t>
                      </a:r>
                    </a:p>
                  </a:txBody>
                  <a:tcPr/>
                </a:tc>
                <a:extLst>
                  <a:ext uri="{0D108BD9-81ED-4DB2-BD59-A6C34878D82A}">
                    <a16:rowId xmlns:a16="http://schemas.microsoft.com/office/drawing/2014/main" val="3876377316"/>
                  </a:ext>
                </a:extLst>
              </a:tr>
              <a:tr h="370840">
                <a:tc>
                  <a:txBody>
                    <a:bodyPr/>
                    <a:lstStyle/>
                    <a:p>
                      <a:r>
                        <a:rPr lang="en-US" b="1" dirty="0"/>
                        <a:t>Apixaban</a:t>
                      </a:r>
                    </a:p>
                  </a:txBody>
                  <a:tcPr/>
                </a:tc>
                <a:tc>
                  <a:txBody>
                    <a:bodyPr/>
                    <a:lstStyle/>
                    <a:p>
                      <a:pPr algn="ctr"/>
                      <a:r>
                        <a:rPr lang="en-US" dirty="0"/>
                        <a:t>291 (4.14)</a:t>
                      </a:r>
                    </a:p>
                  </a:txBody>
                  <a:tcPr/>
                </a:tc>
                <a:tc>
                  <a:txBody>
                    <a:bodyPr/>
                    <a:lstStyle/>
                    <a:p>
                      <a:pPr algn="ctr"/>
                      <a:r>
                        <a:rPr lang="en-US" dirty="0"/>
                        <a:t>306 (3.09)</a:t>
                      </a:r>
                    </a:p>
                  </a:txBody>
                  <a:tcPr/>
                </a:tc>
                <a:extLst>
                  <a:ext uri="{0D108BD9-81ED-4DB2-BD59-A6C34878D82A}">
                    <a16:rowId xmlns:a16="http://schemas.microsoft.com/office/drawing/2014/main" val="3824550421"/>
                  </a:ext>
                </a:extLst>
              </a:tr>
              <a:tr h="370840">
                <a:tc>
                  <a:txBody>
                    <a:bodyPr/>
                    <a:lstStyle/>
                    <a:p>
                      <a:r>
                        <a:rPr lang="en-US" b="1" dirty="0"/>
                        <a:t>Warfarin</a:t>
                      </a:r>
                    </a:p>
                  </a:txBody>
                  <a:tcPr/>
                </a:tc>
                <a:tc>
                  <a:txBody>
                    <a:bodyPr/>
                    <a:lstStyle/>
                    <a:p>
                      <a:pPr algn="ctr"/>
                      <a:r>
                        <a:rPr lang="en-US" dirty="0"/>
                        <a:t>326 (4.59)</a:t>
                      </a:r>
                    </a:p>
                  </a:txBody>
                  <a:tcPr/>
                </a:tc>
                <a:tc>
                  <a:txBody>
                    <a:bodyPr/>
                    <a:lstStyle/>
                    <a:p>
                      <a:pPr algn="ctr"/>
                      <a:r>
                        <a:rPr lang="en-US" dirty="0"/>
                        <a:t>339 (3.49)</a:t>
                      </a:r>
                    </a:p>
                  </a:txBody>
                  <a:tcPr/>
                </a:tc>
                <a:extLst>
                  <a:ext uri="{0D108BD9-81ED-4DB2-BD59-A6C34878D82A}">
                    <a16:rowId xmlns:a16="http://schemas.microsoft.com/office/drawing/2014/main" val="1402533814"/>
                  </a:ext>
                </a:extLst>
              </a:tr>
              <a:tr h="370840">
                <a:tc gridSpan="3">
                  <a:txBody>
                    <a:bodyPr/>
                    <a:lstStyle/>
                    <a:p>
                      <a:pPr algn="ctr"/>
                      <a:r>
                        <a:rPr lang="en-US" b="1" dirty="0"/>
                        <a:t>p-value: 0.86</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16344155"/>
                  </a:ext>
                </a:extLst>
              </a:tr>
            </a:tbl>
          </a:graphicData>
        </a:graphic>
      </p:graphicFrame>
      <p:sp>
        <p:nvSpPr>
          <p:cNvPr id="9" name="Rectangle 8">
            <a:extLst>
              <a:ext uri="{FF2B5EF4-FFF2-40B4-BE49-F238E27FC236}">
                <a16:creationId xmlns:a16="http://schemas.microsoft.com/office/drawing/2014/main" id="{A3CB5FA1-F3FC-7B40-9857-5553249AA1BE}"/>
              </a:ext>
            </a:extLst>
          </p:cNvPr>
          <p:cNvSpPr/>
          <p:nvPr/>
        </p:nvSpPr>
        <p:spPr>
          <a:xfrm>
            <a:off x="0" y="6581001"/>
            <a:ext cx="6096000" cy="276999"/>
          </a:xfrm>
          <a:prstGeom prst="rect">
            <a:avLst/>
          </a:prstGeom>
        </p:spPr>
        <p:txBody>
          <a:bodyPr>
            <a:spAutoFit/>
          </a:bodyPr>
          <a:lstStyle/>
          <a:p>
            <a:r>
              <a:rPr lang="en-US" sz="1200" dirty="0"/>
              <a:t>Sandhu, </a:t>
            </a:r>
            <a:r>
              <a:rPr lang="en-US" sz="1200" i="1" dirty="0"/>
              <a:t>European Heart Journal, </a:t>
            </a:r>
            <a:r>
              <a:rPr lang="en-US" sz="1200" dirty="0"/>
              <a:t>April</a:t>
            </a:r>
            <a:r>
              <a:rPr lang="en-US" sz="1200" i="1" dirty="0"/>
              <a:t> </a:t>
            </a:r>
            <a:r>
              <a:rPr lang="en-US" sz="1200" dirty="0"/>
              <a:t>2016.</a:t>
            </a:r>
          </a:p>
        </p:txBody>
      </p:sp>
      <p:sp>
        <p:nvSpPr>
          <p:cNvPr id="3" name="TextBox 2">
            <a:extLst>
              <a:ext uri="{FF2B5EF4-FFF2-40B4-BE49-F238E27FC236}">
                <a16:creationId xmlns:a16="http://schemas.microsoft.com/office/drawing/2014/main" id="{836EC042-50A6-8843-BBD7-2EAE1A9DB889}"/>
              </a:ext>
            </a:extLst>
          </p:cNvPr>
          <p:cNvSpPr txBox="1"/>
          <p:nvPr/>
        </p:nvSpPr>
        <p:spPr>
          <a:xfrm>
            <a:off x="811697" y="1599138"/>
            <a:ext cx="3879574" cy="584775"/>
          </a:xfrm>
          <a:prstGeom prst="rect">
            <a:avLst/>
          </a:prstGeom>
          <a:noFill/>
        </p:spPr>
        <p:txBody>
          <a:bodyPr wrap="square" rtlCol="0">
            <a:spAutoFit/>
          </a:bodyPr>
          <a:lstStyle/>
          <a:p>
            <a:r>
              <a:rPr lang="en-US" sz="3200" dirty="0"/>
              <a:t>Safety:</a:t>
            </a:r>
          </a:p>
        </p:txBody>
      </p:sp>
      <p:graphicFrame>
        <p:nvGraphicFramePr>
          <p:cNvPr id="4" name="Table 3">
            <a:extLst>
              <a:ext uri="{FF2B5EF4-FFF2-40B4-BE49-F238E27FC236}">
                <a16:creationId xmlns:a16="http://schemas.microsoft.com/office/drawing/2014/main" id="{FA139449-9B3D-074C-914B-9675BBE13B69}"/>
              </a:ext>
            </a:extLst>
          </p:cNvPr>
          <p:cNvGraphicFramePr>
            <a:graphicFrameLocks noGrp="1"/>
          </p:cNvGraphicFramePr>
          <p:nvPr/>
        </p:nvGraphicFramePr>
        <p:xfrm>
          <a:off x="8549126" y="2477299"/>
          <a:ext cx="3099536" cy="1112520"/>
        </p:xfrm>
        <a:graphic>
          <a:graphicData uri="http://schemas.openxmlformats.org/drawingml/2006/table">
            <a:tbl>
              <a:tblPr firstRow="1" bandRow="1">
                <a:tableStyleId>{5C22544A-7EE6-4342-B048-85BDC9FD1C3A}</a:tableStyleId>
              </a:tblPr>
              <a:tblGrid>
                <a:gridCol w="1422407">
                  <a:extLst>
                    <a:ext uri="{9D8B030D-6E8A-4147-A177-3AD203B41FA5}">
                      <a16:colId xmlns:a16="http://schemas.microsoft.com/office/drawing/2014/main" val="1620813684"/>
                    </a:ext>
                  </a:extLst>
                </a:gridCol>
                <a:gridCol w="1677129">
                  <a:extLst>
                    <a:ext uri="{9D8B030D-6E8A-4147-A177-3AD203B41FA5}">
                      <a16:colId xmlns:a16="http://schemas.microsoft.com/office/drawing/2014/main" val="3804073332"/>
                    </a:ext>
                  </a:extLst>
                </a:gridCol>
              </a:tblGrid>
              <a:tr h="370840">
                <a:tc gridSpan="2">
                  <a:txBody>
                    <a:bodyPr/>
                    <a:lstStyle/>
                    <a:p>
                      <a:pPr algn="ctr"/>
                      <a:r>
                        <a:rPr lang="en-US" dirty="0"/>
                        <a:t>High waist circumference </a:t>
                      </a:r>
                    </a:p>
                  </a:txBody>
                  <a:tcPr/>
                </a:tc>
                <a:tc hMerge="1">
                  <a:txBody>
                    <a:bodyPr/>
                    <a:lstStyle/>
                    <a:p>
                      <a:endParaRPr lang="en-US" dirty="0"/>
                    </a:p>
                  </a:txBody>
                  <a:tcPr/>
                </a:tc>
                <a:extLst>
                  <a:ext uri="{0D108BD9-81ED-4DB2-BD59-A6C34878D82A}">
                    <a16:rowId xmlns:a16="http://schemas.microsoft.com/office/drawing/2014/main" val="842809799"/>
                  </a:ext>
                </a:extLst>
              </a:tr>
              <a:tr h="370840">
                <a:tc>
                  <a:txBody>
                    <a:bodyPr/>
                    <a:lstStyle/>
                    <a:p>
                      <a:r>
                        <a:rPr lang="en-US" dirty="0"/>
                        <a:t>Male</a:t>
                      </a:r>
                    </a:p>
                  </a:txBody>
                  <a:tcPr/>
                </a:tc>
                <a:tc>
                  <a:txBody>
                    <a:bodyPr/>
                    <a:lstStyle/>
                    <a:p>
                      <a:r>
                        <a:rPr lang="en-US" dirty="0"/>
                        <a:t>&gt; 102 cm</a:t>
                      </a:r>
                    </a:p>
                  </a:txBody>
                  <a:tcPr/>
                </a:tc>
                <a:extLst>
                  <a:ext uri="{0D108BD9-81ED-4DB2-BD59-A6C34878D82A}">
                    <a16:rowId xmlns:a16="http://schemas.microsoft.com/office/drawing/2014/main" val="2229996684"/>
                  </a:ext>
                </a:extLst>
              </a:tr>
              <a:tr h="370840">
                <a:tc>
                  <a:txBody>
                    <a:bodyPr/>
                    <a:lstStyle/>
                    <a:p>
                      <a:r>
                        <a:rPr lang="en-US" dirty="0"/>
                        <a:t>Female</a:t>
                      </a:r>
                    </a:p>
                  </a:txBody>
                  <a:tcPr/>
                </a:tc>
                <a:tc>
                  <a:txBody>
                    <a:bodyPr/>
                    <a:lstStyle/>
                    <a:p>
                      <a:r>
                        <a:rPr lang="en-US" dirty="0"/>
                        <a:t>&gt; 88 cm</a:t>
                      </a:r>
                    </a:p>
                  </a:txBody>
                  <a:tcPr/>
                </a:tc>
                <a:extLst>
                  <a:ext uri="{0D108BD9-81ED-4DB2-BD59-A6C34878D82A}">
                    <a16:rowId xmlns:a16="http://schemas.microsoft.com/office/drawing/2014/main" val="4120614103"/>
                  </a:ext>
                </a:extLst>
              </a:tr>
            </a:tbl>
          </a:graphicData>
        </a:graphic>
      </p:graphicFrame>
    </p:spTree>
    <p:extLst>
      <p:ext uri="{BB962C8B-B14F-4D97-AF65-F5344CB8AC3E}">
        <p14:creationId xmlns:p14="http://schemas.microsoft.com/office/powerpoint/2010/main" val="3242474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2436-BA2D-1345-BC60-E83D885916C8}"/>
              </a:ext>
            </a:extLst>
          </p:cNvPr>
          <p:cNvSpPr>
            <a:spLocks noGrp="1"/>
          </p:cNvSpPr>
          <p:nvPr>
            <p:ph type="title"/>
          </p:nvPr>
        </p:nvSpPr>
        <p:spPr/>
        <p:txBody>
          <a:bodyPr/>
          <a:lstStyle/>
          <a:p>
            <a:pPr algn="ctr"/>
            <a:r>
              <a:rPr lang="en-US" dirty="0" err="1"/>
              <a:t>Edoxaban</a:t>
            </a:r>
            <a:endParaRPr lang="en-US" dirty="0"/>
          </a:p>
        </p:txBody>
      </p:sp>
      <p:sp>
        <p:nvSpPr>
          <p:cNvPr id="3" name="Content Placeholder 2">
            <a:extLst>
              <a:ext uri="{FF2B5EF4-FFF2-40B4-BE49-F238E27FC236}">
                <a16:creationId xmlns:a16="http://schemas.microsoft.com/office/drawing/2014/main" id="{BC961821-01F0-3B4E-994E-F6E95021BAB9}"/>
              </a:ext>
            </a:extLst>
          </p:cNvPr>
          <p:cNvSpPr>
            <a:spLocks noGrp="1"/>
          </p:cNvSpPr>
          <p:nvPr>
            <p:ph idx="1"/>
          </p:nvPr>
        </p:nvSpPr>
        <p:spPr/>
        <p:txBody>
          <a:bodyPr/>
          <a:lstStyle/>
          <a:p>
            <a:r>
              <a:rPr lang="en-US" dirty="0"/>
              <a:t>ENGAGE AF-TIMI 48</a:t>
            </a:r>
          </a:p>
          <a:p>
            <a:r>
              <a:rPr lang="en-US" dirty="0"/>
              <a:t>As BMI increased:</a:t>
            </a:r>
          </a:p>
          <a:p>
            <a:pPr lvl="1"/>
            <a:r>
              <a:rPr lang="en-US" dirty="0"/>
              <a:t>There was a lower risk of VTE in men</a:t>
            </a:r>
          </a:p>
          <a:p>
            <a:pPr lvl="1"/>
            <a:r>
              <a:rPr lang="en-US" dirty="0"/>
              <a:t>Significant increase with bleed risk in women</a:t>
            </a:r>
          </a:p>
          <a:p>
            <a:r>
              <a:rPr lang="en-US" dirty="0"/>
              <a:t>Similar </a:t>
            </a:r>
            <a:r>
              <a:rPr lang="en-US" dirty="0" err="1"/>
              <a:t>edoxaban</a:t>
            </a:r>
            <a:r>
              <a:rPr lang="en-US" dirty="0"/>
              <a:t> </a:t>
            </a:r>
            <a:r>
              <a:rPr lang="en-US" b="1" dirty="0"/>
              <a:t>plasma concentration troughs </a:t>
            </a:r>
            <a:r>
              <a:rPr lang="en-US" dirty="0"/>
              <a:t>and </a:t>
            </a:r>
            <a:r>
              <a:rPr lang="en-US" b="1" dirty="0"/>
              <a:t>anti-Factor Xa activity</a:t>
            </a:r>
            <a:r>
              <a:rPr lang="en-US" dirty="0"/>
              <a:t> in obese patients compared to patients with a normal BMI</a:t>
            </a:r>
          </a:p>
          <a:p>
            <a:r>
              <a:rPr lang="en-US" dirty="0"/>
              <a:t>Obesity may not alter the pharmacokinetic or pharmacodynamic activity of </a:t>
            </a:r>
            <a:r>
              <a:rPr lang="en-US" dirty="0" err="1"/>
              <a:t>edoxaban</a:t>
            </a:r>
            <a:r>
              <a:rPr lang="en-US" dirty="0"/>
              <a:t>  </a:t>
            </a:r>
          </a:p>
        </p:txBody>
      </p:sp>
      <p:sp>
        <p:nvSpPr>
          <p:cNvPr id="5" name="Rectangle 4">
            <a:extLst>
              <a:ext uri="{FF2B5EF4-FFF2-40B4-BE49-F238E27FC236}">
                <a16:creationId xmlns:a16="http://schemas.microsoft.com/office/drawing/2014/main" id="{07F27E46-71D7-354F-85B7-60AC4046AC0D}"/>
              </a:ext>
            </a:extLst>
          </p:cNvPr>
          <p:cNvSpPr/>
          <p:nvPr/>
        </p:nvSpPr>
        <p:spPr>
          <a:xfrm>
            <a:off x="0" y="6567059"/>
            <a:ext cx="2902398" cy="276999"/>
          </a:xfrm>
          <a:prstGeom prst="rect">
            <a:avLst/>
          </a:prstGeom>
        </p:spPr>
        <p:txBody>
          <a:bodyPr wrap="none">
            <a:spAutoFit/>
          </a:bodyPr>
          <a:lstStyle/>
          <a:p>
            <a:r>
              <a:rPr lang="en-US" sz="1200" dirty="0" err="1"/>
              <a:t>Boriani</a:t>
            </a:r>
            <a:r>
              <a:rPr lang="en-US" sz="1200" dirty="0"/>
              <a:t>, </a:t>
            </a:r>
            <a:r>
              <a:rPr lang="en-US" sz="1200" i="1" dirty="0"/>
              <a:t>European Heart Journal, </a:t>
            </a:r>
            <a:r>
              <a:rPr lang="en-US" sz="1200" dirty="0"/>
              <a:t>May</a:t>
            </a:r>
            <a:r>
              <a:rPr lang="en-US" sz="1200" i="1" dirty="0"/>
              <a:t> </a:t>
            </a:r>
            <a:r>
              <a:rPr lang="en-US" sz="1200" dirty="0"/>
              <a:t>2019.</a:t>
            </a:r>
          </a:p>
        </p:txBody>
      </p:sp>
    </p:spTree>
    <p:extLst>
      <p:ext uri="{BB962C8B-B14F-4D97-AF65-F5344CB8AC3E}">
        <p14:creationId xmlns:p14="http://schemas.microsoft.com/office/powerpoint/2010/main" val="355036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8F23-29CC-4A48-BB2B-7B3A09DD51F0}"/>
              </a:ext>
            </a:extLst>
          </p:cNvPr>
          <p:cNvSpPr>
            <a:spLocks noGrp="1"/>
          </p:cNvSpPr>
          <p:nvPr>
            <p:ph type="title"/>
          </p:nvPr>
        </p:nvSpPr>
        <p:spPr/>
        <p:txBody>
          <a:bodyPr/>
          <a:lstStyle/>
          <a:p>
            <a:pPr algn="ctr"/>
            <a:r>
              <a:rPr lang="en-US" dirty="0"/>
              <a:t>Summary of DOACs</a:t>
            </a:r>
          </a:p>
        </p:txBody>
      </p:sp>
      <p:sp>
        <p:nvSpPr>
          <p:cNvPr id="3" name="Content Placeholder 2">
            <a:extLst>
              <a:ext uri="{FF2B5EF4-FFF2-40B4-BE49-F238E27FC236}">
                <a16:creationId xmlns:a16="http://schemas.microsoft.com/office/drawing/2014/main" id="{2E8BAAE0-4148-ED48-BCCD-06A5FF606B86}"/>
              </a:ext>
            </a:extLst>
          </p:cNvPr>
          <p:cNvSpPr>
            <a:spLocks noGrp="1"/>
          </p:cNvSpPr>
          <p:nvPr>
            <p:ph idx="1"/>
          </p:nvPr>
        </p:nvSpPr>
        <p:spPr>
          <a:xfrm>
            <a:off x="838200" y="1825625"/>
            <a:ext cx="10515600" cy="2852392"/>
          </a:xfrm>
        </p:spPr>
        <p:txBody>
          <a:bodyPr>
            <a:normAutofit lnSpcReduction="10000"/>
          </a:bodyPr>
          <a:lstStyle/>
          <a:p>
            <a:r>
              <a:rPr lang="en-US" b="1" dirty="0"/>
              <a:t>Apixaban</a:t>
            </a:r>
            <a:r>
              <a:rPr lang="en-US" dirty="0"/>
              <a:t> and </a:t>
            </a:r>
            <a:r>
              <a:rPr lang="en-US" b="1" dirty="0"/>
              <a:t>rivaroxaban</a:t>
            </a:r>
            <a:r>
              <a:rPr lang="en-US" dirty="0"/>
              <a:t> are preferred alternative anticoagulants to warfarin due to safety and efficacy profiles for patients with a weight </a:t>
            </a:r>
            <a:r>
              <a:rPr lang="en-US" b="1" dirty="0"/>
              <a:t>&gt; 120 kg or a BMI &gt; 40 kg/m</a:t>
            </a:r>
            <a:r>
              <a:rPr lang="en-US" b="1" baseline="30000" dirty="0"/>
              <a:t>2</a:t>
            </a:r>
          </a:p>
          <a:p>
            <a:endParaRPr lang="en-US" b="1" dirty="0"/>
          </a:p>
          <a:p>
            <a:r>
              <a:rPr lang="en-US" dirty="0"/>
              <a:t>DOAC pharmacokinetic results show </a:t>
            </a:r>
            <a:r>
              <a:rPr lang="en-US" b="1" dirty="0"/>
              <a:t>similar effects on patients </a:t>
            </a:r>
            <a:r>
              <a:rPr lang="en-US" dirty="0"/>
              <a:t>with </a:t>
            </a:r>
            <a:r>
              <a:rPr lang="en-US" b="1" dirty="0"/>
              <a:t>increased BMI </a:t>
            </a:r>
            <a:r>
              <a:rPr lang="en-US" dirty="0"/>
              <a:t>compared to patients with normal BMI; no dose adjustments necessary</a:t>
            </a:r>
          </a:p>
        </p:txBody>
      </p:sp>
      <p:sp>
        <p:nvSpPr>
          <p:cNvPr id="4" name="Rectangle 3">
            <a:extLst>
              <a:ext uri="{FF2B5EF4-FFF2-40B4-BE49-F238E27FC236}">
                <a16:creationId xmlns:a16="http://schemas.microsoft.com/office/drawing/2014/main" id="{346EFAF4-6FA4-DD49-A195-F57FF9AA20C5}"/>
              </a:ext>
            </a:extLst>
          </p:cNvPr>
          <p:cNvSpPr/>
          <p:nvPr/>
        </p:nvSpPr>
        <p:spPr>
          <a:xfrm>
            <a:off x="0" y="5985043"/>
            <a:ext cx="6096000" cy="1015663"/>
          </a:xfrm>
          <a:prstGeom prst="rect">
            <a:avLst/>
          </a:prstGeom>
        </p:spPr>
        <p:txBody>
          <a:bodyPr>
            <a:spAutoFit/>
          </a:bodyPr>
          <a:lstStyle/>
          <a:p>
            <a:r>
              <a:rPr lang="en-US" sz="1200" dirty="0"/>
              <a:t>Kido, </a:t>
            </a:r>
            <a:r>
              <a:rPr lang="en-US" sz="1200" i="1" dirty="0"/>
              <a:t>Annals of Pharmacotherapy, </a:t>
            </a:r>
            <a:r>
              <a:rPr lang="en-US" sz="1200" dirty="0"/>
              <a:t>August</a:t>
            </a:r>
            <a:r>
              <a:rPr lang="en-US" sz="1200" i="1" dirty="0"/>
              <a:t> </a:t>
            </a:r>
            <a:r>
              <a:rPr lang="en-US" sz="1200" dirty="0"/>
              <a:t>2018.</a:t>
            </a:r>
          </a:p>
          <a:p>
            <a:r>
              <a:rPr lang="en-US" sz="1200" dirty="0"/>
              <a:t>Kubitza, </a:t>
            </a:r>
            <a:r>
              <a:rPr lang="en-US" sz="1200" i="1" dirty="0"/>
              <a:t>Journal of Clinical Pharmacology, </a:t>
            </a:r>
            <a:r>
              <a:rPr lang="en-US" sz="1200" dirty="0"/>
              <a:t>November</a:t>
            </a:r>
            <a:r>
              <a:rPr lang="en-US" sz="1200" i="1" dirty="0"/>
              <a:t> </a:t>
            </a:r>
            <a:r>
              <a:rPr lang="en-US" sz="1200" dirty="0"/>
              <a:t>2008.</a:t>
            </a:r>
          </a:p>
          <a:p>
            <a:r>
              <a:rPr lang="en-US" sz="1200" dirty="0" err="1"/>
              <a:t>Barsam</a:t>
            </a:r>
            <a:r>
              <a:rPr lang="en-US" sz="1200" dirty="0"/>
              <a:t>, </a:t>
            </a:r>
            <a:r>
              <a:rPr lang="en-US" sz="1200" i="1" dirty="0"/>
              <a:t>Research Practice in Thrombosis and </a:t>
            </a:r>
            <a:r>
              <a:rPr lang="en-US" sz="1200" i="1" dirty="0" err="1"/>
              <a:t>Haemostasis</a:t>
            </a:r>
            <a:r>
              <a:rPr lang="en-US" sz="1200" i="1" dirty="0"/>
              <a:t>, </a:t>
            </a:r>
            <a:r>
              <a:rPr lang="en-US" sz="1200" dirty="0"/>
              <a:t>October 2017.</a:t>
            </a:r>
          </a:p>
          <a:p>
            <a:r>
              <a:rPr lang="en-US" sz="1200" dirty="0"/>
              <a:t>Sandhu, </a:t>
            </a:r>
            <a:r>
              <a:rPr lang="en-US" sz="1200" i="1" dirty="0"/>
              <a:t>European Heart Journal, </a:t>
            </a:r>
            <a:r>
              <a:rPr lang="en-US" sz="1200" dirty="0"/>
              <a:t>April</a:t>
            </a:r>
            <a:r>
              <a:rPr lang="en-US" sz="1200" i="1" dirty="0"/>
              <a:t> </a:t>
            </a:r>
            <a:r>
              <a:rPr lang="en-US" sz="1200" dirty="0"/>
              <a:t>2016</a:t>
            </a:r>
          </a:p>
          <a:p>
            <a:endParaRPr lang="en-US" sz="1200" dirty="0"/>
          </a:p>
        </p:txBody>
      </p:sp>
    </p:spTree>
    <p:extLst>
      <p:ext uri="{BB962C8B-B14F-4D97-AF65-F5344CB8AC3E}">
        <p14:creationId xmlns:p14="http://schemas.microsoft.com/office/powerpoint/2010/main" val="290346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7731-C9E3-48A0-9A5A-E6A5761E2008}"/>
              </a:ext>
            </a:extLst>
          </p:cNvPr>
          <p:cNvSpPr>
            <a:spLocks noGrp="1"/>
          </p:cNvSpPr>
          <p:nvPr>
            <p:ph type="title"/>
          </p:nvPr>
        </p:nvSpPr>
        <p:spPr/>
        <p:txBody>
          <a:bodyPr/>
          <a:lstStyle/>
          <a:p>
            <a:r>
              <a:rPr lang="en-US" dirty="0">
                <a:cs typeface="Calibri Light"/>
              </a:rPr>
              <a:t>Poll Question #3</a:t>
            </a:r>
          </a:p>
        </p:txBody>
      </p:sp>
      <p:sp>
        <p:nvSpPr>
          <p:cNvPr id="3" name="Content Placeholder 2">
            <a:extLst>
              <a:ext uri="{FF2B5EF4-FFF2-40B4-BE49-F238E27FC236}">
                <a16:creationId xmlns:a16="http://schemas.microsoft.com/office/drawing/2014/main" id="{9E7FE4ED-F15D-4F7C-9510-60318BEF147B}"/>
              </a:ext>
            </a:extLst>
          </p:cNvPr>
          <p:cNvSpPr>
            <a:spLocks noGrp="1"/>
          </p:cNvSpPr>
          <p:nvPr>
            <p:ph idx="1"/>
          </p:nvPr>
        </p:nvSpPr>
        <p:spPr/>
        <p:txBody>
          <a:bodyPr vert="horz" lIns="91440" tIns="45720" rIns="91440" bIns="45720" rtlCol="0" anchor="t">
            <a:normAutofit/>
          </a:bodyPr>
          <a:lstStyle/>
          <a:p>
            <a:pPr marL="0" indent="0">
              <a:buNone/>
            </a:pPr>
            <a:r>
              <a:rPr lang="en-US" sz="2000" dirty="0">
                <a:ea typeface="+mn-lt"/>
                <a:cs typeface="+mn-lt"/>
              </a:rPr>
              <a:t>T.F., a 64-year-old, male patient that weights 207 kg (BMI 51 kg/m</a:t>
            </a:r>
            <a:r>
              <a:rPr lang="en-US" sz="2000" baseline="30000" dirty="0">
                <a:ea typeface="+mn-lt"/>
                <a:cs typeface="+mn-lt"/>
              </a:rPr>
              <a:t>2</a:t>
            </a:r>
            <a:r>
              <a:rPr lang="en-US" sz="2000" dirty="0">
                <a:ea typeface="+mn-lt"/>
                <a:cs typeface="+mn-lt"/>
              </a:rPr>
              <a:t>) is admitted to Essentia Health- Fargo due to increased SOB, resulting in an asthma exacerbation. He is s/p bariatric surgery 7 days prior. DVT and PE ruled out and has no history of HIT. He is currently on continuous oxygen and is unable to ambulate with PT. The attending physician would like to initiate VTE prophylaxis. Which therapy option is most appropriate for T.F.? </a:t>
            </a:r>
          </a:p>
          <a:p>
            <a:pPr marL="0" indent="0">
              <a:buNone/>
            </a:pPr>
            <a:r>
              <a:rPr lang="en-US" sz="2000" dirty="0">
                <a:ea typeface="+mn-lt"/>
                <a:cs typeface="+mn-lt"/>
              </a:rPr>
              <a:t>A. Enoxaparin 60 mg subcutaneous twice daily</a:t>
            </a:r>
          </a:p>
          <a:p>
            <a:pPr marL="0" indent="0">
              <a:buNone/>
            </a:pPr>
            <a:r>
              <a:rPr lang="en-US" sz="2000" dirty="0">
                <a:ea typeface="+mn-lt"/>
                <a:cs typeface="+mn-lt"/>
              </a:rPr>
              <a:t>B. Apixaban 2.5 mg twice daily</a:t>
            </a:r>
          </a:p>
          <a:p>
            <a:pPr marL="0" indent="0">
              <a:buNone/>
            </a:pPr>
            <a:r>
              <a:rPr lang="en-US" sz="2000" dirty="0">
                <a:ea typeface="+mn-lt"/>
                <a:cs typeface="+mn-lt"/>
              </a:rPr>
              <a:t>C. Warfarin dosed per pharmacy services </a:t>
            </a:r>
          </a:p>
          <a:p>
            <a:pPr marL="0" indent="0">
              <a:buNone/>
            </a:pPr>
            <a:r>
              <a:rPr lang="en-US" sz="2000" dirty="0">
                <a:ea typeface="+mn-lt"/>
                <a:cs typeface="+mn-lt"/>
              </a:rPr>
              <a:t>D. Enoxaparin 60 mg subcutaneous daily, adjusted per Xa levels. </a:t>
            </a:r>
            <a:endParaRPr lang="en-US" sz="2000" dirty="0">
              <a:cs typeface="Calibri" panose="020F0502020204030204"/>
            </a:endParaRPr>
          </a:p>
        </p:txBody>
      </p:sp>
    </p:spTree>
    <p:extLst>
      <p:ext uri="{BB962C8B-B14F-4D97-AF65-F5344CB8AC3E}">
        <p14:creationId xmlns:p14="http://schemas.microsoft.com/office/powerpoint/2010/main" val="3663190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C8B4-02D5-6C4D-8170-AAF6E85A8004}"/>
              </a:ext>
            </a:extLst>
          </p:cNvPr>
          <p:cNvSpPr>
            <a:spLocks noGrp="1"/>
          </p:cNvSpPr>
          <p:nvPr>
            <p:ph type="title"/>
          </p:nvPr>
        </p:nvSpPr>
        <p:spPr/>
        <p:txBody>
          <a:bodyPr/>
          <a:lstStyle/>
          <a:p>
            <a:pPr algn="ctr"/>
            <a:r>
              <a:rPr lang="en-US" dirty="0"/>
              <a:t>Final Summary </a:t>
            </a:r>
          </a:p>
        </p:txBody>
      </p:sp>
      <p:sp>
        <p:nvSpPr>
          <p:cNvPr id="3" name="Content Placeholder 2">
            <a:extLst>
              <a:ext uri="{FF2B5EF4-FFF2-40B4-BE49-F238E27FC236}">
                <a16:creationId xmlns:a16="http://schemas.microsoft.com/office/drawing/2014/main" id="{45A1EC5C-EF59-DE4C-8D12-54E0EEDD5FE4}"/>
              </a:ext>
            </a:extLst>
          </p:cNvPr>
          <p:cNvSpPr>
            <a:spLocks noGrp="1"/>
          </p:cNvSpPr>
          <p:nvPr>
            <p:ph idx="1"/>
          </p:nvPr>
        </p:nvSpPr>
        <p:spPr/>
        <p:txBody>
          <a:bodyPr/>
          <a:lstStyle/>
          <a:p>
            <a:r>
              <a:rPr lang="en-US" dirty="0"/>
              <a:t>It is recommended that individual practices </a:t>
            </a:r>
            <a:r>
              <a:rPr lang="en-US" b="1" dirty="0"/>
              <a:t>develop and adhere to a protocol for VTE prevention</a:t>
            </a:r>
            <a:r>
              <a:rPr lang="en-US" dirty="0"/>
              <a:t> in obese and bariatric surgery patients. </a:t>
            </a:r>
          </a:p>
          <a:p>
            <a:r>
              <a:rPr lang="en-US" dirty="0"/>
              <a:t>Enoxaparin 40 mg twice daily has been shown to be effective and safe in patients with a BMI ≥ 40 kg/m</a:t>
            </a:r>
            <a:r>
              <a:rPr lang="en-US" baseline="30000" dirty="0"/>
              <a:t>2</a:t>
            </a:r>
            <a:r>
              <a:rPr lang="en-US" dirty="0"/>
              <a:t>. </a:t>
            </a:r>
          </a:p>
          <a:p>
            <a:r>
              <a:rPr lang="en-US" dirty="0"/>
              <a:t>Weight-based enoxaparin dosing may also be considered. </a:t>
            </a:r>
          </a:p>
          <a:p>
            <a:r>
              <a:rPr lang="en-US" dirty="0"/>
              <a:t>DOACs may be considered for VTE prophylaxis, and </a:t>
            </a:r>
            <a:r>
              <a:rPr lang="en-US" b="1" dirty="0"/>
              <a:t>apixaban and rivaroxaban are the preferred agents</a:t>
            </a:r>
            <a:r>
              <a:rPr lang="en-US" dirty="0"/>
              <a:t>.</a:t>
            </a:r>
          </a:p>
          <a:p>
            <a:r>
              <a:rPr lang="en-US" dirty="0"/>
              <a:t>DOAC pharmacokinetics are similar in patients of all BMI categories and </a:t>
            </a:r>
            <a:r>
              <a:rPr lang="en-US" b="1" dirty="0"/>
              <a:t>do not need weight-based dose adjustments</a:t>
            </a:r>
            <a:r>
              <a:rPr lang="en-US" dirty="0"/>
              <a:t>. </a:t>
            </a:r>
          </a:p>
          <a:p>
            <a:endParaRPr lang="en-US" dirty="0"/>
          </a:p>
        </p:txBody>
      </p:sp>
    </p:spTree>
    <p:extLst>
      <p:ext uri="{BB962C8B-B14F-4D97-AF65-F5344CB8AC3E}">
        <p14:creationId xmlns:p14="http://schemas.microsoft.com/office/powerpoint/2010/main" val="3004779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7254-2493-49C9-B7EB-97B19E00B4F2}"/>
              </a:ext>
            </a:extLst>
          </p:cNvPr>
          <p:cNvSpPr>
            <a:spLocks noGrp="1"/>
          </p:cNvSpPr>
          <p:nvPr>
            <p:ph type="title"/>
          </p:nvPr>
        </p:nvSpPr>
        <p:spPr>
          <a:xfrm>
            <a:off x="838200" y="0"/>
            <a:ext cx="10515600" cy="625801"/>
          </a:xfrm>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7B7E3969-2482-4124-A0C6-868FDC2CC864}"/>
              </a:ext>
            </a:extLst>
          </p:cNvPr>
          <p:cNvSpPr>
            <a:spLocks noGrp="1"/>
          </p:cNvSpPr>
          <p:nvPr>
            <p:ph idx="1"/>
          </p:nvPr>
        </p:nvSpPr>
        <p:spPr>
          <a:xfrm>
            <a:off x="838200" y="506531"/>
            <a:ext cx="10515600" cy="6954443"/>
          </a:xfrm>
        </p:spPr>
        <p:txBody>
          <a:bodyPr vert="horz" lIns="91440" tIns="45720" rIns="91440" bIns="45720" rtlCol="0" anchor="t">
            <a:normAutofit fontScale="25000" lnSpcReduction="20000"/>
          </a:bodyPr>
          <a:lstStyle/>
          <a:p>
            <a:pPr marL="514350" indent="-514350">
              <a:buFont typeface="+mj-lt"/>
              <a:buAutoNum type="arabicPeriod"/>
            </a:pPr>
            <a:r>
              <a:rPr lang="en-US" sz="3100" dirty="0"/>
              <a:t>Hales C., Carroll M., Fryar C., et al. Prevalence of Obesity Among Adults and Youth: United States, 2015-2016. </a:t>
            </a:r>
            <a:r>
              <a:rPr lang="en-US" sz="3100" i="1" dirty="0"/>
              <a:t>Center for Disease Control and Prevention. </a:t>
            </a:r>
            <a:r>
              <a:rPr lang="en-US" sz="3100" dirty="0"/>
              <a:t>https://</a:t>
            </a:r>
            <a:r>
              <a:rPr lang="en-US" sz="3100" dirty="0" err="1"/>
              <a:t>www.cdc.gov</a:t>
            </a:r>
            <a:r>
              <a:rPr lang="en-US" sz="3100" dirty="0"/>
              <a:t>/obesity/data/</a:t>
            </a:r>
            <a:r>
              <a:rPr lang="en-US" sz="3100" dirty="0" err="1"/>
              <a:t>adult.html</a:t>
            </a:r>
            <a:r>
              <a:rPr lang="en-US" sz="3100" dirty="0"/>
              <a:t>. Updated August 13, 2018. Accessed February 26, 2020. </a:t>
            </a:r>
          </a:p>
          <a:p>
            <a:pPr marL="514350" indent="-514350">
              <a:buFont typeface="+mj-lt"/>
              <a:buAutoNum type="arabicPeriod"/>
            </a:pPr>
            <a:r>
              <a:rPr lang="en-US" sz="3100" dirty="0"/>
              <a:t>Venous thromboembolism (blood clots). </a:t>
            </a:r>
            <a:r>
              <a:rPr lang="en-US" sz="3100" i="1" dirty="0"/>
              <a:t>Centers for Disease Control and Prevention. </a:t>
            </a:r>
            <a:r>
              <a:rPr lang="en-US" sz="3100" dirty="0"/>
              <a:t>Updated February 7, 2020. Accessed February 26, 2020. </a:t>
            </a:r>
          </a:p>
          <a:p>
            <a:pPr marL="514350" indent="-514350">
              <a:buFont typeface="+mj-lt"/>
              <a:buAutoNum type="arabicPeriod"/>
            </a:pPr>
            <a:r>
              <a:rPr lang="en-US" sz="3100" dirty="0"/>
              <a:t>Miranda S., Le Cam-</a:t>
            </a:r>
            <a:r>
              <a:rPr lang="en-US" sz="3100" dirty="0" err="1"/>
              <a:t>Duchez</a:t>
            </a:r>
            <a:r>
              <a:rPr lang="en-US" sz="3100" dirty="0"/>
              <a:t> V., </a:t>
            </a:r>
            <a:r>
              <a:rPr lang="en-US" sz="3100" dirty="0" err="1"/>
              <a:t>Benichou</a:t>
            </a:r>
            <a:r>
              <a:rPr lang="en-US" sz="3100" dirty="0"/>
              <a:t> J., et al. Adjusted value of thromboprophylaxis in hospitalized obese patients: a comparative study of two regimens of enoxaparin: the ITOHENOX study. </a:t>
            </a:r>
            <a:r>
              <a:rPr lang="en-US" sz="3100" i="1" dirty="0"/>
              <a:t>Thrombosis Research. </a:t>
            </a:r>
            <a:r>
              <a:rPr lang="en-US" sz="3100" dirty="0"/>
              <a:t>2017</a:t>
            </a:r>
            <a:r>
              <a:rPr lang="en-US" sz="3100" i="1" dirty="0"/>
              <a:t> </a:t>
            </a:r>
            <a:r>
              <a:rPr lang="en-US" sz="3100" dirty="0"/>
              <a:t>April 12; 155: 1-5.</a:t>
            </a:r>
          </a:p>
          <a:p>
            <a:pPr marL="514350" indent="-514350">
              <a:buFont typeface="+mj-lt"/>
              <a:buAutoNum type="arabicPeriod"/>
            </a:pPr>
            <a:r>
              <a:rPr lang="en-US" sz="3100" dirty="0"/>
              <a:t>Yang G, De </a:t>
            </a:r>
            <a:r>
              <a:rPr lang="en-US" sz="3100" dirty="0" err="1"/>
              <a:t>Staerche</a:t>
            </a:r>
            <a:r>
              <a:rPr lang="en-US" sz="3100" dirty="0"/>
              <a:t> C, Hooper WC. The effects of obesity on venous thromboembolism: A review. </a:t>
            </a:r>
            <a:r>
              <a:rPr lang="en-US" sz="3100" i="1" dirty="0"/>
              <a:t>Journal of Preventive Medicine &amp; Public Health. </a:t>
            </a:r>
            <a:r>
              <a:rPr lang="en-US" sz="3100" dirty="0"/>
              <a:t>2012 November; 2(4): 499-509.</a:t>
            </a:r>
          </a:p>
          <a:p>
            <a:pPr marL="514350" indent="-514350">
              <a:buFont typeface="+mj-lt"/>
              <a:buAutoNum type="arabicPeriod"/>
            </a:pPr>
            <a:r>
              <a:rPr lang="en-US" sz="3100" dirty="0"/>
              <a:t>Blokhin IO, Lentz SR. Mechanisms of thrombosis in obesity. </a:t>
            </a:r>
            <a:r>
              <a:rPr lang="en-US" sz="3100" i="1" dirty="0"/>
              <a:t>Current Opinion in Hematology. </a:t>
            </a:r>
            <a:r>
              <a:rPr lang="en-US" sz="3100" dirty="0"/>
              <a:t>2013 September; 20(5): 437-44.</a:t>
            </a:r>
          </a:p>
          <a:p>
            <a:pPr marL="514350" indent="-514350">
              <a:buFont typeface="+mj-lt"/>
              <a:buAutoNum type="arabicPeriod"/>
            </a:pPr>
            <a:r>
              <a:rPr lang="en-US" sz="3100" dirty="0"/>
              <a:t>Image: Gupta S., </a:t>
            </a:r>
            <a:r>
              <a:rPr lang="en-US" sz="3100" dirty="0" err="1"/>
              <a:t>Sealls</a:t>
            </a:r>
            <a:r>
              <a:rPr lang="en-US" sz="3100" dirty="0"/>
              <a:t> W., Shapiro A. Plasminogen activator inhibitor type 1 deficiency disease overview. </a:t>
            </a:r>
            <a:r>
              <a:rPr lang="en-US" sz="3100" i="1" dirty="0"/>
              <a:t>Rare Bleeding Disorders. </a:t>
            </a:r>
            <a:r>
              <a:rPr lang="en-US" sz="3100" dirty="0"/>
              <a:t>http://www.rarecoagulationdisorders.org/diseases/plasminogen-activator-inhibitor-type-1-deficiency/disease-overview-2. Updated 2020. Accessed February 26, 2020. </a:t>
            </a:r>
          </a:p>
          <a:p>
            <a:pPr marL="514350" indent="-514350">
              <a:buFont typeface="+mj-lt"/>
              <a:buAutoNum type="arabicPeriod"/>
            </a:pPr>
            <a:r>
              <a:rPr lang="en-US" sz="3100" dirty="0"/>
              <a:t>Sandhu RK, </a:t>
            </a:r>
            <a:r>
              <a:rPr lang="en-US" sz="3100" dirty="0" err="1"/>
              <a:t>Ezekowitz</a:t>
            </a:r>
            <a:r>
              <a:rPr lang="en-US" sz="3100" dirty="0"/>
              <a:t> J, Andersson U, et al. The 'obesity paradox' in atrial fibrillation: observations from the ARISTOTLE (Apixaban for Reduction in Stroke and Other Thromboembolic Events) in Atrial Fibrillation trial.</a:t>
            </a:r>
            <a:r>
              <a:rPr lang="en-US" sz="3100" i="1" dirty="0"/>
              <a:t> European Heart Journal.</a:t>
            </a:r>
            <a:r>
              <a:rPr lang="en-US" sz="3100" dirty="0"/>
              <a:t> 2016;37:2869-78.</a:t>
            </a:r>
          </a:p>
          <a:p>
            <a:pPr marL="514350" indent="-514350">
              <a:buFont typeface="+mj-lt"/>
              <a:buAutoNum type="arabicPeriod"/>
            </a:pPr>
            <a:r>
              <a:rPr lang="en-US" sz="3100" dirty="0"/>
              <a:t>Guyatt GH, </a:t>
            </a:r>
            <a:r>
              <a:rPr lang="en-US" sz="3100" dirty="0" err="1"/>
              <a:t>Akl</a:t>
            </a:r>
            <a:r>
              <a:rPr lang="en-US" sz="3100" dirty="0"/>
              <a:t> EA, Crowther M, et al. American College of Chest Physicians Antithrombotic Therapy and Prevention of Thrombosis Panel. </a:t>
            </a:r>
            <a:r>
              <a:rPr lang="en-US" sz="3100" i="1" dirty="0"/>
              <a:t>Chest</a:t>
            </a:r>
            <a:r>
              <a:rPr lang="en-US" sz="3100" dirty="0"/>
              <a:t>. 2012 Feb; 141(2 Suppl):7S-47S.</a:t>
            </a:r>
          </a:p>
          <a:p>
            <a:pPr marL="514350" indent="-514350">
              <a:buFont typeface="+mj-lt"/>
              <a:buAutoNum type="arabicPeriod"/>
            </a:pPr>
            <a:r>
              <a:rPr lang="en-US" sz="3100" dirty="0"/>
              <a:t>Varraso R, </a:t>
            </a:r>
            <a:r>
              <a:rPr lang="en-US" sz="3100" dirty="0" err="1"/>
              <a:t>Kabrhel</a:t>
            </a:r>
            <a:r>
              <a:rPr lang="en-US" sz="3100" dirty="0"/>
              <a:t> C, Goldhaber SZ, et al. Prospective study of diet and venous thromboembolism in US men and women. </a:t>
            </a:r>
            <a:r>
              <a:rPr lang="en-US" sz="3100" i="1" dirty="0"/>
              <a:t>American Journal of Epidemiology</a:t>
            </a:r>
            <a:r>
              <a:rPr lang="en-US" sz="3100" dirty="0"/>
              <a:t>. 2012 Jan 15; 175(2):114-26.</a:t>
            </a:r>
          </a:p>
          <a:p>
            <a:pPr marL="514350" indent="-514350">
              <a:buFont typeface="+mj-lt"/>
              <a:buAutoNum type="arabicPeriod"/>
            </a:pPr>
            <a:r>
              <a:rPr lang="en-US" sz="3100" dirty="0"/>
              <a:t>Sanderink G.J., Le </a:t>
            </a:r>
            <a:r>
              <a:rPr lang="en-US" sz="3100" dirty="0" err="1"/>
              <a:t>Liboux</a:t>
            </a:r>
            <a:r>
              <a:rPr lang="en-US" sz="3100" dirty="0"/>
              <a:t> A., Jariwala N., et al. The pharmacokinetics and pharmacodynamics of enoxaparin in obese volunteers. </a:t>
            </a:r>
            <a:r>
              <a:rPr lang="en-US" sz="3100" i="1" dirty="0"/>
              <a:t>American Society for Clinical Pharmacology &amp; Therapeutics. </a:t>
            </a:r>
            <a:r>
              <a:rPr lang="en-US" sz="3100" dirty="0"/>
              <a:t>2002</a:t>
            </a:r>
            <a:r>
              <a:rPr lang="en-US" sz="3100" i="1" dirty="0"/>
              <a:t> </a:t>
            </a:r>
            <a:r>
              <a:rPr lang="en-US" sz="3100" dirty="0"/>
              <a:t>September 11; 72(3): 308-318.</a:t>
            </a:r>
          </a:p>
          <a:p>
            <a:pPr marL="514350" indent="-514350">
              <a:buFont typeface="+mj-lt"/>
              <a:buAutoNum type="arabicPeriod"/>
            </a:pPr>
            <a:r>
              <a:rPr lang="en-US" sz="3100" dirty="0"/>
              <a:t>Schunnemann H.J., Cushman M., Burnett A.E., et al. American Society of Hematology 2018 guidelines for management of venous thromboembolism: prophylaxis for hospitalized and </a:t>
            </a:r>
            <a:r>
              <a:rPr lang="en-US" sz="3100" dirty="0" err="1"/>
              <a:t>nonhospitalized</a:t>
            </a:r>
            <a:r>
              <a:rPr lang="en-US" sz="3100" dirty="0"/>
              <a:t> medical patients. </a:t>
            </a:r>
            <a:r>
              <a:rPr lang="en-US" sz="3100" i="1" dirty="0"/>
              <a:t>Blood Advances. </a:t>
            </a:r>
            <a:r>
              <a:rPr lang="en-US" sz="3100" dirty="0"/>
              <a:t>2018</a:t>
            </a:r>
            <a:r>
              <a:rPr lang="en-US" sz="3100" i="1" dirty="0"/>
              <a:t> </a:t>
            </a:r>
            <a:r>
              <a:rPr lang="en-US" sz="3100" dirty="0"/>
              <a:t>November 27; 2(22): 3198-3225. </a:t>
            </a:r>
          </a:p>
          <a:p>
            <a:pPr marL="514350" indent="-514350">
              <a:buFont typeface="+mj-lt"/>
              <a:buAutoNum type="arabicPeriod"/>
            </a:pPr>
            <a:r>
              <a:rPr lang="en-US" sz="3100" dirty="0"/>
              <a:t>Freeman A., Horner T., Pendleton R.C., et al. Prospective comparison of three enoxaparin dosing regimens to achieve target anti-factor Xa levels in hospitalized, medically ill patients with extreme obesity. </a:t>
            </a:r>
            <a:r>
              <a:rPr lang="en-US" sz="3100" i="1" dirty="0"/>
              <a:t>American Journal of Hematology. </a:t>
            </a:r>
            <a:r>
              <a:rPr lang="en-US" sz="3100" dirty="0"/>
              <a:t>2012 July; 87(7): 740-743.</a:t>
            </a:r>
          </a:p>
          <a:p>
            <a:pPr marL="514350" indent="-514350">
              <a:buFont typeface="+mj-lt"/>
              <a:buAutoNum type="arabicPeriod"/>
            </a:pPr>
            <a:r>
              <a:rPr lang="en-US" sz="3100" dirty="0"/>
              <a:t>Vandiver J.W., Ritz L.I., </a:t>
            </a:r>
            <a:r>
              <a:rPr lang="en-US" sz="3100" dirty="0" err="1"/>
              <a:t>Lalama</a:t>
            </a:r>
            <a:r>
              <a:rPr lang="en-US" sz="3100" dirty="0"/>
              <a:t> J.T. Chemical prophylaxis to prevent venous thromboembolism in morbid obesity: literature review and dosing recommendations. </a:t>
            </a:r>
            <a:r>
              <a:rPr lang="en-US" sz="3100" i="1" dirty="0"/>
              <a:t>Journal of Thrombus and Thrombolysis. </a:t>
            </a:r>
            <a:r>
              <a:rPr lang="en-US" sz="3100" dirty="0"/>
              <a:t>2015 May 17; 41:475-481. </a:t>
            </a:r>
          </a:p>
          <a:p>
            <a:pPr marL="514350" indent="-514350">
              <a:buFont typeface="+mj-lt"/>
              <a:buAutoNum type="arabicPeriod"/>
            </a:pPr>
            <a:r>
              <a:rPr lang="en-US" sz="3100" dirty="0" err="1"/>
              <a:t>Zukkoor</a:t>
            </a:r>
            <a:r>
              <a:rPr lang="en-US" sz="3100" dirty="0"/>
              <a:t>, S. Antiarrhythmic and DOAC dosing in obesity. </a:t>
            </a:r>
            <a:r>
              <a:rPr lang="en-US" sz="3100" i="1" dirty="0"/>
              <a:t>American College of Cardiology.</a:t>
            </a:r>
            <a:r>
              <a:rPr lang="en-US" sz="3100" dirty="0"/>
              <a:t> https://www.acc.org/latest-in-cardiology/articles/2019/07/03/08/22/antiarrhythmic-and-doac-dosing-in-obesity. Updated</a:t>
            </a:r>
            <a:r>
              <a:rPr lang="en-US" sz="3100" i="1" dirty="0"/>
              <a:t> </a:t>
            </a:r>
            <a:r>
              <a:rPr lang="en-US" sz="3100" dirty="0"/>
              <a:t>July 3, 2019. Accessed February 26, 2020.</a:t>
            </a:r>
          </a:p>
          <a:p>
            <a:pPr marL="514350" indent="-514350">
              <a:buFont typeface="+mj-lt"/>
              <a:buAutoNum type="arabicPeriod"/>
            </a:pPr>
            <a:r>
              <a:rPr lang="en-US" sz="3100" dirty="0"/>
              <a:t>January CT, </a:t>
            </a:r>
            <a:r>
              <a:rPr lang="en-US" sz="3100" dirty="0" err="1"/>
              <a:t>Wann</a:t>
            </a:r>
            <a:r>
              <a:rPr lang="en-US" sz="3100" dirty="0"/>
              <a:t> LS, Calkins H, et al. 2019 AHA/ACC/HRS Focused Update of the 2014 AHA/ACC/HRS Guideline for the Management of Patients With Atrial Fibrillation: A Report of the American College of Cardiology/American Heart Association Task Force on Clinical Practice Guidelines and the Heart Rhythm Society. </a:t>
            </a:r>
            <a:r>
              <a:rPr lang="en-US" sz="3100" i="1" dirty="0"/>
              <a:t>American College of Cardiology. </a:t>
            </a:r>
            <a:r>
              <a:rPr lang="en-US" sz="3100" dirty="0"/>
              <a:t>2019 January 21; 140: e125-e151.</a:t>
            </a:r>
          </a:p>
          <a:p>
            <a:pPr marL="514350" indent="-514350">
              <a:buFont typeface="+mj-lt"/>
              <a:buAutoNum type="arabicPeriod"/>
            </a:pPr>
            <a:r>
              <a:rPr lang="en-US" sz="3100" dirty="0"/>
              <a:t>Martin K, Beyer-</a:t>
            </a:r>
            <a:r>
              <a:rPr lang="en-US" sz="3100" dirty="0" err="1"/>
              <a:t>Westendorf</a:t>
            </a:r>
            <a:r>
              <a:rPr lang="en-US" sz="3100" dirty="0"/>
              <a:t> J, Davidson BL, Huisman MV, </a:t>
            </a:r>
            <a:r>
              <a:rPr lang="en-US" sz="3100" dirty="0" err="1"/>
              <a:t>Sandset</a:t>
            </a:r>
            <a:r>
              <a:rPr lang="en-US" sz="3100" dirty="0"/>
              <a:t> PM, Moll S. Use of the direct oral anticoagulants in obese patients: guidance from the SSC of the ISTH. </a:t>
            </a:r>
            <a:r>
              <a:rPr lang="en-US" sz="3100" i="1" dirty="0"/>
              <a:t>Journal of Thrombosis and </a:t>
            </a:r>
            <a:r>
              <a:rPr lang="en-US" sz="3100" i="1" dirty="0" err="1"/>
              <a:t>Haemostasis</a:t>
            </a:r>
            <a:r>
              <a:rPr lang="en-US" sz="3100" i="1" dirty="0"/>
              <a:t>.</a:t>
            </a:r>
            <a:r>
              <a:rPr lang="en-US" sz="3100" dirty="0"/>
              <a:t> 2016 April;14:1308-13.</a:t>
            </a:r>
          </a:p>
          <a:p>
            <a:pPr marL="514350" indent="-514350">
              <a:buFont typeface="+mj-lt"/>
              <a:buAutoNum type="arabicPeriod"/>
            </a:pPr>
            <a:r>
              <a:rPr lang="en-US" sz="3100" dirty="0"/>
              <a:t>Kido K., </a:t>
            </a:r>
            <a:r>
              <a:rPr lang="en-US" sz="3100" dirty="0" err="1"/>
              <a:t>Ngorsuraches</a:t>
            </a:r>
            <a:r>
              <a:rPr lang="en-US" sz="3100" dirty="0"/>
              <a:t> S. Comparing the Efficacy and Safety of Direct Oral Anticoagulants With Warfarin in the Morbidly Obese Population With Atrial Fibrillation. </a:t>
            </a:r>
            <a:r>
              <a:rPr lang="en-US" sz="3100" i="1" dirty="0"/>
              <a:t>Annals of  Pharmacotherapy.</a:t>
            </a:r>
            <a:r>
              <a:rPr lang="en-US" sz="3100" dirty="0"/>
              <a:t> 2018 August 22;53:165-70.</a:t>
            </a:r>
          </a:p>
          <a:p>
            <a:pPr marL="514350" indent="-514350">
              <a:buFont typeface="+mj-lt"/>
              <a:buAutoNum type="arabicPeriod"/>
            </a:pPr>
            <a:r>
              <a:rPr lang="en-US" sz="3100" dirty="0"/>
              <a:t>Kubitza D., </a:t>
            </a:r>
            <a:r>
              <a:rPr lang="en-US" sz="3100" dirty="0" err="1"/>
              <a:t>Becka</a:t>
            </a:r>
            <a:r>
              <a:rPr lang="en-US" sz="3100" dirty="0"/>
              <a:t> M., </a:t>
            </a:r>
            <a:r>
              <a:rPr lang="en-US" sz="3100" dirty="0" err="1"/>
              <a:t>Zuehlsdorf</a:t>
            </a:r>
            <a:r>
              <a:rPr lang="en-US" sz="3100" dirty="0"/>
              <a:t> M., et al. Body weight has limited influence on the safety, tolerability, pharmacokinetics, or pharmacodynamics of rivaroxaban (BAY 59-7939) in healthy subjects. </a:t>
            </a:r>
            <a:r>
              <a:rPr lang="en-US" sz="3100" i="1" dirty="0"/>
              <a:t>Journal of Clinical Pharmacology.</a:t>
            </a:r>
            <a:r>
              <a:rPr lang="en-US" sz="3100" dirty="0"/>
              <a:t> 2008 November;47:218-26.</a:t>
            </a:r>
          </a:p>
          <a:p>
            <a:pPr marL="514350" indent="-514350">
              <a:buFont typeface="+mj-lt"/>
              <a:buAutoNum type="arabicPeriod"/>
            </a:pPr>
            <a:r>
              <a:rPr lang="en-US" sz="3100" dirty="0" err="1"/>
              <a:t>Barsam</a:t>
            </a:r>
            <a:r>
              <a:rPr lang="en-US" sz="3100" dirty="0"/>
              <a:t> S.J., Patel J.P., Roberts L.N., et al. The impact of body weight on rivaroxaban pharmacokinetics. </a:t>
            </a:r>
            <a:r>
              <a:rPr lang="en-US" sz="3100" i="1" dirty="0"/>
              <a:t>Research Practice in Thrombosis and </a:t>
            </a:r>
            <a:r>
              <a:rPr lang="en-US" sz="3100" i="1" dirty="0" err="1"/>
              <a:t>Haemostasis</a:t>
            </a:r>
            <a:r>
              <a:rPr lang="en-US" sz="3100" i="1" dirty="0"/>
              <a:t>.</a:t>
            </a:r>
            <a:r>
              <a:rPr lang="en-US" sz="3100" dirty="0"/>
              <a:t> 2017 October 9;1:180-187</a:t>
            </a:r>
          </a:p>
          <a:p>
            <a:pPr marL="514350" indent="-514350">
              <a:buFont typeface="+mj-lt"/>
              <a:buAutoNum type="arabicPeriod"/>
            </a:pPr>
            <a:r>
              <a:rPr lang="en-US" sz="3100" dirty="0"/>
              <a:t>Sandhu R.K., </a:t>
            </a:r>
            <a:r>
              <a:rPr lang="en-US" sz="3100" dirty="0" err="1"/>
              <a:t>Ezekowitz</a:t>
            </a:r>
            <a:r>
              <a:rPr lang="en-US" sz="3100" dirty="0"/>
              <a:t> J., Andersson U., et al. The 'obesity paradox' in atrial fibrillation: observations from the ARISTOTLE (Apixaban for Reduction in Stroke and Other Thromboembolic Events in Atrial Fibrillation) trial.</a:t>
            </a:r>
            <a:r>
              <a:rPr lang="en-US" sz="3100" i="1" dirty="0"/>
              <a:t> European Heart Journal.</a:t>
            </a:r>
            <a:r>
              <a:rPr lang="en-US" sz="3100" dirty="0"/>
              <a:t> 2016 April 12;37:2869-2878.</a:t>
            </a:r>
          </a:p>
          <a:p>
            <a:pPr marL="514350" indent="-514350">
              <a:buFont typeface="+mj-lt"/>
              <a:buAutoNum type="arabicPeriod"/>
            </a:pPr>
            <a:r>
              <a:rPr lang="en-US" sz="3100" dirty="0" err="1"/>
              <a:t>Boriani</a:t>
            </a:r>
            <a:r>
              <a:rPr lang="en-US" sz="3100" dirty="0"/>
              <a:t> G., Ruff C.T., Kuder J.F., et al. Relationship between body mass index and outcomes in patients with atrial fibrillation treated with </a:t>
            </a:r>
            <a:r>
              <a:rPr lang="en-US" sz="3100" dirty="0" err="1"/>
              <a:t>edoxaban</a:t>
            </a:r>
            <a:r>
              <a:rPr lang="en-US" sz="3100" dirty="0"/>
              <a:t> or warfarin in the ENGAGE AF-TIMI 48 trial. </a:t>
            </a:r>
            <a:r>
              <a:rPr lang="en-US" sz="3100" i="1" dirty="0"/>
              <a:t>European Heart Journal. </a:t>
            </a:r>
            <a:r>
              <a:rPr lang="en-US" sz="3100" dirty="0"/>
              <a:t>2019 May 14;40:1541-50.</a:t>
            </a:r>
          </a:p>
          <a:p>
            <a:pPr marL="514350" indent="-514350">
              <a:buFont typeface="+mj-lt"/>
              <a:buAutoNum type="arabicPeriod"/>
            </a:pPr>
            <a:r>
              <a:rPr lang="en-US" sz="3100" dirty="0"/>
              <a:t>Wang T.F., Milligan P.E, Wong C.A, et al. Efficacy and safety of high-dose thromboprophylaxis in morbidly obese inpatients. </a:t>
            </a:r>
            <a:r>
              <a:rPr lang="en-US" sz="3100" i="1" dirty="0"/>
              <a:t>Journal of Thrombosis and </a:t>
            </a:r>
            <a:r>
              <a:rPr lang="en-US" sz="3100" i="1" dirty="0" err="1"/>
              <a:t>Haemostasis</a:t>
            </a:r>
            <a:r>
              <a:rPr lang="en-US" sz="3100" i="1" dirty="0"/>
              <a:t>. </a:t>
            </a:r>
            <a:r>
              <a:rPr lang="en-US" sz="3100" dirty="0"/>
              <a:t>2014 January; 111(1): 88-93 </a:t>
            </a:r>
          </a:p>
          <a:p>
            <a:pPr marL="514350" indent="-514350">
              <a:buFont typeface="+mj-lt"/>
              <a:buAutoNum type="arabicPeriod"/>
            </a:pPr>
            <a:r>
              <a:rPr lang="en-US" sz="3100" dirty="0"/>
              <a:t>Scholten D.J., </a:t>
            </a:r>
            <a:r>
              <a:rPr lang="en-US" sz="3100" dirty="0" err="1"/>
              <a:t>Hoedema</a:t>
            </a:r>
            <a:r>
              <a:rPr lang="en-US" sz="3100" dirty="0"/>
              <a:t> R.M., Scholten S.E. A comparison of two different prophylactic dose regimens of low molecular weight heparin bariatric surgery. </a:t>
            </a:r>
            <a:r>
              <a:rPr lang="en-US" sz="3100" i="1" dirty="0"/>
              <a:t>Obesity Surgery.</a:t>
            </a:r>
            <a:r>
              <a:rPr lang="en-US" sz="3100" dirty="0"/>
              <a:t> 2002; 12: 19-24</a:t>
            </a:r>
          </a:p>
          <a:p>
            <a:pPr marL="514350" indent="-514350">
              <a:buFont typeface="+mj-lt"/>
              <a:buAutoNum type="arabicPeriod"/>
            </a:pPr>
            <a:r>
              <a:rPr lang="en-US" sz="3100" dirty="0"/>
              <a:t>Borkgren-</a:t>
            </a:r>
            <a:r>
              <a:rPr lang="en-US" sz="3100" dirty="0" err="1"/>
              <a:t>Okonek</a:t>
            </a:r>
            <a:r>
              <a:rPr lang="en-US" sz="3100" dirty="0"/>
              <a:t> M.J., Hart R.W., </a:t>
            </a:r>
            <a:r>
              <a:rPr lang="en-US" sz="3100" dirty="0" err="1"/>
              <a:t>Pantano</a:t>
            </a:r>
            <a:r>
              <a:rPr lang="en-US" sz="3100" dirty="0"/>
              <a:t> J.E., et al. Enoxaparin thromboprophylaxis in gastric bypass patients: extended duration, dose stratification, and antifactory Xa activity. </a:t>
            </a:r>
            <a:r>
              <a:rPr lang="en-US" sz="3100" i="1" dirty="0"/>
              <a:t>Surgery for Obesity and Related Diseases. </a:t>
            </a:r>
            <a:r>
              <a:rPr lang="en-US" sz="3100" dirty="0"/>
              <a:t>2008; 4(5): 625-631. </a:t>
            </a:r>
            <a:endParaRPr lang="en-US" sz="1600" dirty="0"/>
          </a:p>
          <a:p>
            <a:pPr marL="514350" indent="-514350">
              <a:buFont typeface="+mj-lt"/>
              <a:buAutoNum type="arabicPeriod"/>
            </a:pPr>
            <a:r>
              <a:rPr lang="en-US" sz="3200" dirty="0"/>
              <a:t>Metz A., Diaz J., Obi., et al. Venous Thrombosis and Post-Thrombotic Syndrome: From Novel Biomarkers to Biology. </a:t>
            </a:r>
            <a:r>
              <a:rPr lang="en-US" sz="3200" i="1" dirty="0"/>
              <a:t>Methodist </a:t>
            </a:r>
            <a:r>
              <a:rPr lang="en-US" sz="3200" i="1" dirty="0" err="1"/>
              <a:t>Debakey</a:t>
            </a:r>
            <a:r>
              <a:rPr lang="en-US" sz="3200" i="1" dirty="0"/>
              <a:t> Cardiovascular Journal. </a:t>
            </a:r>
            <a:r>
              <a:rPr lang="en-US" sz="3200" dirty="0"/>
              <a:t>2018 July-Sept; 14(3): 173-181. </a:t>
            </a:r>
          </a:p>
          <a:p>
            <a:pPr marL="514350" indent="-514350">
              <a:buFont typeface="+mj-lt"/>
              <a:buAutoNum type="arabicPeriod"/>
            </a:pPr>
            <a:endParaRPr lang="en-US" sz="1700" dirty="0"/>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ea typeface="+mn-lt"/>
              <a:cs typeface="+mn-lt"/>
            </a:endParaRPr>
          </a:p>
        </p:txBody>
      </p:sp>
    </p:spTree>
    <p:extLst>
      <p:ext uri="{BB962C8B-B14F-4D97-AF65-F5344CB8AC3E}">
        <p14:creationId xmlns:p14="http://schemas.microsoft.com/office/powerpoint/2010/main" val="241106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7731-C9E3-48A0-9A5A-E6A5761E2008}"/>
              </a:ext>
            </a:extLst>
          </p:cNvPr>
          <p:cNvSpPr>
            <a:spLocks noGrp="1"/>
          </p:cNvSpPr>
          <p:nvPr>
            <p:ph type="title"/>
          </p:nvPr>
        </p:nvSpPr>
        <p:spPr/>
        <p:txBody>
          <a:bodyPr/>
          <a:lstStyle/>
          <a:p>
            <a:r>
              <a:rPr lang="en-US">
                <a:cs typeface="Calibri Light"/>
              </a:rPr>
              <a:t>Poll Question #1</a:t>
            </a:r>
          </a:p>
        </p:txBody>
      </p:sp>
      <p:sp>
        <p:nvSpPr>
          <p:cNvPr id="3" name="Content Placeholder 2">
            <a:extLst>
              <a:ext uri="{FF2B5EF4-FFF2-40B4-BE49-F238E27FC236}">
                <a16:creationId xmlns:a16="http://schemas.microsoft.com/office/drawing/2014/main" id="{9E7FE4ED-F15D-4F7C-9510-60318BEF147B}"/>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mn-lt"/>
                <a:cs typeface="+mn-lt"/>
              </a:rPr>
              <a:t>Do you regularly use weight-based dosing with all anticoagulants when initiating therapy in obese patients?</a:t>
            </a:r>
          </a:p>
          <a:p>
            <a:pPr marL="514350" indent="-514350">
              <a:buAutoNum type="alphaUcPeriod"/>
            </a:pPr>
            <a:r>
              <a:rPr lang="en-US" dirty="0">
                <a:ea typeface="+mn-lt"/>
                <a:cs typeface="+mn-lt"/>
              </a:rPr>
              <a:t>No, all adult patients have the same amount of blood, therefore fixed dosing regimens are appropriate</a:t>
            </a:r>
          </a:p>
          <a:p>
            <a:pPr marL="514350" indent="-514350">
              <a:buAutoNum type="alphaUcPeriod"/>
            </a:pPr>
            <a:r>
              <a:rPr lang="en-US" dirty="0">
                <a:ea typeface="+mn-lt"/>
                <a:cs typeface="+mn-lt"/>
              </a:rPr>
              <a:t>I have only adjusted warfarin doses for obese patients to achieve INR goals in a timely fashion</a:t>
            </a:r>
          </a:p>
          <a:p>
            <a:pPr marL="514350" indent="-514350">
              <a:buAutoNum type="alphaUcPeriod"/>
            </a:pPr>
            <a:r>
              <a:rPr lang="en-US" dirty="0">
                <a:ea typeface="+mn-lt"/>
                <a:cs typeface="+mn-lt"/>
              </a:rPr>
              <a:t>I consider it but am not confident how to accurately dose available                       anticoagulants</a:t>
            </a:r>
          </a:p>
          <a:p>
            <a:pPr marL="514350" indent="-514350">
              <a:buAutoNum type="alphaUcPeriod"/>
            </a:pPr>
            <a:r>
              <a:rPr lang="en-US" dirty="0">
                <a:ea typeface="+mn-lt"/>
                <a:cs typeface="+mn-lt"/>
              </a:rPr>
              <a:t>Always, I have found resources and guidance to confidently dose and </a:t>
            </a:r>
            <a:r>
              <a:rPr lang="en-US" dirty="0" err="1">
                <a:ea typeface="+mn-lt"/>
                <a:cs typeface="+mn-lt"/>
              </a:rPr>
              <a:t>anticoagulate</a:t>
            </a:r>
            <a:r>
              <a:rPr lang="en-US" dirty="0">
                <a:ea typeface="+mn-lt"/>
                <a:cs typeface="+mn-lt"/>
              </a:rPr>
              <a:t> my obese patients</a:t>
            </a:r>
          </a:p>
          <a:p>
            <a:pPr marL="0" indent="0">
              <a:buNone/>
            </a:pPr>
            <a:endParaRPr lang="en-US" dirty="0">
              <a:cs typeface="Calibri" panose="020F0502020204030204"/>
            </a:endParaRPr>
          </a:p>
        </p:txBody>
      </p:sp>
    </p:spTree>
    <p:extLst>
      <p:ext uri="{BB962C8B-B14F-4D97-AF65-F5344CB8AC3E}">
        <p14:creationId xmlns:p14="http://schemas.microsoft.com/office/powerpoint/2010/main" val="318647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A840-AB45-4DA8-BDD1-6888CDA8F15C}"/>
              </a:ext>
            </a:extLst>
          </p:cNvPr>
          <p:cNvSpPr>
            <a:spLocks noGrp="1"/>
          </p:cNvSpPr>
          <p:nvPr>
            <p:ph type="title"/>
          </p:nvPr>
        </p:nvSpPr>
        <p:spPr/>
        <p:txBody>
          <a:bodyPr/>
          <a:lstStyle/>
          <a:p>
            <a:r>
              <a:rPr lang="en-US"/>
              <a:t>Epidemiology </a:t>
            </a:r>
            <a:endParaRPr lang="en-US" dirty="0"/>
          </a:p>
        </p:txBody>
      </p:sp>
      <p:sp>
        <p:nvSpPr>
          <p:cNvPr id="3" name="Content Placeholder 2">
            <a:extLst>
              <a:ext uri="{FF2B5EF4-FFF2-40B4-BE49-F238E27FC236}">
                <a16:creationId xmlns:a16="http://schemas.microsoft.com/office/drawing/2014/main" id="{A15FD250-42FF-4C0C-956B-ACDCC3F91F37}"/>
              </a:ext>
            </a:extLst>
          </p:cNvPr>
          <p:cNvSpPr>
            <a:spLocks noGrp="1"/>
          </p:cNvSpPr>
          <p:nvPr>
            <p:ph idx="1"/>
          </p:nvPr>
        </p:nvSpPr>
        <p:spPr>
          <a:xfrm>
            <a:off x="624773" y="1690688"/>
            <a:ext cx="4155831" cy="2006669"/>
          </a:xfrm>
        </p:spPr>
        <p:txBody>
          <a:bodyPr vert="horz" lIns="91440" tIns="45720" rIns="91440" bIns="45720" rtlCol="0" anchor="t">
            <a:normAutofit/>
          </a:bodyPr>
          <a:lstStyle/>
          <a:p>
            <a:r>
              <a:rPr lang="en-US" dirty="0"/>
              <a:t>The prevalence of obesity was 39.8% and affected about 93.3 million of US adults in 2015~2016.</a:t>
            </a:r>
          </a:p>
          <a:p>
            <a:endParaRPr lang="en-US" dirty="0"/>
          </a:p>
        </p:txBody>
      </p:sp>
      <p:graphicFrame>
        <p:nvGraphicFramePr>
          <p:cNvPr id="7" name="Table 6">
            <a:extLst>
              <a:ext uri="{FF2B5EF4-FFF2-40B4-BE49-F238E27FC236}">
                <a16:creationId xmlns:a16="http://schemas.microsoft.com/office/drawing/2014/main" id="{05F9A71F-2146-E141-99C6-26F6B6126703}"/>
              </a:ext>
            </a:extLst>
          </p:cNvPr>
          <p:cNvGraphicFramePr>
            <a:graphicFrameLocks noGrp="1"/>
          </p:cNvGraphicFramePr>
          <p:nvPr>
            <p:extLst>
              <p:ext uri="{D42A27DB-BD31-4B8C-83A1-F6EECF244321}">
                <p14:modId xmlns:p14="http://schemas.microsoft.com/office/powerpoint/2010/main" val="2063444854"/>
              </p:ext>
            </p:extLst>
          </p:nvPr>
        </p:nvGraphicFramePr>
        <p:xfrm>
          <a:off x="5685820" y="1690688"/>
          <a:ext cx="5418666" cy="185420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1900941279"/>
                    </a:ext>
                  </a:extLst>
                </a:gridCol>
                <a:gridCol w="2709333">
                  <a:extLst>
                    <a:ext uri="{9D8B030D-6E8A-4147-A177-3AD203B41FA5}">
                      <a16:colId xmlns:a16="http://schemas.microsoft.com/office/drawing/2014/main" val="978258245"/>
                    </a:ext>
                  </a:extLst>
                </a:gridCol>
              </a:tblGrid>
              <a:tr h="370840">
                <a:tc>
                  <a:txBody>
                    <a:bodyPr/>
                    <a:lstStyle/>
                    <a:p>
                      <a:r>
                        <a:rPr lang="en-US" dirty="0"/>
                        <a:t>BMI (kg/m</a:t>
                      </a:r>
                      <a:r>
                        <a:rPr lang="en-US" baseline="30000" dirty="0"/>
                        <a:t>2</a:t>
                      </a:r>
                      <a:r>
                        <a:rPr lang="en-US" baseline="0" dirty="0"/>
                        <a:t>)</a:t>
                      </a:r>
                      <a:endParaRPr lang="en-US" dirty="0"/>
                    </a:p>
                  </a:txBody>
                  <a:tcPr/>
                </a:tc>
                <a:tc>
                  <a:txBody>
                    <a:bodyPr/>
                    <a:lstStyle/>
                    <a:p>
                      <a:r>
                        <a:rPr lang="en-US" dirty="0"/>
                        <a:t>Weight status</a:t>
                      </a:r>
                    </a:p>
                  </a:txBody>
                  <a:tcPr/>
                </a:tc>
                <a:extLst>
                  <a:ext uri="{0D108BD9-81ED-4DB2-BD59-A6C34878D82A}">
                    <a16:rowId xmlns:a16="http://schemas.microsoft.com/office/drawing/2014/main" val="3842767366"/>
                  </a:ext>
                </a:extLst>
              </a:tr>
              <a:tr h="370840">
                <a:tc>
                  <a:txBody>
                    <a:bodyPr/>
                    <a:lstStyle/>
                    <a:p>
                      <a:r>
                        <a:rPr lang="en-US" dirty="0"/>
                        <a:t>Below 18.5</a:t>
                      </a:r>
                    </a:p>
                  </a:txBody>
                  <a:tcPr/>
                </a:tc>
                <a:tc>
                  <a:txBody>
                    <a:bodyPr/>
                    <a:lstStyle/>
                    <a:p>
                      <a:r>
                        <a:rPr lang="en-US" dirty="0"/>
                        <a:t>Underweight</a:t>
                      </a:r>
                    </a:p>
                  </a:txBody>
                  <a:tcPr/>
                </a:tc>
                <a:extLst>
                  <a:ext uri="{0D108BD9-81ED-4DB2-BD59-A6C34878D82A}">
                    <a16:rowId xmlns:a16="http://schemas.microsoft.com/office/drawing/2014/main" val="2780217674"/>
                  </a:ext>
                </a:extLst>
              </a:tr>
              <a:tr h="370840">
                <a:tc>
                  <a:txBody>
                    <a:bodyPr/>
                    <a:lstStyle/>
                    <a:p>
                      <a:r>
                        <a:rPr lang="en-US" dirty="0"/>
                        <a:t>18.5-24.9</a:t>
                      </a:r>
                    </a:p>
                  </a:txBody>
                  <a:tcPr/>
                </a:tc>
                <a:tc>
                  <a:txBody>
                    <a:bodyPr/>
                    <a:lstStyle/>
                    <a:p>
                      <a:r>
                        <a:rPr lang="en-US" dirty="0"/>
                        <a:t>Normal weight</a:t>
                      </a:r>
                    </a:p>
                  </a:txBody>
                  <a:tcPr/>
                </a:tc>
                <a:extLst>
                  <a:ext uri="{0D108BD9-81ED-4DB2-BD59-A6C34878D82A}">
                    <a16:rowId xmlns:a16="http://schemas.microsoft.com/office/drawing/2014/main" val="3400051932"/>
                  </a:ext>
                </a:extLst>
              </a:tr>
              <a:tr h="370840">
                <a:tc>
                  <a:txBody>
                    <a:bodyPr/>
                    <a:lstStyle/>
                    <a:p>
                      <a:r>
                        <a:rPr lang="en-US" dirty="0"/>
                        <a:t>25.0-29.9</a:t>
                      </a:r>
                    </a:p>
                  </a:txBody>
                  <a:tcPr/>
                </a:tc>
                <a:tc>
                  <a:txBody>
                    <a:bodyPr/>
                    <a:lstStyle/>
                    <a:p>
                      <a:r>
                        <a:rPr lang="en-US" dirty="0"/>
                        <a:t>Overweight</a:t>
                      </a:r>
                    </a:p>
                  </a:txBody>
                  <a:tcPr/>
                </a:tc>
                <a:extLst>
                  <a:ext uri="{0D108BD9-81ED-4DB2-BD59-A6C34878D82A}">
                    <a16:rowId xmlns:a16="http://schemas.microsoft.com/office/drawing/2014/main" val="1101973323"/>
                  </a:ext>
                </a:extLst>
              </a:tr>
              <a:tr h="370840">
                <a:tc>
                  <a:txBody>
                    <a:bodyPr/>
                    <a:lstStyle/>
                    <a:p>
                      <a:r>
                        <a:rPr lang="en-US" dirty="0"/>
                        <a:t>30.0 and above</a:t>
                      </a:r>
                    </a:p>
                  </a:txBody>
                  <a:tcPr/>
                </a:tc>
                <a:tc>
                  <a:txBody>
                    <a:bodyPr/>
                    <a:lstStyle/>
                    <a:p>
                      <a:r>
                        <a:rPr lang="en-US" dirty="0"/>
                        <a:t>Obese</a:t>
                      </a:r>
                      <a:endParaRPr lang="en-US" b="1" dirty="0"/>
                    </a:p>
                  </a:txBody>
                  <a:tcPr/>
                </a:tc>
                <a:extLst>
                  <a:ext uri="{0D108BD9-81ED-4DB2-BD59-A6C34878D82A}">
                    <a16:rowId xmlns:a16="http://schemas.microsoft.com/office/drawing/2014/main" val="353416779"/>
                  </a:ext>
                </a:extLst>
              </a:tr>
            </a:tbl>
          </a:graphicData>
        </a:graphic>
      </p:graphicFrame>
      <p:graphicFrame>
        <p:nvGraphicFramePr>
          <p:cNvPr id="14" name="Table 13">
            <a:extLst>
              <a:ext uri="{FF2B5EF4-FFF2-40B4-BE49-F238E27FC236}">
                <a16:creationId xmlns:a16="http://schemas.microsoft.com/office/drawing/2014/main" id="{FB01E377-EA27-6842-852E-9DAD69F3078B}"/>
              </a:ext>
            </a:extLst>
          </p:cNvPr>
          <p:cNvGraphicFramePr>
            <a:graphicFrameLocks noGrp="1"/>
          </p:cNvGraphicFramePr>
          <p:nvPr>
            <p:extLst>
              <p:ext uri="{D42A27DB-BD31-4B8C-83A1-F6EECF244321}">
                <p14:modId xmlns:p14="http://schemas.microsoft.com/office/powerpoint/2010/main" val="3878756500"/>
              </p:ext>
            </p:extLst>
          </p:nvPr>
        </p:nvGraphicFramePr>
        <p:xfrm>
          <a:off x="6430393" y="4486206"/>
          <a:ext cx="4155832" cy="1478280"/>
        </p:xfrm>
        <a:graphic>
          <a:graphicData uri="http://schemas.openxmlformats.org/drawingml/2006/table">
            <a:tbl>
              <a:tblPr firstRow="1" bandRow="1">
                <a:tableStyleId>{5C22544A-7EE6-4342-B048-85BDC9FD1C3A}</a:tableStyleId>
              </a:tblPr>
              <a:tblGrid>
                <a:gridCol w="2077916">
                  <a:extLst>
                    <a:ext uri="{9D8B030D-6E8A-4147-A177-3AD203B41FA5}">
                      <a16:colId xmlns:a16="http://schemas.microsoft.com/office/drawing/2014/main" val="3225622948"/>
                    </a:ext>
                  </a:extLst>
                </a:gridCol>
                <a:gridCol w="2077916">
                  <a:extLst>
                    <a:ext uri="{9D8B030D-6E8A-4147-A177-3AD203B41FA5}">
                      <a16:colId xmlns:a16="http://schemas.microsoft.com/office/drawing/2014/main" val="1469687609"/>
                    </a:ext>
                  </a:extLst>
                </a:gridCol>
              </a:tblGrid>
              <a:tr h="229115">
                <a:tc gridSpan="2">
                  <a:txBody>
                    <a:bodyPr/>
                    <a:lstStyle/>
                    <a:p>
                      <a:pPr algn="ctr"/>
                      <a:r>
                        <a:rPr lang="en-US" dirty="0"/>
                        <a:t>Obesity</a:t>
                      </a:r>
                    </a:p>
                  </a:txBody>
                  <a:tcPr/>
                </a:tc>
                <a:tc hMerge="1">
                  <a:txBody>
                    <a:bodyPr/>
                    <a:lstStyle/>
                    <a:p>
                      <a:endParaRPr lang="en-US" dirty="0"/>
                    </a:p>
                  </a:txBody>
                  <a:tcPr/>
                </a:tc>
                <a:extLst>
                  <a:ext uri="{0D108BD9-81ED-4DB2-BD59-A6C34878D82A}">
                    <a16:rowId xmlns:a16="http://schemas.microsoft.com/office/drawing/2014/main" val="636027202"/>
                  </a:ext>
                </a:extLst>
              </a:tr>
              <a:tr h="370840">
                <a:tc>
                  <a:txBody>
                    <a:bodyPr/>
                    <a:lstStyle/>
                    <a:p>
                      <a:r>
                        <a:rPr lang="en-US" dirty="0"/>
                        <a:t>Class I</a:t>
                      </a:r>
                    </a:p>
                  </a:txBody>
                  <a:tcPr/>
                </a:tc>
                <a:tc>
                  <a:txBody>
                    <a:bodyPr/>
                    <a:lstStyle/>
                    <a:p>
                      <a:r>
                        <a:rPr lang="en-US" dirty="0"/>
                        <a:t>30.0-34.9</a:t>
                      </a:r>
                    </a:p>
                  </a:txBody>
                  <a:tcPr/>
                </a:tc>
                <a:extLst>
                  <a:ext uri="{0D108BD9-81ED-4DB2-BD59-A6C34878D82A}">
                    <a16:rowId xmlns:a16="http://schemas.microsoft.com/office/drawing/2014/main" val="2844766331"/>
                  </a:ext>
                </a:extLst>
              </a:tr>
              <a:tr h="370840">
                <a:tc>
                  <a:txBody>
                    <a:bodyPr/>
                    <a:lstStyle/>
                    <a:p>
                      <a:r>
                        <a:rPr lang="en-US" dirty="0"/>
                        <a:t>Class II</a:t>
                      </a:r>
                    </a:p>
                  </a:txBody>
                  <a:tcPr/>
                </a:tc>
                <a:tc>
                  <a:txBody>
                    <a:bodyPr/>
                    <a:lstStyle/>
                    <a:p>
                      <a:r>
                        <a:rPr lang="en-US" dirty="0"/>
                        <a:t>35-39.9</a:t>
                      </a:r>
                    </a:p>
                  </a:txBody>
                  <a:tcPr/>
                </a:tc>
                <a:extLst>
                  <a:ext uri="{0D108BD9-81ED-4DB2-BD59-A6C34878D82A}">
                    <a16:rowId xmlns:a16="http://schemas.microsoft.com/office/drawing/2014/main" val="526645004"/>
                  </a:ext>
                </a:extLst>
              </a:tr>
              <a:tr h="370840">
                <a:tc>
                  <a:txBody>
                    <a:bodyPr/>
                    <a:lstStyle/>
                    <a:p>
                      <a:r>
                        <a:rPr lang="en-US" dirty="0"/>
                        <a:t>Class III (Severe)</a:t>
                      </a:r>
                    </a:p>
                  </a:txBody>
                  <a:tcPr/>
                </a:tc>
                <a:tc>
                  <a:txBody>
                    <a:bodyPr/>
                    <a:lstStyle/>
                    <a:p>
                      <a:r>
                        <a:rPr lang="en-US" sz="1800" b="0" i="0" u="none" strike="noStrike" kern="1200" dirty="0">
                          <a:solidFill>
                            <a:schemeClr val="dk1"/>
                          </a:solidFill>
                          <a:effectLst/>
                          <a:latin typeface="+mn-lt"/>
                          <a:ea typeface="+mn-ea"/>
                          <a:cs typeface="+mn-cs"/>
                        </a:rPr>
                        <a:t>≥ 40</a:t>
                      </a:r>
                      <a:endParaRPr lang="en-US" dirty="0"/>
                    </a:p>
                  </a:txBody>
                  <a:tcPr/>
                </a:tc>
                <a:extLst>
                  <a:ext uri="{0D108BD9-81ED-4DB2-BD59-A6C34878D82A}">
                    <a16:rowId xmlns:a16="http://schemas.microsoft.com/office/drawing/2014/main" val="1627099891"/>
                  </a:ext>
                </a:extLst>
              </a:tr>
            </a:tbl>
          </a:graphicData>
        </a:graphic>
      </p:graphicFrame>
      <p:sp>
        <p:nvSpPr>
          <p:cNvPr id="4" name="TextBox 3">
            <a:extLst>
              <a:ext uri="{FF2B5EF4-FFF2-40B4-BE49-F238E27FC236}">
                <a16:creationId xmlns:a16="http://schemas.microsoft.com/office/drawing/2014/main" id="{285EB575-125D-CA46-9EDF-618A4534376A}"/>
              </a:ext>
            </a:extLst>
          </p:cNvPr>
          <p:cNvSpPr txBox="1"/>
          <p:nvPr/>
        </p:nvSpPr>
        <p:spPr>
          <a:xfrm>
            <a:off x="0" y="6628805"/>
            <a:ext cx="11104486" cy="276999"/>
          </a:xfrm>
          <a:prstGeom prst="rect">
            <a:avLst/>
          </a:prstGeom>
          <a:noFill/>
        </p:spPr>
        <p:txBody>
          <a:bodyPr wrap="square" rtlCol="0">
            <a:spAutoFit/>
          </a:bodyPr>
          <a:lstStyle/>
          <a:p>
            <a:r>
              <a:rPr lang="en-US" sz="1200" i="1" dirty="0"/>
              <a:t>Center for Disease Control and Prevention, </a:t>
            </a:r>
            <a:r>
              <a:rPr lang="en-US" sz="1200" dirty="0"/>
              <a:t>October 2017. </a:t>
            </a:r>
            <a:r>
              <a:rPr lang="en-US" sz="1200" i="1" dirty="0"/>
              <a:t> </a:t>
            </a:r>
            <a:endParaRPr lang="en-US" sz="1200" dirty="0"/>
          </a:p>
        </p:txBody>
      </p:sp>
      <p:sp>
        <p:nvSpPr>
          <p:cNvPr id="5" name="Right Arrow 4">
            <a:extLst>
              <a:ext uri="{FF2B5EF4-FFF2-40B4-BE49-F238E27FC236}">
                <a16:creationId xmlns:a16="http://schemas.microsoft.com/office/drawing/2014/main" id="{53C696AD-D126-6D43-8D4A-B77AB1F3070B}"/>
              </a:ext>
            </a:extLst>
          </p:cNvPr>
          <p:cNvSpPr/>
          <p:nvPr/>
        </p:nvSpPr>
        <p:spPr>
          <a:xfrm>
            <a:off x="4573835" y="2474433"/>
            <a:ext cx="978408" cy="219589"/>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05D72006-5A8D-7442-9373-EB1554AD0C09}"/>
              </a:ext>
            </a:extLst>
          </p:cNvPr>
          <p:cNvSpPr/>
          <p:nvPr/>
        </p:nvSpPr>
        <p:spPr>
          <a:xfrm rot="5400000">
            <a:off x="8035324" y="3873373"/>
            <a:ext cx="719657" cy="226313"/>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78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3F29-861C-437D-B0DA-99383806C66C}"/>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700" dirty="0"/>
              <a:t>Venous Thromboembolism (VTE)</a:t>
            </a:r>
            <a:endParaRPr lang="en-US" sz="3700" baseline="30000" dirty="0"/>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41DC838-1EBB-084E-9E9C-B0CAD8744675}"/>
              </a:ext>
            </a:extLst>
          </p:cNvPr>
          <p:cNvSpPr txBox="1"/>
          <p:nvPr/>
        </p:nvSpPr>
        <p:spPr>
          <a:xfrm>
            <a:off x="655321" y="2575034"/>
            <a:ext cx="5120113" cy="346222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Referring to blood clots in the veins including deep vein thrombosis (DVT) and pulmonary embolism (PE).</a:t>
            </a:r>
          </a:p>
          <a:p>
            <a:pPr marL="742950" lvl="1" indent="-228600">
              <a:lnSpc>
                <a:spcPct val="90000"/>
              </a:lnSpc>
              <a:spcAft>
                <a:spcPts val="600"/>
              </a:spcAft>
              <a:buFont typeface="Arial" panose="020B0604020202020204" pitchFamily="34" charset="0"/>
              <a:buChar char="•"/>
            </a:pPr>
            <a:r>
              <a:rPr lang="en-US" sz="2000" dirty="0"/>
              <a:t>Usually develop in the lower leg, thigh, and pelvis. </a:t>
            </a:r>
          </a:p>
          <a:p>
            <a:pPr marL="742950" lvl="1" indent="-228600">
              <a:lnSpc>
                <a:spcPct val="90000"/>
              </a:lnSpc>
              <a:spcAft>
                <a:spcPts val="600"/>
              </a:spcAft>
              <a:buFont typeface="Arial" panose="020B0604020202020204" pitchFamily="34" charset="0"/>
              <a:buChar char="•"/>
            </a:pPr>
            <a:r>
              <a:rPr lang="en-US" sz="2000" dirty="0"/>
              <a:t>Can also occur in the arm</a:t>
            </a:r>
          </a:p>
          <a:p>
            <a:pPr marL="742950" lvl="1" indent="-228600">
              <a:lnSpc>
                <a:spcPct val="90000"/>
              </a:lnSpc>
              <a:spcAft>
                <a:spcPts val="600"/>
              </a:spcAft>
              <a:buFont typeface="Arial" panose="020B0604020202020204" pitchFamily="34" charset="0"/>
              <a:buChar char="•"/>
            </a:pPr>
            <a:r>
              <a:rPr lang="en-US" sz="2000" dirty="0"/>
              <a:t>Underdiagnosed, yet a preventable medical condition. </a:t>
            </a:r>
          </a:p>
        </p:txBody>
      </p:sp>
      <p:pic>
        <p:nvPicPr>
          <p:cNvPr id="5" name="Picture 4" descr="A picture containing table, sitting, red, food&#10;&#10;Description automatically generated">
            <a:extLst>
              <a:ext uri="{FF2B5EF4-FFF2-40B4-BE49-F238E27FC236}">
                <a16:creationId xmlns:a16="http://schemas.microsoft.com/office/drawing/2014/main" id="{6491FAAA-8EAD-AE43-945A-8FD9A31ADB96}"/>
              </a:ext>
            </a:extLst>
          </p:cNvPr>
          <p:cNvPicPr>
            <a:picLocks noChangeAspect="1"/>
          </p:cNvPicPr>
          <p:nvPr/>
        </p:nvPicPr>
        <p:blipFill rotWithShape="1">
          <a:blip r:embed="rId3">
            <a:extLst>
              <a:ext uri="{28A0092B-C50C-407E-A947-70E740481C1C}">
                <a14:useLocalDpi xmlns:a14="http://schemas.microsoft.com/office/drawing/2010/main" val="0"/>
              </a:ext>
            </a:extLst>
          </a:blip>
          <a:srcRect l="2008" r="5706"/>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Box 6">
            <a:extLst>
              <a:ext uri="{FF2B5EF4-FFF2-40B4-BE49-F238E27FC236}">
                <a16:creationId xmlns:a16="http://schemas.microsoft.com/office/drawing/2014/main" id="{0DC236F7-32C1-4342-A706-A5DD786C20F9}"/>
              </a:ext>
            </a:extLst>
          </p:cNvPr>
          <p:cNvSpPr txBox="1"/>
          <p:nvPr/>
        </p:nvSpPr>
        <p:spPr>
          <a:xfrm>
            <a:off x="0" y="6585656"/>
            <a:ext cx="4200939" cy="276999"/>
          </a:xfrm>
          <a:prstGeom prst="rect">
            <a:avLst/>
          </a:prstGeom>
          <a:noFill/>
        </p:spPr>
        <p:txBody>
          <a:bodyPr wrap="square" rtlCol="0">
            <a:spAutoFit/>
          </a:bodyPr>
          <a:lstStyle/>
          <a:p>
            <a:r>
              <a:rPr lang="en-US" sz="1200" i="1" dirty="0"/>
              <a:t>Center for Disease Control and Prevention, </a:t>
            </a:r>
            <a:r>
              <a:rPr lang="en-US" sz="1200" dirty="0"/>
              <a:t>February 2020</a:t>
            </a:r>
            <a:r>
              <a:rPr lang="en-US" sz="1200" i="1" dirty="0"/>
              <a:t>.</a:t>
            </a:r>
            <a:r>
              <a:rPr lang="en-US" sz="1200" dirty="0"/>
              <a:t> </a:t>
            </a:r>
            <a:r>
              <a:rPr lang="en-US" sz="1200" i="1" dirty="0"/>
              <a:t> </a:t>
            </a:r>
            <a:endParaRPr lang="en-US" sz="1200" dirty="0"/>
          </a:p>
        </p:txBody>
      </p:sp>
    </p:spTree>
    <p:extLst>
      <p:ext uri="{BB962C8B-B14F-4D97-AF65-F5344CB8AC3E}">
        <p14:creationId xmlns:p14="http://schemas.microsoft.com/office/powerpoint/2010/main" val="59978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100000"/>
                    </a14:imgEffect>
                  </a14:imgLayer>
                </a14:imgProps>
              </a:ext>
            </a:extLst>
          </a:blip>
          <a:srcRect/>
          <a:stretch>
            <a:fillRect l="87000" t="90000" r="2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3F29-861C-437D-B0DA-99383806C66C}"/>
              </a:ext>
            </a:extLst>
          </p:cNvPr>
          <p:cNvSpPr>
            <a:spLocks noGrp="1"/>
          </p:cNvSpPr>
          <p:nvPr>
            <p:ph type="title"/>
          </p:nvPr>
        </p:nvSpPr>
        <p:spPr>
          <a:xfrm>
            <a:off x="838200" y="365125"/>
            <a:ext cx="10515600" cy="1325563"/>
          </a:xfrm>
        </p:spPr>
        <p:txBody>
          <a:bodyPr/>
          <a:lstStyle/>
          <a:p>
            <a:pPr algn="ctr"/>
            <a:r>
              <a:rPr lang="en-US" dirty="0"/>
              <a:t>VTE Risk Factors</a:t>
            </a:r>
            <a:endParaRPr lang="en-US" baseline="30000" dirty="0"/>
          </a:p>
        </p:txBody>
      </p:sp>
      <p:sp>
        <p:nvSpPr>
          <p:cNvPr id="3" name="Content Placeholder 2">
            <a:extLst>
              <a:ext uri="{FF2B5EF4-FFF2-40B4-BE49-F238E27FC236}">
                <a16:creationId xmlns:a16="http://schemas.microsoft.com/office/drawing/2014/main" id="{B9E31A3F-1F99-43D0-8C95-3706535B650B}"/>
              </a:ext>
            </a:extLst>
          </p:cNvPr>
          <p:cNvSpPr>
            <a:spLocks noGrp="1"/>
          </p:cNvSpPr>
          <p:nvPr>
            <p:ph idx="1"/>
          </p:nvPr>
        </p:nvSpPr>
        <p:spPr>
          <a:xfrm>
            <a:off x="1296512" y="1690689"/>
            <a:ext cx="9598974" cy="2327520"/>
          </a:xfrm>
        </p:spPr>
        <p:txBody>
          <a:bodyPr vert="horz" lIns="91440" tIns="45720" rIns="91440" bIns="45720" rtlCol="0" anchor="t">
            <a:normAutofit fontScale="92500" lnSpcReduction="20000"/>
          </a:bodyPr>
          <a:lstStyle/>
          <a:p>
            <a:r>
              <a:rPr lang="en-US" sz="3600" dirty="0">
                <a:solidFill>
                  <a:schemeClr val="bg1"/>
                </a:solidFill>
              </a:rPr>
              <a:t>Serve as a tool for clinician use in patients &gt;65 years of age for prescribing and dose adjustments</a:t>
            </a:r>
            <a:endParaRPr lang="en-US" sz="3600" dirty="0">
              <a:solidFill>
                <a:schemeClr val="bg1"/>
              </a:solidFill>
              <a:cs typeface="Calibri"/>
            </a:endParaRPr>
          </a:p>
          <a:p>
            <a:r>
              <a:rPr lang="en-US" sz="3600" dirty="0">
                <a:solidFill>
                  <a:schemeClr val="bg1"/>
                </a:solidFill>
              </a:rPr>
              <a:t>Provide evidence-based recommendations created by an interdisciplinary panel of geriatric experts</a:t>
            </a:r>
            <a:endParaRPr lang="en-US" sz="3600" dirty="0">
              <a:solidFill>
                <a:schemeClr val="bg1"/>
              </a:solidFill>
              <a:cs typeface="Calibri"/>
            </a:endParaRPr>
          </a:p>
          <a:p>
            <a:r>
              <a:rPr lang="en-US" sz="3600" dirty="0">
                <a:solidFill>
                  <a:schemeClr val="bg1"/>
                </a:solidFill>
              </a:rPr>
              <a:t>Analyze safety and risk-benefit ratio for at-risk people</a:t>
            </a:r>
            <a:endParaRPr lang="en-US" sz="3600" dirty="0">
              <a:solidFill>
                <a:schemeClr val="bg1"/>
              </a:solidFill>
              <a:cs typeface="Calibri"/>
            </a:endParaRPr>
          </a:p>
        </p:txBody>
      </p:sp>
      <p:graphicFrame>
        <p:nvGraphicFramePr>
          <p:cNvPr id="6" name="Diagram 5">
            <a:extLst>
              <a:ext uri="{FF2B5EF4-FFF2-40B4-BE49-F238E27FC236}">
                <a16:creationId xmlns:a16="http://schemas.microsoft.com/office/drawing/2014/main" id="{60212A41-8B3A-C241-AA16-3E6B6C5DBA41}"/>
              </a:ext>
            </a:extLst>
          </p:cNvPr>
          <p:cNvGraphicFramePr/>
          <p:nvPr>
            <p:extLst>
              <p:ext uri="{D42A27DB-BD31-4B8C-83A1-F6EECF244321}">
                <p14:modId xmlns:p14="http://schemas.microsoft.com/office/powerpoint/2010/main" val="1289146374"/>
              </p:ext>
            </p:extLst>
          </p:nvPr>
        </p:nvGraphicFramePr>
        <p:xfrm>
          <a:off x="2031999" y="719666"/>
          <a:ext cx="823843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B322BBC1-6D23-C342-842C-710ABF096D61}"/>
              </a:ext>
            </a:extLst>
          </p:cNvPr>
          <p:cNvSpPr txBox="1"/>
          <p:nvPr/>
        </p:nvSpPr>
        <p:spPr>
          <a:xfrm>
            <a:off x="0" y="6581001"/>
            <a:ext cx="5791200" cy="276999"/>
          </a:xfrm>
          <a:prstGeom prst="rect">
            <a:avLst/>
          </a:prstGeom>
          <a:noFill/>
        </p:spPr>
        <p:txBody>
          <a:bodyPr wrap="square" rtlCol="0">
            <a:spAutoFit/>
          </a:bodyPr>
          <a:lstStyle/>
          <a:p>
            <a:r>
              <a:rPr lang="en-US" sz="1200" i="1" dirty="0"/>
              <a:t>Center for Disease Control and Prevention, </a:t>
            </a:r>
            <a:r>
              <a:rPr lang="en-US" sz="1200" dirty="0"/>
              <a:t>February 2020</a:t>
            </a:r>
            <a:r>
              <a:rPr lang="en-US" sz="1200" i="1" dirty="0"/>
              <a:t>.</a:t>
            </a:r>
            <a:r>
              <a:rPr lang="en-US" sz="1200" dirty="0"/>
              <a:t> </a:t>
            </a:r>
            <a:r>
              <a:rPr lang="en-US" sz="1200" i="1" dirty="0"/>
              <a:t> </a:t>
            </a:r>
            <a:endParaRPr lang="en-US" sz="1200" dirty="0"/>
          </a:p>
        </p:txBody>
      </p:sp>
    </p:spTree>
    <p:extLst>
      <p:ext uri="{BB962C8B-B14F-4D97-AF65-F5344CB8AC3E}">
        <p14:creationId xmlns:p14="http://schemas.microsoft.com/office/powerpoint/2010/main" val="185046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48DA7-635E-47F0-8914-C797D100AC5F}"/>
              </a:ext>
            </a:extLst>
          </p:cNvPr>
          <p:cNvSpPr>
            <a:spLocks noGrp="1"/>
          </p:cNvSpPr>
          <p:nvPr>
            <p:ph idx="1"/>
          </p:nvPr>
        </p:nvSpPr>
        <p:spPr>
          <a:xfrm>
            <a:off x="838200" y="1862967"/>
            <a:ext cx="10515600" cy="2868060"/>
          </a:xfrm>
          <a:ln>
            <a:solidFill>
              <a:schemeClr val="accent1"/>
            </a:solidFill>
          </a:ln>
        </p:spPr>
        <p:txBody>
          <a:bodyPr>
            <a:normAutofit/>
          </a:bodyPr>
          <a:lstStyle/>
          <a:p>
            <a:pPr marL="0" indent="0">
              <a:buNone/>
            </a:pPr>
            <a:r>
              <a:rPr lang="en-US" sz="3200" dirty="0"/>
              <a:t>Obese patients (BMI &gt; 30 kg/m</a:t>
            </a:r>
            <a:r>
              <a:rPr lang="en-US" sz="3200" baseline="30000" dirty="0"/>
              <a:t>2</a:t>
            </a:r>
            <a:r>
              <a:rPr lang="en-US" sz="3200" dirty="0"/>
              <a:t>) not only carry an </a:t>
            </a:r>
            <a:r>
              <a:rPr lang="en-US" sz="3200" b="1" dirty="0"/>
              <a:t>increased risk of VTE</a:t>
            </a:r>
            <a:r>
              <a:rPr lang="en-US" sz="3200" dirty="0"/>
              <a:t>, but also </a:t>
            </a:r>
            <a:r>
              <a:rPr lang="en-US" sz="3200" b="1" dirty="0"/>
              <a:t>recurrent VTE </a:t>
            </a:r>
            <a:r>
              <a:rPr lang="en-US" sz="3200" dirty="0"/>
              <a:t>and </a:t>
            </a:r>
            <a:r>
              <a:rPr lang="en-US" sz="3200" b="1" dirty="0"/>
              <a:t>post-thrombotic syndrome</a:t>
            </a:r>
            <a:r>
              <a:rPr lang="en-US" sz="3200" dirty="0"/>
              <a:t>.</a:t>
            </a:r>
            <a:endParaRPr lang="en-US" sz="3200" baseline="30000" dirty="0"/>
          </a:p>
          <a:p>
            <a:pPr lvl="1"/>
            <a:r>
              <a:rPr lang="en-US" sz="2800" dirty="0"/>
              <a:t>PTS is characterized by fibrotic injury due to thrombosis-induced inflammation.</a:t>
            </a:r>
          </a:p>
          <a:p>
            <a:pPr lvl="1"/>
            <a:r>
              <a:rPr lang="en-US" sz="2800" dirty="0"/>
              <a:t>This results in thickened and nonfunctioning vein walls.</a:t>
            </a:r>
          </a:p>
        </p:txBody>
      </p:sp>
      <p:sp>
        <p:nvSpPr>
          <p:cNvPr id="2" name="Title 1">
            <a:extLst>
              <a:ext uri="{FF2B5EF4-FFF2-40B4-BE49-F238E27FC236}">
                <a16:creationId xmlns:a16="http://schemas.microsoft.com/office/drawing/2014/main" id="{F5D4B27F-53CA-446E-AA2A-8712AEEFB140}"/>
              </a:ext>
            </a:extLst>
          </p:cNvPr>
          <p:cNvSpPr>
            <a:spLocks noGrp="1"/>
          </p:cNvSpPr>
          <p:nvPr>
            <p:ph type="title"/>
          </p:nvPr>
        </p:nvSpPr>
        <p:spPr/>
        <p:txBody>
          <a:bodyPr/>
          <a:lstStyle/>
          <a:p>
            <a:pPr algn="ctr"/>
            <a:r>
              <a:rPr lang="en-US" dirty="0"/>
              <a:t>VTE Prevalence in Obesity</a:t>
            </a:r>
            <a:endParaRPr lang="en-US" baseline="30000" dirty="0"/>
          </a:p>
        </p:txBody>
      </p:sp>
      <p:sp>
        <p:nvSpPr>
          <p:cNvPr id="6" name="TextBox 5">
            <a:extLst>
              <a:ext uri="{FF2B5EF4-FFF2-40B4-BE49-F238E27FC236}">
                <a16:creationId xmlns:a16="http://schemas.microsoft.com/office/drawing/2014/main" id="{2B122F2E-375B-584C-8FB6-C6A8B2AE0B7F}"/>
              </a:ext>
            </a:extLst>
          </p:cNvPr>
          <p:cNvSpPr txBox="1"/>
          <p:nvPr/>
        </p:nvSpPr>
        <p:spPr>
          <a:xfrm>
            <a:off x="0" y="6396335"/>
            <a:ext cx="11104486" cy="461665"/>
          </a:xfrm>
          <a:prstGeom prst="rect">
            <a:avLst/>
          </a:prstGeom>
          <a:noFill/>
        </p:spPr>
        <p:txBody>
          <a:bodyPr wrap="square" rtlCol="0">
            <a:spAutoFit/>
          </a:bodyPr>
          <a:lstStyle/>
          <a:p>
            <a:r>
              <a:rPr lang="en-US" sz="1200" dirty="0"/>
              <a:t>Miranda, </a:t>
            </a:r>
            <a:r>
              <a:rPr lang="en-US" sz="1200" i="1" dirty="0"/>
              <a:t>Thrombosis Research,</a:t>
            </a:r>
            <a:r>
              <a:rPr lang="en-US" sz="1200" dirty="0"/>
              <a:t> April 2017.</a:t>
            </a:r>
          </a:p>
          <a:p>
            <a:r>
              <a:rPr lang="en-US" sz="1200" dirty="0"/>
              <a:t>Metz, </a:t>
            </a:r>
            <a:r>
              <a:rPr lang="en-US" sz="1200" i="1" dirty="0"/>
              <a:t>Methodist </a:t>
            </a:r>
            <a:r>
              <a:rPr lang="en-US" sz="1200" i="1" dirty="0" err="1"/>
              <a:t>Debakey</a:t>
            </a:r>
            <a:r>
              <a:rPr lang="en-US" sz="1200" i="1" dirty="0"/>
              <a:t> Cardiovascular Journal,</a:t>
            </a:r>
            <a:r>
              <a:rPr lang="en-US" sz="1200" dirty="0"/>
              <a:t> July 2018. </a:t>
            </a:r>
          </a:p>
        </p:txBody>
      </p:sp>
    </p:spTree>
    <p:extLst>
      <p:ext uri="{BB962C8B-B14F-4D97-AF65-F5344CB8AC3E}">
        <p14:creationId xmlns:p14="http://schemas.microsoft.com/office/powerpoint/2010/main" val="379103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2750_Essentia_PPT_a4_v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46422D3E1EA04E8844541A5B045D8A" ma:contentTypeVersion="13" ma:contentTypeDescription="Create a new document." ma:contentTypeScope="" ma:versionID="5c75e4122a8219d22e5a41d9a21a798d">
  <xsd:schema xmlns:xsd="http://www.w3.org/2001/XMLSchema" xmlns:xs="http://www.w3.org/2001/XMLSchema" xmlns:p="http://schemas.microsoft.com/office/2006/metadata/properties" xmlns:ns3="e5a2a05d-22e9-4469-befc-ac059c5c3e0a" xmlns:ns4="27062940-b3f6-4ca5-9e0a-08555e6c19ed" targetNamespace="http://schemas.microsoft.com/office/2006/metadata/properties" ma:root="true" ma:fieldsID="a43527398c05d969ce0df6c74f7f2f1c" ns3:_="" ns4:_="">
    <xsd:import namespace="e5a2a05d-22e9-4469-befc-ac059c5c3e0a"/>
    <xsd:import namespace="27062940-b3f6-4ca5-9e0a-08555e6c19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AutoKeyPoints" minOccurs="0"/>
                <xsd:element ref="ns4:MediaServiceKeyPoint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2a05d-22e9-4469-befc-ac059c5c3e0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062940-b3f6-4ca5-9e0a-08555e6c19e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AA4EEF-2ABD-4814-8B89-3A199D470E5E}">
  <ds:schemaRefs>
    <ds:schemaRef ds:uri="http://schemas.microsoft.com/sharepoint/v3/contenttype/forms"/>
  </ds:schemaRefs>
</ds:datastoreItem>
</file>

<file path=customXml/itemProps2.xml><?xml version="1.0" encoding="utf-8"?>
<ds:datastoreItem xmlns:ds="http://schemas.openxmlformats.org/officeDocument/2006/customXml" ds:itemID="{674E1048-CB22-45AD-BEB4-13085A657D93}">
  <ds:schemaRef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27062940-b3f6-4ca5-9e0a-08555e6c19ed"/>
    <ds:schemaRef ds:uri="e5a2a05d-22e9-4469-befc-ac059c5c3e0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F6478C8-7FE8-4D9A-B364-68A7D1485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2a05d-22e9-4469-befc-ac059c5c3e0a"/>
    <ds:schemaRef ds:uri="27062940-b3f6-4ca5-9e0a-08555e6c19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7047</TotalTime>
  <Words>5381</Words>
  <Application>Microsoft Macintosh PowerPoint</Application>
  <PresentationFormat>Widescreen</PresentationFormat>
  <Paragraphs>658</Paragraphs>
  <Slides>48</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Calibri Light</vt:lpstr>
      <vt:lpstr>Office Theme</vt:lpstr>
      <vt:lpstr>32750_Essentia_PPT_a4_v1</vt:lpstr>
      <vt:lpstr>PowerPoint Presentation</vt:lpstr>
      <vt:lpstr>Disclosures</vt:lpstr>
      <vt:lpstr>Abbreviations </vt:lpstr>
      <vt:lpstr>Objectives</vt:lpstr>
      <vt:lpstr>Poll Question #1</vt:lpstr>
      <vt:lpstr>Epidemiology </vt:lpstr>
      <vt:lpstr>Venous Thromboembolism (VTE)</vt:lpstr>
      <vt:lpstr>VTE Risk Factors</vt:lpstr>
      <vt:lpstr>VTE Prevalence in Obesity</vt:lpstr>
      <vt:lpstr>VTE Prevalence in Obesity</vt:lpstr>
      <vt:lpstr>VTE Mechanism in Obesity</vt:lpstr>
      <vt:lpstr>Impaired Fibrinolysis </vt:lpstr>
      <vt:lpstr>Current Challenges</vt:lpstr>
      <vt:lpstr>Non-Pharmacologic Treatment</vt:lpstr>
      <vt:lpstr>Poll Question #2</vt:lpstr>
      <vt:lpstr>Enoxaparin in Obesity</vt:lpstr>
      <vt:lpstr>Mechanism of action: Enoxaparin</vt:lpstr>
      <vt:lpstr>VTE Thromboembolic Recommendations Bariatric Surgery </vt:lpstr>
      <vt:lpstr>Enoxaparin Dosing Strategies  Bariatric Surgery</vt:lpstr>
      <vt:lpstr>Borkgren- Okonek et al. 2008.  Surgery for Obesity and Related Diseases </vt:lpstr>
      <vt:lpstr>VTE Prophylaxis Recommendations Bariatric surgery </vt:lpstr>
      <vt:lpstr>VTE Thromboembolic Recommendations Hospitalized Patients</vt:lpstr>
      <vt:lpstr>VTE Thromboembolic Recommendations Hospitalized Patients</vt:lpstr>
      <vt:lpstr>Enoxaparin Dosing Strategies  Obesity</vt:lpstr>
      <vt:lpstr>Methods</vt:lpstr>
      <vt:lpstr>Characteristics of medically-ill patients with extreme obesity</vt:lpstr>
      <vt:lpstr>Efficacy </vt:lpstr>
      <vt:lpstr>Safety</vt:lpstr>
      <vt:lpstr>Enoxaparin Dosing Strategies  Obesity</vt:lpstr>
      <vt:lpstr>Wang et al, 2014,  Journal of Thrombosis and Haemostasis.  </vt:lpstr>
      <vt:lpstr>Enoxaparin Dosing Strategies  Obesity</vt:lpstr>
      <vt:lpstr>Scholten et al, 2002, Obesity Surgery. </vt:lpstr>
      <vt:lpstr>Scholten et al, 2002, Obesity Surgery. </vt:lpstr>
      <vt:lpstr>VTE Prophylaxis Recommendations Obesity</vt:lpstr>
      <vt:lpstr>Summary of enoxaparin</vt:lpstr>
      <vt:lpstr>DOACs in Obesity </vt:lpstr>
      <vt:lpstr>Direct Oral Anticoagulants Obesity</vt:lpstr>
      <vt:lpstr>The Impacts of Body Weight on Rivaroxaban Pharmacokinetics</vt:lpstr>
      <vt:lpstr>ARISTOTLE Trial </vt:lpstr>
      <vt:lpstr>ARISTOTLE Trial </vt:lpstr>
      <vt:lpstr>‘Obesity Paradox’ in the ARISTOTLE trial</vt:lpstr>
      <vt:lpstr>ARISTOTLE Trial </vt:lpstr>
      <vt:lpstr>ARISTOTLE Trial </vt:lpstr>
      <vt:lpstr>Edoxaban</vt:lpstr>
      <vt:lpstr>Summary of DOACs</vt:lpstr>
      <vt:lpstr>Poll Question #3</vt:lpstr>
      <vt:lpstr>Final Summary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Kreft, Sierra</dc:creator>
  <cp:lastModifiedBy>Kreft, Sierra</cp:lastModifiedBy>
  <cp:revision>105</cp:revision>
  <dcterms:created xsi:type="dcterms:W3CDTF">2020-02-26T20:31:30Z</dcterms:created>
  <dcterms:modified xsi:type="dcterms:W3CDTF">2020-03-08T20:49:51Z</dcterms:modified>
</cp:coreProperties>
</file>