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8"/>
  </p:notesMasterIdLst>
  <p:sldIdLst>
    <p:sldId id="256" r:id="rId2"/>
    <p:sldId id="257" r:id="rId3"/>
    <p:sldId id="267" r:id="rId4"/>
    <p:sldId id="262" r:id="rId5"/>
    <p:sldId id="264" r:id="rId6"/>
    <p:sldId id="259" r:id="rId7"/>
    <p:sldId id="306" r:id="rId8"/>
    <p:sldId id="307" r:id="rId9"/>
    <p:sldId id="308" r:id="rId10"/>
    <p:sldId id="300" r:id="rId11"/>
    <p:sldId id="304" r:id="rId12"/>
    <p:sldId id="314" r:id="rId13"/>
    <p:sldId id="279" r:id="rId14"/>
    <p:sldId id="309" r:id="rId15"/>
    <p:sldId id="310" r:id="rId16"/>
    <p:sldId id="311" r:id="rId17"/>
    <p:sldId id="312" r:id="rId18"/>
    <p:sldId id="313" r:id="rId19"/>
    <p:sldId id="315" r:id="rId20"/>
    <p:sldId id="297" r:id="rId21"/>
    <p:sldId id="299" r:id="rId22"/>
    <p:sldId id="305" r:id="rId23"/>
    <p:sldId id="286" r:id="rId24"/>
    <p:sldId id="289" r:id="rId25"/>
    <p:sldId id="292" r:id="rId26"/>
    <p:sldId id="29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y Werremeyer" initials="AW" lastIdx="1" clrIdx="0">
    <p:extLst>
      <p:ext uri="{19B8F6BF-5375-455C-9EA6-DF929625EA0E}">
        <p15:presenceInfo xmlns:p15="http://schemas.microsoft.com/office/powerpoint/2012/main" userId="Amy Werreme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D5113-5A3C-4ED5-AFB2-24563BF0B0A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FA1ED-F399-4032-8556-87A0AF33C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1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Psychological</a:t>
            </a:r>
            <a:r>
              <a:rPr lang="en-US" baseline="0" dirty="0" smtClean="0"/>
              <a:t> treatment (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. CBT) is virtually ALWAYS indicate in conjunction (if not prior to) with psychopharmacology.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AVOID BUPROPION especially if panic symptoms and/or panic disorder present.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FA1ED-F399-4032-8556-87A0AF33C7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9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eriod"/>
            </a:pPr>
            <a:r>
              <a:rPr lang="en-US" dirty="0" smtClean="0"/>
              <a:t>Past trials</a:t>
            </a:r>
            <a:r>
              <a:rPr lang="en-US" baseline="0" dirty="0" smtClean="0"/>
              <a:t> have not been adequate</a:t>
            </a:r>
          </a:p>
          <a:p>
            <a:pPr marL="228600" indent="-228600">
              <a:buAutoNum type="alphaLcPeriod"/>
            </a:pPr>
            <a:r>
              <a:rPr lang="en-US" baseline="0" dirty="0" smtClean="0"/>
              <a:t>Has she been taking the sertraline? Is she seeing a therapist for CBT?</a:t>
            </a:r>
          </a:p>
          <a:p>
            <a:pPr marL="228600" indent="-228600">
              <a:buAutoNum type="alphaLcPeriod"/>
            </a:pPr>
            <a:r>
              <a:rPr lang="en-US" baseline="0" dirty="0" smtClean="0"/>
              <a:t>If adherence to sertraline is confirmed: increase the dose to 150 or 200 before considering addition of other therapies.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FA1ED-F399-4032-8556-87A0AF33C73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2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Venlafaxine is metabolized by 2D6. So he</a:t>
            </a:r>
            <a:r>
              <a:rPr lang="en-US" baseline="0" dirty="0" smtClean="0"/>
              <a:t> may be eliminating venlafaxine very quickly and therefore, not getting as much effect from it as a “normal” metabolizer would. Could increase the dose beyond published max. (??Could avoid venlafaxine altogether and choose sertraline as it is only a very minor substrate of 2D6)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FA1ED-F399-4032-8556-87A0AF33C73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11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only antipsychotics that are </a:t>
            </a:r>
            <a:r>
              <a:rPr lang="en-US" u="sng" baseline="0" dirty="0" smtClean="0"/>
              <a:t>FDA approved</a:t>
            </a:r>
            <a:r>
              <a:rPr lang="en-US" u="none" baseline="0" dirty="0" smtClean="0"/>
              <a:t> </a:t>
            </a:r>
            <a:r>
              <a:rPr lang="en-US" baseline="0" dirty="0" smtClean="0"/>
              <a:t>for this indication. However, some other antipsychotics (ex. Risperidone) do have data that supports they are likely effective for this indication as well.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Prices are cash prices for 30 day supply of dose in the middle</a:t>
            </a:r>
            <a:r>
              <a:rPr lang="en-US" baseline="0" dirty="0" smtClean="0"/>
              <a:t> of the dosage range obtained from rxpricequotes.com on 12/22/16.</a:t>
            </a:r>
          </a:p>
          <a:p>
            <a:r>
              <a:rPr lang="en-US" baseline="0" dirty="0" smtClean="0"/>
              <a:t>Quetiapine IR price: $180.00</a:t>
            </a:r>
          </a:p>
          <a:p>
            <a:r>
              <a:rPr lang="en-US" baseline="0" dirty="0" smtClean="0"/>
              <a:t>Brand </a:t>
            </a:r>
            <a:r>
              <a:rPr lang="en-US" baseline="0" dirty="0" err="1" smtClean="0"/>
              <a:t>Symbyax</a:t>
            </a:r>
            <a:r>
              <a:rPr lang="en-US" baseline="0" dirty="0" smtClean="0"/>
              <a:t> price: $497-550</a:t>
            </a:r>
          </a:p>
          <a:p>
            <a:r>
              <a:rPr lang="en-US" baseline="0" dirty="0" smtClean="0"/>
              <a:t>Brand name </a:t>
            </a:r>
            <a:r>
              <a:rPr lang="en-US" baseline="0" dirty="0" err="1" smtClean="0"/>
              <a:t>Abilify</a:t>
            </a:r>
            <a:r>
              <a:rPr lang="en-US" baseline="0" dirty="0" smtClean="0"/>
              <a:t>: same as generic listed above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FA1ED-F399-4032-8556-87A0AF33C73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7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maximum tolerated dose = either the published maximum</a:t>
            </a:r>
            <a:r>
              <a:rPr lang="en-US" baseline="0" dirty="0" smtClean="0"/>
              <a:t> dose OR the dose that causes side effects that are deal breakers for the patient</a:t>
            </a:r>
          </a:p>
          <a:p>
            <a:r>
              <a:rPr lang="en-US" baseline="0" dirty="0" smtClean="0"/>
              <a:t>**The APA guidelines even state: “</a:t>
            </a:r>
            <a:r>
              <a:rPr lang="en-US" dirty="0" smtClean="0"/>
              <a:t>Some patients may require doses higher than those approved by the Food and Drug Administration.”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Adequate trial length technically starts over with each dosage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FA1ED-F399-4032-8556-87A0AF33C7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07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WITH ETOH:</a:t>
            </a:r>
            <a:r>
              <a:rPr lang="en-US" baseline="0" dirty="0" smtClean="0"/>
              <a:t> </a:t>
            </a:r>
            <a:r>
              <a:rPr lang="en-US" altLang="en-US" dirty="0" smtClean="0"/>
              <a:t>Balance risk vs. benefit—no bombs are going to go off if you have a glass of wine…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to do about side effects: APA has a great table in their Quick Reference Guide: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3FA1ED-F399-4032-8556-87A0AF33C7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616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FA1ED-F399-4032-8556-87A0AF33C7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50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of ETOH = BIG DEAL WITH BZS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FA1ED-F399-4032-8556-87A0AF33C7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85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Pregabalin</a:t>
            </a:r>
            <a:r>
              <a:rPr lang="en-US" dirty="0" smtClean="0"/>
              <a:t> = FDA approved for GAD (not gabapentin</a:t>
            </a:r>
            <a:r>
              <a:rPr lang="en-US" baseline="0" dirty="0" smtClean="0"/>
              <a:t> though)—ND Medicaid will no longer cover gabapentin for anxiety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Pregabalin</a:t>
            </a:r>
            <a:r>
              <a:rPr lang="en-US" baseline="0" dirty="0" smtClean="0"/>
              <a:t> is probably the 1</a:t>
            </a:r>
            <a:r>
              <a:rPr lang="en-US" baseline="30000" dirty="0" smtClean="0"/>
              <a:t>st</a:t>
            </a:r>
            <a:r>
              <a:rPr lang="en-US" baseline="0" dirty="0" smtClean="0"/>
              <a:t> of the 2</a:t>
            </a:r>
            <a:r>
              <a:rPr lang="en-US" baseline="30000" dirty="0" smtClean="0"/>
              <a:t>nd</a:t>
            </a:r>
            <a:r>
              <a:rPr lang="en-US" baseline="0" dirty="0" smtClean="0"/>
              <a:t> line treatment options—some guidelines (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. BAP) suggest it could be considered as a first line treatment if ADs are not appropriate. Some have even suggested that </a:t>
            </a:r>
            <a:r>
              <a:rPr lang="en-US" baseline="0" dirty="0" err="1" smtClean="0"/>
              <a:t>pregabalin</a:t>
            </a:r>
            <a:r>
              <a:rPr lang="en-US" baseline="0" dirty="0" smtClean="0"/>
              <a:t> could/should be used instead of BZs.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3FA1ED-F399-4032-8556-87A0AF33C7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1644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FDA</a:t>
            </a:r>
            <a:r>
              <a:rPr lang="en-US" baseline="0" dirty="0" smtClean="0"/>
              <a:t> approved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3FA1ED-F399-4032-8556-87A0AF33C7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91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Off-label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3FA1ED-F399-4032-8556-87A0AF33C7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407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Off-label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3FA1ED-F399-4032-8556-87A0AF33C7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77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4841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3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2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90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539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907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46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1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01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3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2975D12-3CF9-43D5-BB67-F2D4AC2757ED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932A175-31B3-4B7F-860F-D233C23F8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7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 Clinical Pearls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Amy Werremeyer, </a:t>
            </a:r>
            <a:r>
              <a:rPr lang="en-US" dirty="0" err="1" smtClean="0"/>
              <a:t>PharmD</a:t>
            </a:r>
            <a:r>
              <a:rPr lang="en-US" dirty="0" smtClean="0"/>
              <a:t>, BCPP</a:t>
            </a:r>
          </a:p>
          <a:p>
            <a:r>
              <a:rPr lang="en-US" dirty="0" smtClean="0"/>
              <a:t>Associate Professor </a:t>
            </a:r>
          </a:p>
          <a:p>
            <a:r>
              <a:rPr lang="en-US" dirty="0" smtClean="0"/>
              <a:t>College of Health Professions</a:t>
            </a:r>
          </a:p>
          <a:p>
            <a:r>
              <a:rPr lang="en-US" dirty="0" smtClean="0"/>
              <a:t>North Dakota State University, Fargo, 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6237"/>
            <a:ext cx="9601200" cy="805815"/>
          </a:xfrm>
        </p:spPr>
        <p:txBody>
          <a:bodyPr/>
          <a:lstStyle/>
          <a:p>
            <a:r>
              <a:rPr lang="en-US" dirty="0" smtClean="0"/>
              <a:t>Benzodiazepines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83" y="2852374"/>
            <a:ext cx="10545097" cy="3581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Not found to be effective with depression co-morbidity</a:t>
            </a:r>
            <a:r>
              <a:rPr lang="en-US" baseline="30000" dirty="0" smtClean="0"/>
              <a:t>1 </a:t>
            </a:r>
            <a:r>
              <a:rPr lang="en-US" dirty="0" smtClean="0"/>
              <a:t>and are ineffective for PTSD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r>
              <a:rPr lang="en-US" dirty="0" smtClean="0"/>
              <a:t>Controversy about optimal duration of therapy</a:t>
            </a:r>
          </a:p>
          <a:p>
            <a:pPr lvl="1"/>
            <a:r>
              <a:rPr lang="en-US" dirty="0" smtClean="0"/>
              <a:t>Responders to 6 months’ therapy with clonazepam had higher relapse rate after switching to placebo.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BZ use associated with anxiety symptom recurrence at 6 months</a:t>
            </a:r>
            <a:r>
              <a:rPr lang="en-US" baseline="30000" dirty="0" smtClean="0"/>
              <a:t>4</a:t>
            </a:r>
          </a:p>
          <a:p>
            <a:pPr lvl="1"/>
            <a:r>
              <a:rPr lang="en-US" dirty="0" smtClean="0"/>
              <a:t>Greater cognitive dysfunction in long-term users</a:t>
            </a:r>
            <a:r>
              <a:rPr lang="en-US" baseline="30000" dirty="0"/>
              <a:t>5</a:t>
            </a:r>
            <a:endParaRPr lang="en-US" baseline="30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aseline="300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94373"/>
              </p:ext>
            </p:extLst>
          </p:nvPr>
        </p:nvGraphicFramePr>
        <p:xfrm>
          <a:off x="1152012" y="1311104"/>
          <a:ext cx="8709743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9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9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Brand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Generic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Lipophilicity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Onset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Half-life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Xanax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Alprazolam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12-15 hours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Ativan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Lorazepam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11-17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Klonopin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Clonazepam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18-50 hours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Valium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Diazepam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25-60*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*DMDZ active metabolite = 50-100 hour half-life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324" y="5750004"/>
            <a:ext cx="118844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 err="1" smtClean="0"/>
              <a:t>Bandelow</a:t>
            </a:r>
            <a:r>
              <a:rPr lang="en-US" sz="1100" dirty="0" smtClean="0"/>
              <a:t>, et al. Guidelines for the pharmacological treatment of anxiety disorders, obsessive-compulsive disorder and posttraumatic stress disorder in primary care. International Journal of Psychiatry in Clinical Practice. 2012;16:77-84.</a:t>
            </a:r>
          </a:p>
          <a:p>
            <a:pPr marL="228600" indent="-228600">
              <a:buAutoNum type="arabicPeriod"/>
            </a:pPr>
            <a:r>
              <a:rPr lang="en-US" sz="1100" dirty="0" err="1" smtClean="0"/>
              <a:t>Dell’osso</a:t>
            </a:r>
            <a:r>
              <a:rPr lang="en-US" sz="1100" dirty="0" smtClean="0"/>
              <a:t> &amp; </a:t>
            </a:r>
            <a:r>
              <a:rPr lang="en-US" sz="1100" dirty="0" err="1" smtClean="0"/>
              <a:t>Mader</a:t>
            </a:r>
            <a:r>
              <a:rPr lang="en-US" sz="1100" dirty="0"/>
              <a:t>. Do benzodiazepines still deserve a major role in the treatment of psychiatric disorders? A critical </a:t>
            </a:r>
            <a:r>
              <a:rPr lang="en-US" sz="1100" dirty="0" smtClean="0"/>
              <a:t>reappraisal. European Psychiatry. 2013;1(28):7-20.</a:t>
            </a:r>
          </a:p>
          <a:p>
            <a:pPr marL="228600" indent="-228600">
              <a:buAutoNum type="arabicPeriod"/>
            </a:pPr>
            <a:r>
              <a:rPr lang="en-US" sz="1100" dirty="0" smtClean="0"/>
              <a:t>Connor, et al. Discontinuation of clonazepam in the treatment of social phobia. Journal of Clinical Psychopharmacology 1998;18(5):373-8.</a:t>
            </a:r>
          </a:p>
          <a:p>
            <a:pPr marL="228600" indent="-228600">
              <a:buAutoNum type="arabicPeriod"/>
            </a:pPr>
            <a:r>
              <a:rPr lang="en-US" sz="1100" dirty="0"/>
              <a:t>Taylor, et al. Predictors of anxiety recurrence in the Coordinated Anxiety Learning and Management (CALM) </a:t>
            </a:r>
            <a:r>
              <a:rPr lang="en-US" sz="1100" dirty="0" smtClean="0"/>
              <a:t>trial. Journal of Psychiatric Research. 2015;65:154-65.</a:t>
            </a:r>
          </a:p>
          <a:p>
            <a:pPr marL="228600" indent="-228600">
              <a:buAutoNum type="arabicPeriod"/>
            </a:pPr>
            <a:r>
              <a:rPr lang="en-US" sz="1100" dirty="0" smtClean="0"/>
              <a:t>Barker</a:t>
            </a:r>
            <a:r>
              <a:rPr lang="en-US" sz="1100" dirty="0"/>
              <a:t>, et al. Cognitive Effects of Long-Term Benzodiazepine </a:t>
            </a:r>
            <a:r>
              <a:rPr lang="en-US" sz="1100" dirty="0" smtClean="0"/>
              <a:t>Use: A Meta-Analysis. CNS Drugs. 2004;18(1):37-48.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71107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Benzodiazepines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19618"/>
            <a:ext cx="9601200" cy="4147782"/>
          </a:xfrm>
        </p:spPr>
        <p:txBody>
          <a:bodyPr>
            <a:normAutofit/>
          </a:bodyPr>
          <a:lstStyle/>
          <a:p>
            <a:r>
              <a:rPr lang="en-US" dirty="0" smtClean="0"/>
              <a:t>Side effects:</a:t>
            </a:r>
          </a:p>
          <a:p>
            <a:pPr lvl="1"/>
            <a:r>
              <a:rPr lang="en-US" dirty="0" smtClean="0"/>
              <a:t>Sedation, Cognitive impairment (may persist after discontinuation)</a:t>
            </a:r>
          </a:p>
          <a:p>
            <a:pPr lvl="1"/>
            <a:r>
              <a:rPr lang="en-US" dirty="0" smtClean="0"/>
              <a:t>Dizziness</a:t>
            </a:r>
          </a:p>
          <a:p>
            <a:pPr lvl="1"/>
            <a:r>
              <a:rPr lang="en-US" dirty="0" smtClean="0"/>
              <a:t>Memory impairment</a:t>
            </a:r>
          </a:p>
          <a:p>
            <a:pPr lvl="1"/>
            <a:r>
              <a:rPr lang="en-US" dirty="0" smtClean="0"/>
              <a:t>Tolerance, dependence, abuse</a:t>
            </a:r>
          </a:p>
          <a:p>
            <a:r>
              <a:rPr lang="en-US" dirty="0" smtClean="0"/>
              <a:t>Withdrawal symptoms upon discontinuation</a:t>
            </a:r>
          </a:p>
          <a:p>
            <a:pPr lvl="1"/>
            <a:r>
              <a:rPr lang="en-US" dirty="0" smtClean="0"/>
              <a:t>Insomnia</a:t>
            </a:r>
          </a:p>
          <a:p>
            <a:pPr lvl="1"/>
            <a:r>
              <a:rPr lang="en-US" dirty="0" smtClean="0"/>
              <a:t>Increased anxiety, agitation</a:t>
            </a:r>
          </a:p>
          <a:p>
            <a:pPr lvl="1"/>
            <a:r>
              <a:rPr lang="en-US" dirty="0" smtClean="0"/>
              <a:t>Seizure (rare)</a:t>
            </a:r>
          </a:p>
          <a:p>
            <a:pPr lvl="1"/>
            <a:r>
              <a:rPr lang="en-US" dirty="0" smtClean="0"/>
              <a:t>Rebound anxiety</a:t>
            </a:r>
          </a:p>
          <a:p>
            <a:r>
              <a:rPr lang="en-US" dirty="0" smtClean="0"/>
              <a:t>Must be discontinued gradually</a:t>
            </a:r>
          </a:p>
          <a:p>
            <a:r>
              <a:rPr lang="en-US" dirty="0" smtClean="0"/>
              <a:t>PRN use discouraged outside of panic attacks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20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education--benzodiazepines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Duration of therapy</a:t>
            </a:r>
          </a:p>
          <a:p>
            <a:pPr lvl="1"/>
            <a:r>
              <a:rPr lang="en-US" dirty="0" smtClean="0"/>
              <a:t>Why mechanism is not best approach to handling anxiety</a:t>
            </a:r>
          </a:p>
          <a:p>
            <a:pPr lvl="1"/>
            <a:r>
              <a:rPr lang="en-US" dirty="0" smtClean="0"/>
              <a:t>Benefits vs. risks of long-term therapy</a:t>
            </a:r>
          </a:p>
          <a:p>
            <a:r>
              <a:rPr lang="en-US" dirty="0" smtClean="0"/>
              <a:t>Side effects AND what to do about them</a:t>
            </a:r>
          </a:p>
          <a:p>
            <a:r>
              <a:rPr lang="en-US" dirty="0" smtClean="0"/>
              <a:t>Risk of alcohol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1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GAD that doesn’t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Investigate past trials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Was dose high enough?</a:t>
            </a:r>
          </a:p>
          <a:p>
            <a:pPr lvl="1"/>
            <a:r>
              <a:rPr lang="en-US" dirty="0" smtClean="0"/>
              <a:t>Was trial long enough?</a:t>
            </a:r>
          </a:p>
          <a:p>
            <a:pPr lvl="1"/>
            <a:r>
              <a:rPr lang="en-US" dirty="0" smtClean="0"/>
              <a:t>Was continuation and/or maintenance phase completed?</a:t>
            </a:r>
          </a:p>
          <a:p>
            <a:pPr lvl="1"/>
            <a:r>
              <a:rPr lang="en-US" dirty="0" smtClean="0"/>
              <a:t>Was nonadherence involved?</a:t>
            </a:r>
          </a:p>
          <a:p>
            <a:pPr lvl="1"/>
            <a:r>
              <a:rPr lang="en-US" dirty="0" smtClean="0"/>
              <a:t>Was substance misuse involved?</a:t>
            </a:r>
          </a:p>
          <a:p>
            <a:pPr lvl="1"/>
            <a:r>
              <a:rPr lang="en-US" dirty="0" smtClean="0"/>
              <a:t>What led to the med being deemed ineffective?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15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Treatment-resistant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Difficult to define </a:t>
            </a:r>
          </a:p>
          <a:p>
            <a:r>
              <a:rPr lang="en-US" dirty="0" smtClean="0"/>
              <a:t>Lack of response to 1-2 trials of first-line therapy</a:t>
            </a:r>
          </a:p>
          <a:p>
            <a:pPr lvl="1"/>
            <a:r>
              <a:rPr lang="en-US" dirty="0" smtClean="0"/>
              <a:t>&gt;40% of all patients with anxiety</a:t>
            </a:r>
          </a:p>
          <a:p>
            <a:r>
              <a:rPr lang="en-US" dirty="0" smtClean="0"/>
              <a:t>Treatment options</a:t>
            </a:r>
          </a:p>
          <a:p>
            <a:pPr lvl="1"/>
            <a:r>
              <a:rPr lang="en-US" dirty="0" smtClean="0"/>
              <a:t>Antidepressant optimization, combination, genetic testing, etc.</a:t>
            </a:r>
          </a:p>
          <a:p>
            <a:pPr lvl="1"/>
            <a:r>
              <a:rPr lang="en-US" dirty="0" err="1" smtClean="0"/>
              <a:t>Pregabalin</a:t>
            </a:r>
            <a:r>
              <a:rPr lang="en-US" dirty="0" smtClean="0"/>
              <a:t>, gabapentin</a:t>
            </a:r>
          </a:p>
          <a:p>
            <a:pPr lvl="1"/>
            <a:r>
              <a:rPr lang="en-US" dirty="0" err="1" smtClean="0"/>
              <a:t>Buspirone</a:t>
            </a:r>
            <a:endParaRPr lang="en-US" dirty="0" smtClean="0"/>
          </a:p>
          <a:p>
            <a:pPr lvl="1"/>
            <a:r>
              <a:rPr lang="en-US" dirty="0" smtClean="0"/>
              <a:t>Hydroxyzine</a:t>
            </a:r>
          </a:p>
          <a:p>
            <a:pPr lvl="1"/>
            <a:r>
              <a:rPr lang="en-US" dirty="0" smtClean="0"/>
              <a:t>SGAs</a:t>
            </a:r>
          </a:p>
          <a:p>
            <a:pPr lvl="1"/>
            <a:r>
              <a:rPr lang="el-GR" dirty="0" smtClean="0"/>
              <a:t>Β</a:t>
            </a:r>
            <a:r>
              <a:rPr lang="en-US" dirty="0" smtClean="0"/>
              <a:t>eta-Blockers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962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303" y="148988"/>
            <a:ext cx="10697497" cy="14859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Pregabalin</a:t>
            </a:r>
            <a:r>
              <a:rPr lang="en-US" dirty="0" smtClean="0"/>
              <a:t> (Lyrica) and Gabapentin (Neurontin)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265" y="1785894"/>
            <a:ext cx="10343535" cy="42427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Calcium </a:t>
            </a:r>
            <a:r>
              <a:rPr lang="en-US" dirty="0"/>
              <a:t>c</a:t>
            </a:r>
            <a:r>
              <a:rPr lang="en-US" dirty="0" smtClean="0"/>
              <a:t>hannel modulators</a:t>
            </a:r>
          </a:p>
          <a:p>
            <a:pPr lvl="1"/>
            <a:r>
              <a:rPr lang="en-US" dirty="0" smtClean="0"/>
              <a:t>Bind to </a:t>
            </a:r>
            <a:r>
              <a:rPr lang="el-GR" dirty="0" smtClean="0"/>
              <a:t>α</a:t>
            </a:r>
            <a:r>
              <a:rPr lang="en-US" dirty="0" smtClean="0"/>
              <a:t>2-</a:t>
            </a:r>
            <a:r>
              <a:rPr lang="el-GR" dirty="0" smtClean="0"/>
              <a:t>δ</a:t>
            </a:r>
            <a:r>
              <a:rPr lang="en-US" dirty="0" smtClean="0"/>
              <a:t> subunit protein of voltage-gated Ca channels</a:t>
            </a:r>
          </a:p>
          <a:p>
            <a:pPr lvl="1"/>
            <a:r>
              <a:rPr lang="en-US" dirty="0" smtClean="0"/>
              <a:t>Reduce release of excitatory neurotransmitters</a:t>
            </a:r>
          </a:p>
          <a:p>
            <a:r>
              <a:rPr lang="en-US" dirty="0" err="1" smtClean="0"/>
              <a:t>Pregabalin</a:t>
            </a:r>
            <a:endParaRPr lang="en-US" dirty="0" smtClean="0"/>
          </a:p>
          <a:p>
            <a:pPr lvl="1"/>
            <a:r>
              <a:rPr lang="en-US" dirty="0" smtClean="0"/>
              <a:t>anti-anxiety </a:t>
            </a:r>
            <a:r>
              <a:rPr lang="en-US" dirty="0"/>
              <a:t>effects similar to lorazepam, </a:t>
            </a:r>
            <a:r>
              <a:rPr lang="en-US" dirty="0" smtClean="0"/>
              <a:t>alprazolam,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venlafaxine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in acute treatment trials of </a:t>
            </a:r>
            <a:r>
              <a:rPr lang="en-US" dirty="0" smtClean="0"/>
              <a:t>GAD</a:t>
            </a:r>
          </a:p>
          <a:p>
            <a:pPr lvl="1"/>
            <a:r>
              <a:rPr lang="en-US" dirty="0" smtClean="0"/>
              <a:t>dose </a:t>
            </a:r>
            <a:r>
              <a:rPr lang="en-US" dirty="0"/>
              <a:t>of 300-600mg more effective than </a:t>
            </a:r>
            <a:r>
              <a:rPr lang="en-US" dirty="0" smtClean="0"/>
              <a:t>150mg</a:t>
            </a:r>
            <a:r>
              <a:rPr lang="en-US" baseline="30000" dirty="0" smtClean="0"/>
              <a:t>4</a:t>
            </a:r>
            <a:endParaRPr lang="en-US" baseline="30000" dirty="0"/>
          </a:p>
          <a:p>
            <a:pPr lvl="1"/>
            <a:r>
              <a:rPr lang="en-US" dirty="0" smtClean="0"/>
              <a:t>superior </a:t>
            </a:r>
            <a:r>
              <a:rPr lang="en-US" dirty="0"/>
              <a:t>to placebo in an 11-week </a:t>
            </a:r>
            <a:r>
              <a:rPr lang="en-US" dirty="0" smtClean="0"/>
              <a:t>Social Anxiety Disorder (SAD) trial</a:t>
            </a:r>
            <a:endParaRPr lang="en-US" dirty="0"/>
          </a:p>
          <a:p>
            <a:pPr lvl="0"/>
            <a:r>
              <a:rPr lang="en-US" dirty="0" smtClean="0"/>
              <a:t>Gabapentin</a:t>
            </a:r>
          </a:p>
          <a:p>
            <a:pPr lvl="1"/>
            <a:r>
              <a:rPr lang="en-US" dirty="0" smtClean="0"/>
              <a:t>effective </a:t>
            </a:r>
            <a:r>
              <a:rPr lang="en-US" dirty="0"/>
              <a:t>in SAD within 2 to 4 </a:t>
            </a:r>
            <a:r>
              <a:rPr lang="en-US" dirty="0" smtClean="0"/>
              <a:t>weeks</a:t>
            </a:r>
            <a:r>
              <a:rPr lang="en-US" baseline="30000" dirty="0" smtClean="0"/>
              <a:t>5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more effective than placebo in treatment of panic </a:t>
            </a:r>
            <a:r>
              <a:rPr lang="en-US" dirty="0" smtClean="0"/>
              <a:t>disorder</a:t>
            </a:r>
          </a:p>
          <a:p>
            <a:r>
              <a:rPr lang="en-US" dirty="0" smtClean="0"/>
              <a:t>Onset = hours to days</a:t>
            </a:r>
          </a:p>
          <a:p>
            <a:r>
              <a:rPr lang="en-US" dirty="0" smtClean="0"/>
              <a:t>Side effects = drowsiness, edema, dependence(?)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483" y="5456372"/>
            <a:ext cx="11883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1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.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Pande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A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, et al.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Pregabalin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in generalized anxiety disorder: a placebo-controlled trial.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American Journal of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Psychiatry 2003; 160:533-540.</a:t>
            </a: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2.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Rickels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, et al.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Pregabalin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for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Treatment of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Generalized Anxiety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Disorder A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4-Week, Multicenter, Double-blind, Placebo-Controlled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Trial of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Pregabalin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and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Alprazolam. Archives of General Psychiatry. 2005;</a:t>
            </a: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</a:t>
            </a:r>
            <a:r>
              <a:rPr kumimoji="0" lang="en-US" sz="11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62:1022-1030.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3. Montgomery, et al. Efficacy and safety of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pregabalin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in the treatment of generalized anxiety disorder: A 6-week multi-center, randomized, double-blind placebo-controlled comparison of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pregabalin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and venlafaxine. Journal of Clinical Psychiatry. 2006;67(5):771-82.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4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.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Pande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, et al. Efficacy of the novel anxiolytic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pregabalin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 in social anxiety disorder: A placebo-controlled, multi-center study. Journal of Clinical Psychopharmacology. 2004;24(2):141-9.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5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. </a:t>
            </a:r>
            <a:r>
              <a:rPr kumimoji="0" lang="en-US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Pande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, et al. Treatment of social phobia with gabapentin: A placebo-controlled study. Journal of Clinical Psychopharmacology. 1999;19(4):341-8.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044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Buspirone</a:t>
            </a:r>
            <a:r>
              <a:rPr lang="en-US" dirty="0" smtClean="0"/>
              <a:t> (</a:t>
            </a:r>
            <a:r>
              <a:rPr lang="en-US" dirty="0" err="1" smtClean="0"/>
              <a:t>Buspar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4836"/>
            <a:ext cx="9601200" cy="4655128"/>
          </a:xfrm>
        </p:spPr>
        <p:txBody>
          <a:bodyPr>
            <a:normAutofit/>
          </a:bodyPr>
          <a:lstStyle/>
          <a:p>
            <a:r>
              <a:rPr lang="en-US" dirty="0" smtClean="0"/>
              <a:t>Non-benzodiazepine </a:t>
            </a:r>
            <a:r>
              <a:rPr lang="en-US" dirty="0"/>
              <a:t>anxiolytic </a:t>
            </a:r>
            <a:endParaRPr lang="en-US" dirty="0" smtClean="0"/>
          </a:p>
          <a:p>
            <a:pPr lvl="1"/>
            <a:r>
              <a:rPr lang="en-US" dirty="0" smtClean="0"/>
              <a:t>lacks </a:t>
            </a:r>
            <a:r>
              <a:rPr lang="en-US" dirty="0"/>
              <a:t>anticonvulsant, muscle relaxant, hypnotic or dependence </a:t>
            </a:r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little </a:t>
            </a:r>
            <a:r>
              <a:rPr lang="en-US" dirty="0"/>
              <a:t>sedation – “</a:t>
            </a:r>
            <a:r>
              <a:rPr lang="en-US" dirty="0" err="1" smtClean="0"/>
              <a:t>anxioselective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abuse potential</a:t>
            </a:r>
          </a:p>
          <a:p>
            <a:r>
              <a:rPr lang="en-US" dirty="0" smtClean="0"/>
              <a:t>Mechanism of action = </a:t>
            </a:r>
            <a:r>
              <a:rPr lang="en-US" dirty="0"/>
              <a:t>largely </a:t>
            </a:r>
            <a:r>
              <a:rPr lang="en-US" dirty="0" smtClean="0"/>
              <a:t>unknown</a:t>
            </a:r>
          </a:p>
          <a:p>
            <a:pPr lvl="1"/>
            <a:r>
              <a:rPr lang="en-US" dirty="0" smtClean="0"/>
              <a:t>selective 5-HT1A </a:t>
            </a:r>
            <a:r>
              <a:rPr lang="en-US" dirty="0"/>
              <a:t>partial </a:t>
            </a:r>
            <a:r>
              <a:rPr lang="en-US" dirty="0" smtClean="0"/>
              <a:t>agonist? </a:t>
            </a:r>
          </a:p>
          <a:p>
            <a:pPr lvl="2"/>
            <a:r>
              <a:rPr lang="en-US" dirty="0" smtClean="0"/>
              <a:t>activity </a:t>
            </a:r>
            <a:r>
              <a:rPr lang="en-US" dirty="0"/>
              <a:t>at both presynaptic and postsynaptic 5-HT1A receptors in vitro	</a:t>
            </a:r>
            <a:endParaRPr lang="en-US" dirty="0" smtClean="0"/>
          </a:p>
          <a:p>
            <a:pPr lvl="1"/>
            <a:r>
              <a:rPr lang="en-US" dirty="0" smtClean="0"/>
              <a:t>overall </a:t>
            </a:r>
            <a:r>
              <a:rPr lang="en-US" dirty="0"/>
              <a:t>it likely increases the serotonergic </a:t>
            </a:r>
            <a:r>
              <a:rPr lang="en-US" dirty="0" smtClean="0"/>
              <a:t>tone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as an </a:t>
            </a:r>
            <a:r>
              <a:rPr lang="en-US" dirty="0" smtClean="0"/>
              <a:t>anxiolytic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line agent in all anxiety disorders due to inconsistent efficacy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prn </a:t>
            </a:r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BID or TID </a:t>
            </a:r>
            <a:r>
              <a:rPr lang="en-US" dirty="0" smtClean="0"/>
              <a:t>dosing</a:t>
            </a:r>
          </a:p>
          <a:p>
            <a:pPr lvl="1"/>
            <a:r>
              <a:rPr lang="en-US" dirty="0" smtClean="0"/>
              <a:t>≥ </a:t>
            </a:r>
            <a:r>
              <a:rPr lang="en-US" dirty="0"/>
              <a:t>2 weeks until onset of effect (max benefit at 4-6 weeks)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49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Hydroxyzine and Propranolol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Hydroxyzine</a:t>
            </a:r>
          </a:p>
          <a:p>
            <a:pPr lvl="1"/>
            <a:r>
              <a:rPr lang="en-US" dirty="0" smtClean="0"/>
              <a:t>continued </a:t>
            </a:r>
            <a:r>
              <a:rPr lang="en-US" dirty="0"/>
              <a:t>efficacy over placebo in 86% of patients after 3 </a:t>
            </a:r>
            <a:r>
              <a:rPr lang="en-US" dirty="0" smtClean="0"/>
              <a:t>months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alternative to </a:t>
            </a:r>
            <a:r>
              <a:rPr lang="en-US" dirty="0" smtClean="0"/>
              <a:t>BZs: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rapid anxiety relief </a:t>
            </a:r>
            <a:endParaRPr lang="en-US" dirty="0" smtClean="0"/>
          </a:p>
          <a:p>
            <a:pPr lvl="2"/>
            <a:r>
              <a:rPr lang="en-US" dirty="0" smtClean="0"/>
              <a:t>prn </a:t>
            </a:r>
            <a:r>
              <a:rPr lang="en-US" dirty="0"/>
              <a:t>use </a:t>
            </a:r>
            <a:endParaRPr lang="en-US" dirty="0" smtClean="0"/>
          </a:p>
          <a:p>
            <a:pPr lvl="2"/>
            <a:r>
              <a:rPr lang="en-US" dirty="0" smtClean="0"/>
              <a:t>when </a:t>
            </a:r>
            <a:r>
              <a:rPr lang="en-US" dirty="0"/>
              <a:t>co-morbid substance </a:t>
            </a:r>
            <a:r>
              <a:rPr lang="en-US" dirty="0" smtClean="0"/>
              <a:t>use </a:t>
            </a:r>
            <a:r>
              <a:rPr lang="en-US" dirty="0"/>
              <a:t>is </a:t>
            </a:r>
            <a:r>
              <a:rPr lang="en-US" dirty="0" smtClean="0"/>
              <a:t>present</a:t>
            </a:r>
            <a:endParaRPr lang="en-US" dirty="0"/>
          </a:p>
          <a:p>
            <a:r>
              <a:rPr lang="en-US" dirty="0" smtClean="0"/>
              <a:t>Propranolol</a:t>
            </a:r>
          </a:p>
          <a:p>
            <a:pPr lvl="1"/>
            <a:r>
              <a:rPr lang="en-US" dirty="0"/>
              <a:t>May reduce autonomic symptoms associated with any anxiety disorder (low level of evidence)</a:t>
            </a:r>
          </a:p>
          <a:p>
            <a:pPr lvl="1"/>
            <a:r>
              <a:rPr lang="en-US" dirty="0"/>
              <a:t>Useful in performance anxiety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42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Second-generation Antipsychotics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Quetiapine</a:t>
            </a:r>
          </a:p>
          <a:p>
            <a:pPr lvl="1"/>
            <a:r>
              <a:rPr lang="en-US" dirty="0"/>
              <a:t>Doses used in </a:t>
            </a:r>
            <a:r>
              <a:rPr lang="en-US" u="sng" dirty="0"/>
              <a:t>anxiety</a:t>
            </a:r>
            <a:r>
              <a:rPr lang="en-US" dirty="0"/>
              <a:t> disorders (~50-300mg) </a:t>
            </a:r>
            <a:endParaRPr lang="en-US" dirty="0" smtClean="0"/>
          </a:p>
          <a:p>
            <a:pPr lvl="2"/>
            <a:r>
              <a:rPr lang="en-US" dirty="0" smtClean="0"/>
              <a:t>doses </a:t>
            </a:r>
            <a:r>
              <a:rPr lang="en-US" dirty="0"/>
              <a:t>used in </a:t>
            </a:r>
            <a:r>
              <a:rPr lang="en-US" u="sng" dirty="0"/>
              <a:t>psychotic</a:t>
            </a:r>
            <a:r>
              <a:rPr lang="en-US" dirty="0"/>
              <a:t> disorders (~400-700mg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Effective </a:t>
            </a:r>
            <a:r>
              <a:rPr lang="en-US" dirty="0"/>
              <a:t>in GAD as early as day 4 and as </a:t>
            </a:r>
            <a:r>
              <a:rPr lang="en-US" dirty="0" smtClean="0"/>
              <a:t>monotherapy</a:t>
            </a:r>
            <a:endParaRPr lang="en-US" dirty="0"/>
          </a:p>
          <a:p>
            <a:pPr lvl="2"/>
            <a:r>
              <a:rPr lang="en-US" dirty="0" smtClean="0"/>
              <a:t>Negative studies also have shown no difference from placebo</a:t>
            </a:r>
            <a:r>
              <a:rPr lang="en-US" baseline="30000" dirty="0" smtClean="0"/>
              <a:t> </a:t>
            </a:r>
            <a:r>
              <a:rPr lang="en-US" dirty="0" smtClean="0"/>
              <a:t>when added to an antidepressant.</a:t>
            </a:r>
            <a:r>
              <a:rPr lang="en-US" baseline="30000" dirty="0" smtClean="0"/>
              <a:t>1</a:t>
            </a:r>
            <a:endParaRPr lang="en-US" baseline="30000" dirty="0"/>
          </a:p>
          <a:p>
            <a:pPr lvl="1"/>
            <a:r>
              <a:rPr lang="en-US" dirty="0"/>
              <a:t>Number needed to harm when used for </a:t>
            </a:r>
            <a:r>
              <a:rPr lang="en-US" dirty="0" smtClean="0"/>
              <a:t>GAD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5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624348" y="5952203"/>
            <a:ext cx="10501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1. Simon, et al. Quetiapine augmentation of paroxetine CR for the treatment of refractory generalized anxiety disorder: preliminary findings. Psychopharmacology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Berl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). 2008;197(4):675-81.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2.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Keming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, et al. Number Needed to Treat to Harm for Discontinuation Due to Adverse Events in the Treatment of Bipolar Depression, Major Depressive Disorder, and Generalized Anxiety Disorder With Atypical Antipsychotics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Journal of Clinical Psychiatry. 2011;</a:t>
            </a: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72(8</a:t>
            </a: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):1063-1071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004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Case: K.L. is a 46-year-old female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87857"/>
            <a:ext cx="9601200" cy="4899546"/>
          </a:xfrm>
        </p:spPr>
        <p:txBody>
          <a:bodyPr>
            <a:normAutofit/>
          </a:bodyPr>
          <a:lstStyle/>
          <a:p>
            <a:r>
              <a:rPr lang="en-US" dirty="0" smtClean="0"/>
              <a:t>Diagnosed with GAD, recurrent.</a:t>
            </a:r>
          </a:p>
          <a:p>
            <a:r>
              <a:rPr lang="en-US" dirty="0" smtClean="0"/>
              <a:t>Current medication = sertraline 100mg daily</a:t>
            </a:r>
          </a:p>
          <a:p>
            <a:r>
              <a:rPr lang="en-US" dirty="0" smtClean="0"/>
              <a:t>Presents to primary care provider with concerns about decreased energy, constant worry, poor concentration and restlessness.</a:t>
            </a:r>
          </a:p>
          <a:p>
            <a:r>
              <a:rPr lang="en-US" dirty="0" smtClean="0"/>
              <a:t>Past antidepressant trials:</a:t>
            </a:r>
          </a:p>
          <a:p>
            <a:pPr marL="987552" lvl="1" indent="-457200">
              <a:buAutoNum type="arabicPeriod"/>
            </a:pPr>
            <a:r>
              <a:rPr lang="en-US" dirty="0" smtClean="0"/>
              <a:t>paroxetine 20mg daily (</a:t>
            </a:r>
            <a:r>
              <a:rPr lang="en-US" dirty="0"/>
              <a:t>D</a:t>
            </a:r>
            <a:r>
              <a:rPr lang="en-US" dirty="0" smtClean="0"/>
              <a:t>eemed ineffective. Patient filled 30 day supply x 1)</a:t>
            </a:r>
          </a:p>
          <a:p>
            <a:pPr marL="987552" lvl="1" indent="-457200">
              <a:buAutoNum type="arabicPeriod"/>
            </a:pPr>
            <a:r>
              <a:rPr lang="en-US" dirty="0" smtClean="0"/>
              <a:t>fluoxetine 20mg daily (Patient stopped taking on her own after 6 days 		due to GI upset)</a:t>
            </a:r>
          </a:p>
          <a:p>
            <a:pPr marL="530352" lvl="1" indent="0">
              <a:buNone/>
            </a:pPr>
            <a:endParaRPr lang="en-US" dirty="0" smtClean="0"/>
          </a:p>
          <a:p>
            <a:pPr marL="457200" indent="-457200">
              <a:buFont typeface="Arial" pitchFamily="34" charset="0"/>
              <a:buAutoNum type="alphaLcPeriod"/>
            </a:pPr>
            <a:r>
              <a:rPr lang="en-US" dirty="0"/>
              <a:t>What is your assessment of K.L.’s past antidepressant trials</a:t>
            </a:r>
            <a:r>
              <a:rPr lang="en-US" dirty="0" smtClean="0"/>
              <a:t>?</a:t>
            </a:r>
          </a:p>
          <a:p>
            <a:pPr marL="457200" indent="-457200">
              <a:buAutoNum type="alphaLcPeriod"/>
            </a:pPr>
            <a:r>
              <a:rPr lang="en-US" dirty="0" smtClean="0"/>
              <a:t>What questions would you ask KL? What information would you provide?</a:t>
            </a:r>
          </a:p>
          <a:p>
            <a:pPr marL="457200" indent="-457200">
              <a:buAutoNum type="alphaLcPeriod"/>
            </a:pPr>
            <a:r>
              <a:rPr lang="en-US" dirty="0" smtClean="0"/>
              <a:t>What should be done to improve her symptoms?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84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Educate </a:t>
            </a:r>
            <a:r>
              <a:rPr lang="en-US" dirty="0"/>
              <a:t>a patient about pharmacologic treatment for </a:t>
            </a:r>
            <a:r>
              <a:rPr lang="en-US" dirty="0" smtClean="0"/>
              <a:t>anxiety</a:t>
            </a:r>
            <a:endParaRPr lang="en-US" dirty="0"/>
          </a:p>
          <a:p>
            <a:pPr lvl="0"/>
            <a:r>
              <a:rPr lang="en-US" dirty="0" smtClean="0"/>
              <a:t>Suggest </a:t>
            </a:r>
            <a:r>
              <a:rPr lang="en-US" dirty="0"/>
              <a:t>appropriate pharmacotherapy options for treatment of anxiety symptoms that have not responded to initial treatment efforts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Describe pros and cons of use of </a:t>
            </a:r>
            <a:r>
              <a:rPr lang="en-US" dirty="0" err="1" smtClean="0"/>
              <a:t>pharmacogenetic</a:t>
            </a:r>
            <a:r>
              <a:rPr lang="en-US" dirty="0" smtClean="0"/>
              <a:t> testing to inform anxiety treatment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34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Pharmacogenetic</a:t>
            </a:r>
            <a:r>
              <a:rPr lang="en-US" dirty="0" smtClean="0"/>
              <a:t>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92480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Genotyping:</a:t>
            </a:r>
          </a:p>
          <a:p>
            <a:pPr lvl="1"/>
            <a:r>
              <a:rPr lang="en-US" dirty="0" smtClean="0"/>
              <a:t>Metabolism (ex. 2D6 rapid metabolizer; 2C19 slow metabolizer)</a:t>
            </a:r>
          </a:p>
          <a:p>
            <a:pPr lvl="2"/>
            <a:r>
              <a:rPr lang="en-US" dirty="0" smtClean="0"/>
              <a:t>How fast or slow an antidepressant may be metabolized by the patient</a:t>
            </a:r>
          </a:p>
          <a:p>
            <a:pPr lvl="1"/>
            <a:r>
              <a:rPr lang="en-US" dirty="0" smtClean="0"/>
              <a:t>Serotonin transporter (ex. SLC6A4 variants)</a:t>
            </a:r>
          </a:p>
          <a:p>
            <a:pPr lvl="2"/>
            <a:r>
              <a:rPr lang="en-US" dirty="0" smtClean="0"/>
              <a:t>How likely SSRIs / SNRIs are to have a target site</a:t>
            </a:r>
          </a:p>
          <a:p>
            <a:pPr lvl="1"/>
            <a:r>
              <a:rPr lang="en-US" dirty="0" smtClean="0"/>
              <a:t>Folate activation (ex. MTHFR variants)</a:t>
            </a:r>
          </a:p>
          <a:p>
            <a:pPr lvl="2"/>
            <a:r>
              <a:rPr lang="en-US" dirty="0" smtClean="0"/>
              <a:t>What capacity does the patient have to activate folic acid</a:t>
            </a:r>
          </a:p>
          <a:p>
            <a:pPr lvl="3"/>
            <a:r>
              <a:rPr lang="en-US" dirty="0" smtClean="0"/>
              <a:t>Up to 30% of patients with depression may be MTHFR deficient</a:t>
            </a:r>
            <a:r>
              <a:rPr lang="en-US" baseline="30000" dirty="0" smtClean="0"/>
              <a:t>1 </a:t>
            </a:r>
            <a:r>
              <a:rPr lang="en-US" dirty="0" smtClean="0"/>
              <a:t>(no known role in anxiety)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9085" y="5587281"/>
            <a:ext cx="285403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000" dirty="0" smtClean="0"/>
              <a:t>Young SN. </a:t>
            </a:r>
            <a:r>
              <a:rPr lang="en-US" sz="1000" dirty="0"/>
              <a:t>Folate and depression—a neglected </a:t>
            </a:r>
            <a:r>
              <a:rPr lang="en-US" sz="1000" dirty="0" smtClean="0"/>
              <a:t>problem. </a:t>
            </a:r>
            <a:r>
              <a:rPr lang="pl-PL" sz="1000" dirty="0" smtClean="0"/>
              <a:t>J</a:t>
            </a:r>
            <a:r>
              <a:rPr lang="en-US" sz="1000" dirty="0" err="1" smtClean="0"/>
              <a:t>ournal</a:t>
            </a:r>
            <a:r>
              <a:rPr lang="en-US" sz="1000" dirty="0" smtClean="0"/>
              <a:t> of</a:t>
            </a:r>
            <a:r>
              <a:rPr lang="pl-PL" sz="1000" dirty="0" smtClean="0"/>
              <a:t> </a:t>
            </a:r>
            <a:r>
              <a:rPr lang="pl-PL" sz="1000" dirty="0"/>
              <a:t>Psychiatry </a:t>
            </a:r>
            <a:r>
              <a:rPr lang="pl-PL" sz="1000" dirty="0" smtClean="0"/>
              <a:t>Neurosci</a:t>
            </a:r>
            <a:r>
              <a:rPr lang="en-US" sz="1000" dirty="0" err="1" smtClean="0"/>
              <a:t>ence</a:t>
            </a:r>
            <a:r>
              <a:rPr lang="pl-PL" sz="1000" dirty="0" smtClean="0"/>
              <a:t>. 2007;32(2</a:t>
            </a:r>
            <a:r>
              <a:rPr lang="pl-PL" sz="1000" dirty="0"/>
              <a:t>): 80–82</a:t>
            </a:r>
            <a:r>
              <a:rPr lang="pl-PL" sz="1000" dirty="0" smtClean="0"/>
              <a:t>.</a:t>
            </a:r>
            <a:endParaRPr lang="en-US" sz="1000" dirty="0" smtClean="0"/>
          </a:p>
          <a:p>
            <a:pPr marL="228600" indent="-228600">
              <a:buAutoNum type="arabicPeriod"/>
            </a:pPr>
            <a:r>
              <a:rPr lang="en-US" sz="1000" dirty="0"/>
              <a:t>Hall-Flavin, et al. Using a </a:t>
            </a:r>
            <a:r>
              <a:rPr lang="en-US" sz="1000" dirty="0" err="1"/>
              <a:t>pharmacogenomic</a:t>
            </a:r>
            <a:r>
              <a:rPr lang="en-US" sz="1000" dirty="0"/>
              <a:t> algorithm to guide </a:t>
            </a:r>
            <a:r>
              <a:rPr lang="en-US" sz="1000" dirty="0" smtClean="0"/>
              <a:t>the treatment </a:t>
            </a:r>
            <a:r>
              <a:rPr lang="en-US" sz="1000" dirty="0"/>
              <a:t>of </a:t>
            </a:r>
            <a:r>
              <a:rPr lang="en-US" sz="1000" dirty="0" smtClean="0"/>
              <a:t>depression. </a:t>
            </a:r>
            <a:r>
              <a:rPr lang="pl-PL" sz="1000" dirty="0"/>
              <a:t>Transl Psychiatry (2012) 2, </a:t>
            </a:r>
            <a:r>
              <a:rPr lang="pl-PL" sz="1000" dirty="0" smtClean="0"/>
              <a:t>e172</a:t>
            </a:r>
            <a:r>
              <a:rPr lang="en-US" sz="1000" dirty="0" smtClean="0"/>
              <a:t>.</a:t>
            </a:r>
          </a:p>
          <a:p>
            <a:pPr marL="228600" indent="-228600">
              <a:buAutoNum type="arabicPeriod"/>
            </a:pPr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8163" y="4910682"/>
            <a:ext cx="8383837" cy="331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22564"/>
            <a:ext cx="9601200" cy="845797"/>
          </a:xfrm>
        </p:spPr>
        <p:txBody>
          <a:bodyPr>
            <a:normAutofit/>
          </a:bodyPr>
          <a:lstStyle/>
          <a:p>
            <a:r>
              <a:rPr lang="en-US" dirty="0" smtClean="0"/>
              <a:t>Case : P.E. is a 51-year-old male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74209"/>
            <a:ext cx="9601200" cy="4449170"/>
          </a:xfrm>
        </p:spPr>
        <p:txBody>
          <a:bodyPr>
            <a:normAutofit/>
          </a:bodyPr>
          <a:lstStyle/>
          <a:p>
            <a:r>
              <a:rPr lang="en-US" dirty="0"/>
              <a:t>Diagnosed with </a:t>
            </a:r>
            <a:r>
              <a:rPr lang="en-US" dirty="0" smtClean="0"/>
              <a:t>GAD, severe, treatment-resistant.</a:t>
            </a:r>
            <a:endParaRPr lang="en-US" dirty="0"/>
          </a:p>
          <a:p>
            <a:r>
              <a:rPr lang="en-US" dirty="0"/>
              <a:t>Current medication = </a:t>
            </a:r>
            <a:r>
              <a:rPr lang="en-US" dirty="0" smtClean="0"/>
              <a:t>venlafaxine 350mg </a:t>
            </a:r>
            <a:r>
              <a:rPr lang="en-US" dirty="0"/>
              <a:t>daily</a:t>
            </a:r>
          </a:p>
          <a:p>
            <a:r>
              <a:rPr lang="en-US" dirty="0"/>
              <a:t>Presents to </a:t>
            </a:r>
            <a:r>
              <a:rPr lang="en-US" dirty="0" smtClean="0"/>
              <a:t>psychiatrist with </a:t>
            </a:r>
            <a:r>
              <a:rPr lang="en-US" dirty="0"/>
              <a:t>concerns </a:t>
            </a:r>
            <a:r>
              <a:rPr lang="en-US" dirty="0" smtClean="0"/>
              <a:t>after 4 months of venlafaxine therapy reporting that his energy and concentration have improved. However, he reports continuing to struggle with insomnia, poor appetite, and anxious ruminations.</a:t>
            </a:r>
            <a:endParaRPr lang="en-US" dirty="0"/>
          </a:p>
          <a:p>
            <a:r>
              <a:rPr lang="en-US" dirty="0"/>
              <a:t>Past antidepressant trials:</a:t>
            </a:r>
          </a:p>
          <a:p>
            <a:pPr marL="987552" lvl="1" indent="-457200">
              <a:buAutoNum type="arabicPeriod"/>
            </a:pPr>
            <a:r>
              <a:rPr lang="en-US" dirty="0" smtClean="0"/>
              <a:t>citalopram </a:t>
            </a:r>
            <a:r>
              <a:rPr lang="en-US" dirty="0"/>
              <a:t>20mg daily </a:t>
            </a:r>
            <a:r>
              <a:rPr lang="en-US" dirty="0" smtClean="0"/>
              <a:t>(worked for 3 years)</a:t>
            </a:r>
            <a:endParaRPr lang="en-US" dirty="0"/>
          </a:p>
          <a:p>
            <a:pPr marL="987552" lvl="1" indent="-457200">
              <a:buAutoNum type="arabicPeriod"/>
            </a:pPr>
            <a:r>
              <a:rPr lang="en-US" dirty="0"/>
              <a:t>fluoxetine </a:t>
            </a:r>
            <a:r>
              <a:rPr lang="en-US" dirty="0" smtClean="0"/>
              <a:t>80mg </a:t>
            </a:r>
            <a:r>
              <a:rPr lang="en-US" dirty="0"/>
              <a:t>daily </a:t>
            </a:r>
            <a:r>
              <a:rPr lang="en-US" dirty="0" smtClean="0"/>
              <a:t>(Partial response at this dose before switching to venlafaxine)</a:t>
            </a:r>
          </a:p>
          <a:p>
            <a:pPr marL="530352" lvl="1" indent="0">
              <a:buNone/>
            </a:pPr>
            <a:endParaRPr lang="en-US" dirty="0" smtClean="0"/>
          </a:p>
          <a:p>
            <a:r>
              <a:rPr lang="en-US" dirty="0" smtClean="0"/>
              <a:t>Genetic testing results show P.E. is an ultra-rapid metabolizer at cytochrome p450 2D6</a:t>
            </a:r>
          </a:p>
          <a:p>
            <a:pPr lvl="1"/>
            <a:r>
              <a:rPr lang="en-US" dirty="0" smtClean="0"/>
              <a:t>Now what? How does his 2D6 metabolizer status impact venlafaxine therapy?</a:t>
            </a:r>
          </a:p>
          <a:p>
            <a:pPr marL="0" indent="0">
              <a:buNone/>
            </a:pPr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0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Questions?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09947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08035"/>
            <a:ext cx="9601200" cy="4188725"/>
          </a:xfrm>
        </p:spPr>
        <p:txBody>
          <a:bodyPr/>
          <a:lstStyle/>
          <a:p>
            <a:r>
              <a:rPr lang="en-US" dirty="0" smtClean="0"/>
              <a:t>FDA-approved SGAs for augmentation in MDD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255485"/>
              </p:ext>
            </p:extLst>
          </p:nvPr>
        </p:nvGraphicFramePr>
        <p:xfrm>
          <a:off x="1211238" y="2011198"/>
          <a:ext cx="9416955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7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4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3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92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Generic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 Dose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r>
                        <a:rPr lang="en-US" baseline="30000" dirty="0" smtClean="0"/>
                        <a:t>1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Seroquel XR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Quetiapine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50-300mg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-Sedation</a:t>
                      </a:r>
                    </a:p>
                    <a:p>
                      <a:r>
                        <a:rPr lang="en-US" dirty="0" smtClean="0"/>
                        <a:t>-May help with anxiety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-Weight gain</a:t>
                      </a:r>
                    </a:p>
                    <a:p>
                      <a:r>
                        <a:rPr lang="en-US" dirty="0" smtClean="0"/>
                        <a:t>-Orthostatic hypotension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$88.00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Zyprexa*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Olanzapine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5-20mg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-Sedation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-Weight gain</a:t>
                      </a:r>
                    </a:p>
                    <a:p>
                      <a:r>
                        <a:rPr lang="en-US" dirty="0" smtClean="0"/>
                        <a:t>-Increased blood sugar</a:t>
                      </a:r>
                    </a:p>
                    <a:p>
                      <a:r>
                        <a:rPr lang="en-US" dirty="0" smtClean="0"/>
                        <a:t>-Increased cholesterol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Abilify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Aripiprazole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2-15mg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-Weight neutral?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Akathesia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~$800.00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Rexulti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Brexpiprazole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0.5-3mg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$1023.00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6066" y="5805117"/>
            <a:ext cx="8577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*Olanzapine only FDA approved in combination with fluoxetine (Brand: </a:t>
            </a:r>
            <a:r>
              <a:rPr lang="en-US" sz="1400" dirty="0" err="1" smtClean="0"/>
              <a:t>Symbyax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76066" y="6455391"/>
            <a:ext cx="928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1. Drug Price Search. rxpricequotes.com. Obtained on 12/22/16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49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19618"/>
            <a:ext cx="9601200" cy="4147782"/>
          </a:xfrm>
        </p:spPr>
        <p:txBody>
          <a:bodyPr/>
          <a:lstStyle/>
          <a:p>
            <a:r>
              <a:rPr lang="en-US" dirty="0" smtClean="0"/>
              <a:t>Newer antidepressants</a:t>
            </a:r>
          </a:p>
          <a:p>
            <a:pPr marL="0" indent="0">
              <a:buNone/>
            </a:pPr>
            <a:endParaRPr lang="en-US" dirty="0" smtClean="0"/>
          </a:p>
          <a:p>
            <a:pPr marL="530352" lvl="1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101579"/>
              </p:ext>
            </p:extLst>
          </p:nvPr>
        </p:nvGraphicFramePr>
        <p:xfrm>
          <a:off x="539087" y="2056507"/>
          <a:ext cx="10433713" cy="39894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53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66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2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0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Brand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Generic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Antidepressant classification/mechanism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Notes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Viibryd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Vilazodone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SSRI + 5-HT1</a:t>
                      </a:r>
                      <a:r>
                        <a:rPr lang="en-US" baseline="0" dirty="0" smtClean="0"/>
                        <a:t> partial agonist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10-40mg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$155.00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-more rapid onset?</a:t>
                      </a:r>
                    </a:p>
                    <a:p>
                      <a:r>
                        <a:rPr lang="en-US" dirty="0" smtClean="0"/>
                        <a:t>-significant nausea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Trintellix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Vortioxetine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SSRI + 5-HT1A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agonist + 5-HT1D, 5-HT3, 5-HT7 antagonist + 5-HT1B partial agonist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5-20mg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$350.00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-cognitive benefits?</a:t>
                      </a:r>
                    </a:p>
                    <a:p>
                      <a:r>
                        <a:rPr lang="en-US" dirty="0" smtClean="0"/>
                        <a:t>-nausea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Fetzima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Levomilnacipran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SNRI</a:t>
                      </a:r>
                      <a:r>
                        <a:rPr lang="en-US" baseline="0" dirty="0" smtClean="0"/>
                        <a:t> (aka NSRI?)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20-120mg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$330.00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-more rapid onset?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0878" y="6045958"/>
            <a:ext cx="10304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-Early studies suggest some advantages over prior antidepressants for MDD, others suggest no differences.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715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4084"/>
            <a:ext cx="9601200" cy="4572000"/>
          </a:xfrm>
        </p:spPr>
        <p:txBody>
          <a:bodyPr/>
          <a:lstStyle/>
          <a:p>
            <a:r>
              <a:rPr lang="en-US" dirty="0" smtClean="0"/>
              <a:t>TCAs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Consider if: chronic pain, insomnia, anxiety, migraine are also prominent and “other” antidepressant classes have not been effective/tolerable</a:t>
            </a:r>
          </a:p>
          <a:p>
            <a:pPr lvl="1"/>
            <a:r>
              <a:rPr lang="en-US" dirty="0" smtClean="0"/>
              <a:t>Amitriptyline</a:t>
            </a:r>
          </a:p>
          <a:p>
            <a:pPr lvl="1"/>
            <a:r>
              <a:rPr lang="en-US" dirty="0" smtClean="0"/>
              <a:t>Nortriptyline (less anticholinergic)</a:t>
            </a:r>
          </a:p>
          <a:p>
            <a:pPr lvl="1"/>
            <a:r>
              <a:rPr lang="en-US" dirty="0" smtClean="0"/>
              <a:t>Imipramine</a:t>
            </a:r>
          </a:p>
          <a:p>
            <a:pPr lvl="1"/>
            <a:r>
              <a:rPr lang="en-US" dirty="0" err="1" smtClean="0"/>
              <a:t>Desipramine</a:t>
            </a:r>
            <a:r>
              <a:rPr lang="en-US" dirty="0" smtClean="0"/>
              <a:t> (most effect on NE)</a:t>
            </a:r>
          </a:p>
          <a:p>
            <a:pPr lvl="1"/>
            <a:r>
              <a:rPr lang="en-US" dirty="0" smtClean="0"/>
              <a:t>Clomipramine (most effect on 5-HT—niche for OCD)</a:t>
            </a:r>
          </a:p>
          <a:p>
            <a:r>
              <a:rPr lang="en-US" dirty="0" smtClean="0"/>
              <a:t>MAOIs </a:t>
            </a:r>
            <a:r>
              <a:rPr lang="en-US" dirty="0" smtClean="0">
                <a:sym typeface="Wingdings" panose="05000000000000000000" pitchFamily="2" charset="2"/>
              </a:rPr>
              <a:t> Consider if: most other antidepressants have not been effective/tolerable AND patient can adhere to low-tyramine diet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Selegiline</a:t>
            </a:r>
            <a:r>
              <a:rPr lang="en-US" dirty="0" smtClean="0">
                <a:sym typeface="Wingdings" panose="05000000000000000000" pitchFamily="2" charset="2"/>
              </a:rPr>
              <a:t> (available as a patch--$$)</a:t>
            </a:r>
          </a:p>
          <a:p>
            <a:pPr lvl="1"/>
            <a:r>
              <a:rPr lang="en-US" dirty="0" smtClean="0"/>
              <a:t>Tranylcypromine </a:t>
            </a:r>
          </a:p>
          <a:p>
            <a:pPr lvl="1"/>
            <a:r>
              <a:rPr lang="en-US" dirty="0" err="1" smtClean="0"/>
              <a:t>Phenelzine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531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Antidepressants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2545"/>
            <a:ext cx="9601200" cy="4696691"/>
          </a:xfrm>
        </p:spPr>
        <p:txBody>
          <a:bodyPr/>
          <a:lstStyle/>
          <a:p>
            <a:r>
              <a:rPr lang="en-US" dirty="0" smtClean="0"/>
              <a:t>Analogous to augmentation, BUT uses an additional antidepressant (goal = synergistic effect)</a:t>
            </a:r>
          </a:p>
          <a:p>
            <a:pPr lvl="1"/>
            <a:r>
              <a:rPr lang="en-US" dirty="0" smtClean="0"/>
              <a:t>Good examples</a:t>
            </a:r>
          </a:p>
          <a:p>
            <a:pPr lvl="2"/>
            <a:r>
              <a:rPr lang="en-US" dirty="0" smtClean="0"/>
              <a:t>SSRI + mirtazapine	OR 	SNRI + mirtazapine</a:t>
            </a:r>
          </a:p>
          <a:p>
            <a:pPr lvl="3"/>
            <a:r>
              <a:rPr lang="en-US" u="sng" dirty="0" smtClean="0"/>
              <a:t>Consider when</a:t>
            </a:r>
            <a:r>
              <a:rPr lang="en-US" dirty="0" smtClean="0"/>
              <a:t>: sexual side effects, insomnia, poor appetite, persistent anxiety</a:t>
            </a:r>
          </a:p>
          <a:p>
            <a:pPr lvl="3"/>
            <a:r>
              <a:rPr lang="en-US" u="sng" dirty="0" smtClean="0"/>
              <a:t>Avoid if</a:t>
            </a:r>
            <a:r>
              <a:rPr lang="en-US" dirty="0" smtClean="0"/>
              <a:t>: obesity, excessive sedation/low energy</a:t>
            </a:r>
          </a:p>
          <a:p>
            <a:pPr lvl="2"/>
            <a:r>
              <a:rPr lang="en-US" dirty="0" smtClean="0"/>
              <a:t>SSRI + bupropion	OR	SNRI + bupropion</a:t>
            </a:r>
          </a:p>
          <a:p>
            <a:pPr lvl="3"/>
            <a:r>
              <a:rPr lang="en-US" u="sng" dirty="0" smtClean="0"/>
              <a:t>Consider when</a:t>
            </a:r>
            <a:r>
              <a:rPr lang="en-US" dirty="0" smtClean="0"/>
              <a:t>: sexual side effects, weight gain, poor energy, apathy, smoking cessation</a:t>
            </a:r>
          </a:p>
          <a:p>
            <a:pPr lvl="3"/>
            <a:r>
              <a:rPr lang="en-US" u="sng" dirty="0" smtClean="0"/>
              <a:t>Avoid if</a:t>
            </a:r>
            <a:r>
              <a:rPr lang="en-US" dirty="0" smtClean="0"/>
              <a:t>: history of seizure, persistent anxiety, poor appetite</a:t>
            </a:r>
          </a:p>
          <a:p>
            <a:pPr lvl="1"/>
            <a:r>
              <a:rPr lang="en-US" dirty="0" smtClean="0"/>
              <a:t>Poor examples</a:t>
            </a:r>
          </a:p>
          <a:p>
            <a:pPr lvl="2"/>
            <a:r>
              <a:rPr lang="en-US" dirty="0" smtClean="0"/>
              <a:t>SSRI + SNRI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40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04777"/>
            <a:ext cx="9601200" cy="41494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5-HT = Serotonin</a:t>
            </a:r>
          </a:p>
          <a:p>
            <a:r>
              <a:rPr lang="en-US" dirty="0" smtClean="0"/>
              <a:t>BZ = Benzodiazepine</a:t>
            </a:r>
          </a:p>
          <a:p>
            <a:r>
              <a:rPr lang="en-US" dirty="0" smtClean="0"/>
              <a:t>GAD = Generalized Anxiety Disorder</a:t>
            </a:r>
          </a:p>
          <a:p>
            <a:r>
              <a:rPr lang="en-US" dirty="0" smtClean="0"/>
              <a:t>MAOI = Monoamine Oxidase Inhibitor</a:t>
            </a:r>
          </a:p>
          <a:p>
            <a:r>
              <a:rPr lang="en-US" dirty="0" smtClean="0"/>
              <a:t>MTHFR </a:t>
            </a:r>
            <a:r>
              <a:rPr lang="en-US" dirty="0"/>
              <a:t>= </a:t>
            </a:r>
            <a:r>
              <a:rPr lang="en-US" dirty="0" smtClean="0"/>
              <a:t>Methylenetetrahydrofolate Reductase</a:t>
            </a:r>
          </a:p>
          <a:p>
            <a:r>
              <a:rPr lang="en-US" dirty="0" smtClean="0"/>
              <a:t>MDD = Major Depressive Disorder</a:t>
            </a:r>
          </a:p>
          <a:p>
            <a:r>
              <a:rPr lang="en-US" dirty="0" smtClean="0"/>
              <a:t>SGA = Second Generation Antipsychotic</a:t>
            </a:r>
          </a:p>
          <a:p>
            <a:r>
              <a:rPr lang="en-US" dirty="0" smtClean="0"/>
              <a:t>SNRI = Serotonin and Norepinephrine Reuptake Inhibitor</a:t>
            </a:r>
          </a:p>
          <a:p>
            <a:r>
              <a:rPr lang="en-US" dirty="0" smtClean="0"/>
              <a:t>SSRI = Selective Serotonin Reuptake Inhibitor</a:t>
            </a:r>
          </a:p>
          <a:p>
            <a:r>
              <a:rPr lang="en-US" dirty="0" smtClean="0"/>
              <a:t>TCA = Tricyclic Antidepressant</a:t>
            </a:r>
          </a:p>
          <a:p>
            <a:r>
              <a:rPr lang="en-US" dirty="0" smtClean="0"/>
              <a:t>TRD = Treatment-Resistant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7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12932"/>
          </a:xfrm>
        </p:spPr>
        <p:txBody>
          <a:bodyPr/>
          <a:lstStyle/>
          <a:p>
            <a:r>
              <a:rPr lang="en-US" dirty="0" smtClean="0"/>
              <a:t>Generalized Anxiety Disorder (GAD)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059" y="1812264"/>
            <a:ext cx="10540180" cy="443345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3.1% of US adults diagnosed with GAD</a:t>
            </a:r>
          </a:p>
          <a:p>
            <a:pPr lvl="1"/>
            <a:r>
              <a:rPr lang="en-US" sz="2400" dirty="0" smtClean="0"/>
              <a:t>&gt;30% of these have severe GAD</a:t>
            </a:r>
          </a:p>
          <a:p>
            <a:pPr marL="530352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Diagnosis:</a:t>
            </a:r>
          </a:p>
          <a:p>
            <a:pPr lvl="1"/>
            <a:r>
              <a:rPr lang="en-US" sz="2000" dirty="0" smtClean="0"/>
              <a:t>Persistent </a:t>
            </a:r>
            <a:r>
              <a:rPr lang="en-US" sz="2000" dirty="0"/>
              <a:t>anxiety and worry (≥ 6 </a:t>
            </a:r>
            <a:r>
              <a:rPr lang="en-US" sz="2000" dirty="0" err="1"/>
              <a:t>mos</a:t>
            </a:r>
            <a:r>
              <a:rPr lang="en-US" sz="2000" dirty="0"/>
              <a:t>) about a number of events or activities (work, social, </a:t>
            </a:r>
            <a:r>
              <a:rPr lang="en-US" sz="2000" dirty="0" err="1"/>
              <a:t>etc</a:t>
            </a:r>
            <a:r>
              <a:rPr lang="en-US" sz="2000" dirty="0"/>
              <a:t>) PLUS</a:t>
            </a:r>
            <a:r>
              <a:rPr lang="en-US" sz="2000" dirty="0" smtClean="0"/>
              <a:t>…</a:t>
            </a:r>
          </a:p>
          <a:p>
            <a:pPr lvl="1"/>
            <a:r>
              <a:rPr lang="en-US" sz="2000" dirty="0" smtClean="0"/>
              <a:t>≥ </a:t>
            </a:r>
            <a:r>
              <a:rPr lang="en-US" sz="2000" dirty="0"/>
              <a:t>3 of the following:</a:t>
            </a:r>
          </a:p>
          <a:p>
            <a:pPr lvl="2"/>
            <a:r>
              <a:rPr lang="en-US" sz="1800" dirty="0" smtClean="0"/>
              <a:t>restlessness </a:t>
            </a:r>
            <a:r>
              <a:rPr lang="en-US" sz="1800" dirty="0"/>
              <a:t>or feeling keyed up or on edge</a:t>
            </a:r>
          </a:p>
          <a:p>
            <a:pPr lvl="2"/>
            <a:r>
              <a:rPr lang="en-US" sz="1800" dirty="0" smtClean="0"/>
              <a:t>easily </a:t>
            </a:r>
            <a:r>
              <a:rPr lang="en-US" sz="1800" dirty="0"/>
              <a:t>fatigued</a:t>
            </a:r>
          </a:p>
          <a:p>
            <a:pPr lvl="2"/>
            <a:r>
              <a:rPr lang="en-US" sz="1800" dirty="0" smtClean="0"/>
              <a:t>difficulty </a:t>
            </a:r>
            <a:r>
              <a:rPr lang="en-US" sz="1800" dirty="0"/>
              <a:t>concentrating or mind going blank</a:t>
            </a:r>
          </a:p>
          <a:p>
            <a:pPr lvl="2"/>
            <a:r>
              <a:rPr lang="en-US" sz="1800" dirty="0" smtClean="0"/>
              <a:t>irritability</a:t>
            </a:r>
            <a:endParaRPr lang="en-US" sz="1800" dirty="0"/>
          </a:p>
          <a:p>
            <a:pPr lvl="2"/>
            <a:r>
              <a:rPr lang="en-US" sz="1800" dirty="0" smtClean="0"/>
              <a:t>muscle </a:t>
            </a:r>
            <a:r>
              <a:rPr lang="en-US" sz="1800" dirty="0"/>
              <a:t>tension</a:t>
            </a:r>
          </a:p>
          <a:p>
            <a:pPr lvl="2"/>
            <a:r>
              <a:rPr lang="en-US" sz="1800" dirty="0" smtClean="0"/>
              <a:t>sleep </a:t>
            </a:r>
            <a:r>
              <a:rPr lang="en-US" sz="1800" dirty="0"/>
              <a:t>disturbance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5345" y="6442364"/>
            <a:ext cx="108065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National Institute of Mental Health. Generalized Anxiety Disorder Among Adults. </a:t>
            </a:r>
            <a:r>
              <a:rPr lang="en-US" sz="1100" dirty="0"/>
              <a:t>Available from: https://www.nimh.nih.gov/health/statistics/prevalence/generalized-anxiety-disorder-among-adults.shtml</a:t>
            </a:r>
          </a:p>
        </p:txBody>
      </p:sp>
    </p:spTree>
    <p:extLst>
      <p:ext uri="{BB962C8B-B14F-4D97-AF65-F5344CB8AC3E}">
        <p14:creationId xmlns:p14="http://schemas.microsoft.com/office/powerpoint/2010/main" val="40236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General approach to treatment of GAD</a:t>
            </a:r>
          </a:p>
          <a:p>
            <a:pPr lvl="1"/>
            <a:r>
              <a:rPr lang="en-US" sz="2000" dirty="0" smtClean="0"/>
              <a:t>Antidepressants—1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line approach</a:t>
            </a:r>
          </a:p>
          <a:p>
            <a:pPr lvl="2"/>
            <a:r>
              <a:rPr lang="en-US" sz="1800" dirty="0" smtClean="0"/>
              <a:t>Longer time to onset of efficacy (~8 weeks) vs. MDD</a:t>
            </a:r>
          </a:p>
          <a:p>
            <a:pPr lvl="2"/>
            <a:r>
              <a:rPr lang="en-US" sz="1800" dirty="0" smtClean="0"/>
              <a:t>Higher doses may be necessary vs. MDD</a:t>
            </a:r>
          </a:p>
          <a:p>
            <a:pPr lvl="2"/>
            <a:r>
              <a:rPr lang="en-US" sz="1800" dirty="0" smtClean="0"/>
              <a:t>Initial increase in anxiety = harder to tolerate </a:t>
            </a:r>
          </a:p>
          <a:p>
            <a:pPr lvl="3"/>
            <a:r>
              <a:rPr lang="en-US" sz="1600" b="1" dirty="0" smtClean="0"/>
              <a:t>Start low and go slow</a:t>
            </a:r>
          </a:p>
          <a:p>
            <a:pPr lvl="2"/>
            <a:r>
              <a:rPr lang="en-US" sz="1800" dirty="0" smtClean="0"/>
              <a:t>Duration of therapy = 1-2 years AFTER symptoms resolve</a:t>
            </a:r>
          </a:p>
          <a:p>
            <a:pPr lvl="2"/>
            <a:r>
              <a:rPr lang="en-US" sz="1800" dirty="0" smtClean="0"/>
              <a:t>Generally avoid bupropion due to risk for increased anxiety/activation side effects</a:t>
            </a:r>
          </a:p>
          <a:p>
            <a:pPr lvl="1"/>
            <a:r>
              <a:rPr lang="en-US" sz="2000" dirty="0" smtClean="0"/>
              <a:t>Benzodiazepines—1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line adjunct?</a:t>
            </a:r>
          </a:p>
          <a:p>
            <a:pPr lvl="2"/>
            <a:r>
              <a:rPr lang="en-US" sz="1800" dirty="0" smtClean="0"/>
              <a:t>SHORT-TERM bridge therapy (ideally ≤ 12 weeks)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110" y="6180137"/>
            <a:ext cx="10343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Baldwin, et al. Evidence-based pharmacological treatment of anxiety disorders, post-traumatic stress disorder and obsessive-compulsive disorder</a:t>
            </a:r>
            <a:r>
              <a:rPr lang="en-US" sz="1200" dirty="0" smtClean="0">
                <a:solidFill>
                  <a:prstClr val="black"/>
                </a:solidFill>
              </a:rPr>
              <a:t>: A </a:t>
            </a:r>
            <a:r>
              <a:rPr lang="en-US" sz="1200" dirty="0">
                <a:solidFill>
                  <a:prstClr val="black"/>
                </a:solidFill>
              </a:rPr>
              <a:t>revision of the 2005 guidelines from the British Association for Psychopharmacology. Journal of Psychopharmacology. 2014, Vol. 28(5) </a:t>
            </a:r>
            <a:r>
              <a:rPr lang="en-US" sz="1200" dirty="0" smtClean="0">
                <a:solidFill>
                  <a:prstClr val="black"/>
                </a:solidFill>
              </a:rPr>
              <a:t>403–439.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6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770255" cy="942429"/>
          </a:xfrm>
        </p:spPr>
        <p:txBody>
          <a:bodyPr/>
          <a:lstStyle/>
          <a:p>
            <a:r>
              <a:rPr lang="en-US" dirty="0" smtClean="0"/>
              <a:t>General approach to treatment of GAD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47019"/>
            <a:ext cx="9601200" cy="4520381"/>
          </a:xfrm>
        </p:spPr>
        <p:txBody>
          <a:bodyPr/>
          <a:lstStyle/>
          <a:p>
            <a:r>
              <a:rPr lang="en-US" dirty="0"/>
              <a:t>For most patients, a SSRI, a SNRI, </a:t>
            </a:r>
            <a:r>
              <a:rPr lang="en-US" dirty="0" smtClean="0"/>
              <a:t>or mirtazapine</a:t>
            </a:r>
            <a:r>
              <a:rPr lang="en-US" dirty="0"/>
              <a:t>, </a:t>
            </a:r>
            <a:r>
              <a:rPr lang="en-US" dirty="0" smtClean="0"/>
              <a:t>is </a:t>
            </a:r>
            <a:r>
              <a:rPr lang="en-US" dirty="0"/>
              <a:t>optimal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Titrate to </a:t>
            </a:r>
            <a:r>
              <a:rPr lang="en-US" u="sng" dirty="0" smtClean="0"/>
              <a:t>maximum tolerated dose</a:t>
            </a:r>
          </a:p>
          <a:p>
            <a:pPr lvl="1"/>
            <a:r>
              <a:rPr lang="en-US" dirty="0" smtClean="0"/>
              <a:t>Adequate trial length = 4-8 weeks at the target dose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1446" y="6211669"/>
            <a:ext cx="106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Baldwin, et </a:t>
            </a:r>
            <a:r>
              <a:rPr lang="en-US" sz="1200" dirty="0"/>
              <a:t>al. Evidence-based pharmacological </a:t>
            </a:r>
            <a:r>
              <a:rPr lang="en-US" sz="1200" dirty="0" smtClean="0"/>
              <a:t>treatment of </a:t>
            </a:r>
            <a:r>
              <a:rPr lang="en-US" sz="1200" dirty="0"/>
              <a:t>anxiety disorders, post-traumatic </a:t>
            </a:r>
            <a:r>
              <a:rPr lang="en-US" sz="1200" dirty="0" smtClean="0"/>
              <a:t>stress disorder </a:t>
            </a:r>
            <a:r>
              <a:rPr lang="en-US" sz="1200" dirty="0"/>
              <a:t>and obsessive-compulsive disorder:</a:t>
            </a:r>
          </a:p>
          <a:p>
            <a:r>
              <a:rPr lang="en-US" sz="1200" dirty="0"/>
              <a:t>A revision of the 2005 guidelines from </a:t>
            </a:r>
            <a:r>
              <a:rPr lang="en-US" sz="1200" dirty="0" smtClean="0"/>
              <a:t>the British </a:t>
            </a:r>
            <a:r>
              <a:rPr lang="en-US" sz="1200" dirty="0"/>
              <a:t>Association for Psychopharmacology. Journal of </a:t>
            </a:r>
            <a:r>
              <a:rPr lang="en-US" sz="1200" dirty="0" smtClean="0"/>
              <a:t>Psychopharmacology. 2014</a:t>
            </a:r>
            <a:r>
              <a:rPr lang="en-US" sz="1200" dirty="0"/>
              <a:t>, Vol. 28(5) 403–</a:t>
            </a:r>
          </a:p>
          <a:p>
            <a:r>
              <a:rPr lang="en-US" sz="1200" dirty="0" smtClean="0"/>
              <a:t>439.</a:t>
            </a:r>
            <a:endParaRPr lang="en-US" sz="1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964070"/>
              </p:ext>
            </p:extLst>
          </p:nvPr>
        </p:nvGraphicFramePr>
        <p:xfrm>
          <a:off x="993059" y="2340076"/>
          <a:ext cx="9389806" cy="36945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33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8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8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6725">
                  <a:extLst>
                    <a:ext uri="{9D8B030D-6E8A-4147-A177-3AD203B41FA5}">
                      <a16:colId xmlns:a16="http://schemas.microsoft.com/office/drawing/2014/main" val="1782936918"/>
                    </a:ext>
                  </a:extLst>
                </a:gridCol>
              </a:tblGrid>
              <a:tr h="7845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Generic Name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Brand Name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Antidepressant family/classification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Dose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CYP P450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1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Fluoxetine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Prozac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SSRI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10-80mg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2D6 inhibitor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1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Paroxetine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Paxil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SSRI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10-60mg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2D6 inhibitor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1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Sertraline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Zoloft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SSRI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25-200mg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Very weak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Citalopram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Celexa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SSRI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10-40mg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Metabolized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 3A4, 2C19 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7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Escitalopram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Lexapro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SSRI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10-20mg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Metabolized by many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1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Venlafaxine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Effexor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SNRI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75-375mg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Metabolized by 2D6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1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Duloxetine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Cymbalta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SNRI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20-90mg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Metabolized by 2D6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1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Mirtazapine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Remeron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Not classified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7.5-45mg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Metabolized by many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77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3663"/>
            <a:ext cx="9601200" cy="827047"/>
          </a:xfrm>
        </p:spPr>
        <p:txBody>
          <a:bodyPr/>
          <a:lstStyle/>
          <a:p>
            <a:r>
              <a:rPr lang="en-US" dirty="0" smtClean="0"/>
              <a:t>Patient education--antidepressants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423" y="1247964"/>
            <a:ext cx="10153935" cy="540451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Duration of therapy</a:t>
            </a:r>
          </a:p>
          <a:p>
            <a:r>
              <a:rPr lang="en-US" dirty="0" smtClean="0"/>
              <a:t>Time to onset of efficacy</a:t>
            </a:r>
          </a:p>
          <a:p>
            <a:pPr lvl="1"/>
            <a:r>
              <a:rPr lang="en-US" dirty="0" smtClean="0"/>
              <a:t>4-8 weeks MINIMUM</a:t>
            </a:r>
          </a:p>
          <a:p>
            <a:r>
              <a:rPr lang="en-US" dirty="0" smtClean="0"/>
              <a:t>Avoidance of alcohol, marijuana, other substances</a:t>
            </a:r>
          </a:p>
          <a:p>
            <a:pPr lvl="1"/>
            <a:r>
              <a:rPr lang="en-US" dirty="0" smtClean="0"/>
              <a:t>Keep taking your antidepressant even if you drink!!</a:t>
            </a:r>
          </a:p>
          <a:p>
            <a:r>
              <a:rPr lang="en-US" dirty="0" smtClean="0"/>
              <a:t>Adherence</a:t>
            </a:r>
          </a:p>
          <a:p>
            <a:pPr lvl="1"/>
            <a:r>
              <a:rPr lang="en-US" dirty="0" smtClean="0"/>
              <a:t>Antidepressant discontinuation syndrome </a:t>
            </a:r>
          </a:p>
          <a:p>
            <a:pPr lvl="2"/>
            <a:r>
              <a:rPr lang="en-US" dirty="0" smtClean="0"/>
              <a:t>Vivid dreams/Nightmares</a:t>
            </a:r>
          </a:p>
          <a:p>
            <a:pPr lvl="2"/>
            <a:r>
              <a:rPr lang="en-US" dirty="0" smtClean="0"/>
              <a:t>Tremor</a:t>
            </a:r>
          </a:p>
          <a:p>
            <a:pPr lvl="2"/>
            <a:r>
              <a:rPr lang="en-US" dirty="0" smtClean="0"/>
              <a:t>Dizziness</a:t>
            </a:r>
          </a:p>
          <a:p>
            <a:pPr lvl="2"/>
            <a:r>
              <a:rPr lang="en-US" dirty="0" smtClean="0"/>
              <a:t>Headache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lectric </a:t>
            </a:r>
            <a:r>
              <a:rPr lang="en-US" dirty="0"/>
              <a:t>shock </a:t>
            </a:r>
            <a:r>
              <a:rPr lang="en-US" dirty="0" smtClean="0"/>
              <a:t>sensations</a:t>
            </a:r>
          </a:p>
          <a:p>
            <a:pPr lvl="2"/>
            <a:r>
              <a:rPr lang="en-US" dirty="0" smtClean="0"/>
              <a:t>Nausea/flu-like symptoms</a:t>
            </a:r>
          </a:p>
          <a:p>
            <a:r>
              <a:rPr lang="en-US" dirty="0"/>
              <a:t>Side effects AND what to do about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Early / transient side effects			Later side effects		</a:t>
            </a:r>
          </a:p>
          <a:p>
            <a:pPr lvl="2"/>
            <a:r>
              <a:rPr lang="en-US" dirty="0" smtClean="0"/>
              <a:t>GI upset				  	■  Weight gain</a:t>
            </a:r>
          </a:p>
          <a:p>
            <a:pPr lvl="2"/>
            <a:r>
              <a:rPr lang="en-US" dirty="0" smtClean="0"/>
              <a:t>Increased anxiety				■   Sexual dysfunction</a:t>
            </a:r>
          </a:p>
          <a:p>
            <a:pPr lvl="2"/>
            <a:r>
              <a:rPr lang="en-US" dirty="0" smtClean="0"/>
              <a:t>Sleep changes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3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1613" y="6223380"/>
            <a:ext cx="11013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What to do about side effects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: APA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table in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Quick Reference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Guide (Pg. 14-17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): http://psychiatryonline.org/pb/assets/raw/sitewide/practice_guidelines/guidelines/mdd-guide.pdf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9301" t="11707" r="20490" b="5084"/>
          <a:stretch/>
        </p:blipFill>
        <p:spPr>
          <a:xfrm>
            <a:off x="2115403" y="136477"/>
            <a:ext cx="7833815" cy="6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68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education--antidepressants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questions such as:</a:t>
            </a:r>
          </a:p>
          <a:p>
            <a:pPr lvl="1"/>
            <a:r>
              <a:rPr lang="en-US" dirty="0"/>
              <a:t>What have you been told about…?</a:t>
            </a:r>
          </a:p>
          <a:p>
            <a:pPr lvl="1"/>
            <a:r>
              <a:rPr lang="en-US" dirty="0"/>
              <a:t>What is your understanding of…?</a:t>
            </a:r>
          </a:p>
          <a:p>
            <a:pPr lvl="1"/>
            <a:r>
              <a:rPr lang="en-US" dirty="0"/>
              <a:t>What would you do if you had _____ side effect?</a:t>
            </a:r>
          </a:p>
          <a:p>
            <a:pPr lvl="1"/>
            <a:r>
              <a:rPr lang="en-US" dirty="0"/>
              <a:t>Would you be willing to </a:t>
            </a:r>
            <a:r>
              <a:rPr lang="en-US" dirty="0" smtClean="0"/>
              <a:t>_____?</a:t>
            </a:r>
          </a:p>
          <a:p>
            <a:pPr lvl="1"/>
            <a:endParaRPr lang="en-US" dirty="0"/>
          </a:p>
          <a:p>
            <a:r>
              <a:rPr lang="en-US" dirty="0"/>
              <a:t>Consider teach-back approach:</a:t>
            </a:r>
          </a:p>
          <a:p>
            <a:pPr lvl="1"/>
            <a:r>
              <a:rPr lang="en-US" dirty="0"/>
              <a:t>Tell me what you have understood about…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3928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9074</TotalTime>
  <Words>2498</Words>
  <Application>Microsoft Office PowerPoint</Application>
  <PresentationFormat>Widescreen</PresentationFormat>
  <Paragraphs>427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Schoolbook</vt:lpstr>
      <vt:lpstr>Times New Roman</vt:lpstr>
      <vt:lpstr>Wingdings</vt:lpstr>
      <vt:lpstr>Wingdings 2</vt:lpstr>
      <vt:lpstr>View</vt:lpstr>
      <vt:lpstr>Anxiety Clinical Pearls</vt:lpstr>
      <vt:lpstr>Objectives</vt:lpstr>
      <vt:lpstr>Abbreviations</vt:lpstr>
      <vt:lpstr>Generalized Anxiety Disorder (GAD)</vt:lpstr>
      <vt:lpstr>GAD</vt:lpstr>
      <vt:lpstr>General approach to treatment of GAD</vt:lpstr>
      <vt:lpstr>Patient education--antidepressants</vt:lpstr>
      <vt:lpstr>PowerPoint Presentation</vt:lpstr>
      <vt:lpstr>Patient education--antidepressants</vt:lpstr>
      <vt:lpstr>Benzodiazepines</vt:lpstr>
      <vt:lpstr>Benzodiazepines</vt:lpstr>
      <vt:lpstr>Patient education--benzodiazepines</vt:lpstr>
      <vt:lpstr>Treating GAD that doesn’t respond</vt:lpstr>
      <vt:lpstr>Treatment-resistant Anxiety</vt:lpstr>
      <vt:lpstr>Pregabalin (Lyrica) and Gabapentin (Neurontin)</vt:lpstr>
      <vt:lpstr>Buspirone (Buspar)</vt:lpstr>
      <vt:lpstr>Hydroxyzine and Propranolol</vt:lpstr>
      <vt:lpstr>Second-generation Antipsychotics</vt:lpstr>
      <vt:lpstr>Case: K.L. is a 46-year-old female</vt:lpstr>
      <vt:lpstr>Pharmacogenetic testing</vt:lpstr>
      <vt:lpstr>Case : P.E. is a 51-year-old male</vt:lpstr>
      <vt:lpstr>PowerPoint Presentation</vt:lpstr>
      <vt:lpstr>Augmentation</vt:lpstr>
      <vt:lpstr>Switch strategies</vt:lpstr>
      <vt:lpstr>Switch strategies</vt:lpstr>
      <vt:lpstr>Combining Antidepressants</vt:lpstr>
    </vt:vector>
  </TitlesOfParts>
  <Company>North Dakota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Clinical Pearls</dc:title>
  <dc:creator>Amy Werremeyer</dc:creator>
  <cp:lastModifiedBy>Amy Werremeyer</cp:lastModifiedBy>
  <cp:revision>136</cp:revision>
  <dcterms:created xsi:type="dcterms:W3CDTF">2016-11-30T22:05:35Z</dcterms:created>
  <dcterms:modified xsi:type="dcterms:W3CDTF">2019-11-12T17:49:09Z</dcterms:modified>
</cp:coreProperties>
</file>