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66" r:id="rId3"/>
    <p:sldId id="257" r:id="rId4"/>
    <p:sldId id="258" r:id="rId5"/>
    <p:sldId id="259" r:id="rId6"/>
    <p:sldId id="260" r:id="rId7"/>
    <p:sldId id="317" r:id="rId8"/>
    <p:sldId id="318" r:id="rId9"/>
    <p:sldId id="280" r:id="rId10"/>
    <p:sldId id="319" r:id="rId11"/>
    <p:sldId id="312" r:id="rId12"/>
    <p:sldId id="294" r:id="rId13"/>
    <p:sldId id="281" r:id="rId14"/>
    <p:sldId id="313" r:id="rId15"/>
    <p:sldId id="311" r:id="rId16"/>
    <p:sldId id="320" r:id="rId17"/>
    <p:sldId id="295" r:id="rId18"/>
    <p:sldId id="321" r:id="rId19"/>
    <p:sldId id="297" r:id="rId20"/>
    <p:sldId id="296" r:id="rId21"/>
    <p:sldId id="307" r:id="rId22"/>
    <p:sldId id="322" r:id="rId23"/>
    <p:sldId id="283" r:id="rId24"/>
    <p:sldId id="286" r:id="rId25"/>
    <p:sldId id="316" r:id="rId26"/>
    <p:sldId id="323" r:id="rId27"/>
    <p:sldId id="288" r:id="rId28"/>
    <p:sldId id="324" r:id="rId29"/>
    <p:sldId id="308" r:id="rId30"/>
    <p:sldId id="292" r:id="rId31"/>
    <p:sldId id="291" r:id="rId32"/>
    <p:sldId id="298" r:id="rId33"/>
    <p:sldId id="293" r:id="rId34"/>
    <p:sldId id="285" r:id="rId35"/>
    <p:sldId id="284" r:id="rId36"/>
    <p:sldId id="301" r:id="rId37"/>
    <p:sldId id="299" r:id="rId38"/>
    <p:sldId id="262" r:id="rId39"/>
    <p:sldId id="276" r:id="rId40"/>
    <p:sldId id="263" r:id="rId41"/>
    <p:sldId id="274" r:id="rId42"/>
    <p:sldId id="275" r:id="rId43"/>
    <p:sldId id="309" r:id="rId44"/>
    <p:sldId id="277" r:id="rId45"/>
    <p:sldId id="278" r:id="rId46"/>
    <p:sldId id="300" r:id="rId47"/>
    <p:sldId id="264" r:id="rId48"/>
    <p:sldId id="270" r:id="rId49"/>
    <p:sldId id="271" r:id="rId50"/>
    <p:sldId id="272" r:id="rId51"/>
    <p:sldId id="273" r:id="rId52"/>
    <p:sldId id="268" r:id="rId53"/>
    <p:sldId id="303" r:id="rId54"/>
    <p:sldId id="304" r:id="rId55"/>
    <p:sldId id="305" r:id="rId56"/>
    <p:sldId id="302" r:id="rId57"/>
    <p:sldId id="269" r:id="rId58"/>
    <p:sldId id="314" r:id="rId59"/>
    <p:sldId id="325" r:id="rId60"/>
    <p:sldId id="310" r:id="rId61"/>
    <p:sldId id="31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339FF-CFC8-23A4-C1DC-62DEF1E164F6}" v="175" dt="2022-02-07T17:55:37.678"/>
    <p1510:client id="{6AF39377-2BAD-4104-8605-36E422FAF6DF}" v="601" dt="2022-02-07T15:54:09.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0"/>
    <p:restoredTop sz="76209"/>
  </p:normalViewPr>
  <p:slideViewPr>
    <p:cSldViewPr snapToGrid="0" snapToObjects="1">
      <p:cViewPr varScale="1">
        <p:scale>
          <a:sx n="65" d="100"/>
          <a:sy n="65"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F0D87-E6A0-4ED4-BA7F-0A9DEF60BF4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647A4CB-3661-42C1-BFF9-3BA2D439C812}">
      <dgm:prSet/>
      <dgm:spPr/>
      <dgm:t>
        <a:bodyPr/>
        <a:lstStyle/>
        <a:p>
          <a:r>
            <a:rPr lang="en-US" dirty="0"/>
            <a:t>Diabetes is an independent risk factor for development of atherosclerotic cardiovascular disease (ASCVD)</a:t>
          </a:r>
          <a:r>
            <a:rPr lang="en-US" baseline="30000" dirty="0"/>
            <a:t>4</a:t>
          </a:r>
          <a:endParaRPr lang="en-US" dirty="0"/>
        </a:p>
      </dgm:t>
    </dgm:pt>
    <dgm:pt modelId="{6527E6B9-026C-4599-BCAC-337B8ABFA50A}" type="parTrans" cxnId="{072AFFA4-F493-46DF-9CB1-77FE2276B8DE}">
      <dgm:prSet/>
      <dgm:spPr/>
      <dgm:t>
        <a:bodyPr/>
        <a:lstStyle/>
        <a:p>
          <a:endParaRPr lang="en-US"/>
        </a:p>
      </dgm:t>
    </dgm:pt>
    <dgm:pt modelId="{C7E8E1E0-23A2-4DC1-9E33-B74276A543C4}" type="sibTrans" cxnId="{072AFFA4-F493-46DF-9CB1-77FE2276B8DE}">
      <dgm:prSet/>
      <dgm:spPr/>
      <dgm:t>
        <a:bodyPr/>
        <a:lstStyle/>
        <a:p>
          <a:endParaRPr lang="en-US"/>
        </a:p>
      </dgm:t>
    </dgm:pt>
    <dgm:pt modelId="{65742123-1456-410C-87F8-8093D467C366}">
      <dgm:prSet/>
      <dgm:spPr/>
      <dgm:t>
        <a:bodyPr/>
        <a:lstStyle/>
        <a:p>
          <a:pPr rtl="0"/>
          <a:r>
            <a:rPr lang="en-US" dirty="0"/>
            <a:t>Hospitalization risk for heart failure</a:t>
          </a:r>
          <a:r>
            <a:rPr lang="en-US" dirty="0">
              <a:latin typeface="Trebuchet MS" panose="020B0603020202020204"/>
            </a:rPr>
            <a:t> (HF)</a:t>
          </a:r>
          <a:r>
            <a:rPr lang="en-US" dirty="0"/>
            <a:t> exacerbations is two-fold higher in patients with diabetes</a:t>
          </a:r>
          <a:r>
            <a:rPr lang="en-US" baseline="30000" dirty="0"/>
            <a:t>5</a:t>
          </a:r>
          <a:endParaRPr lang="en-US" dirty="0"/>
        </a:p>
      </dgm:t>
    </dgm:pt>
    <dgm:pt modelId="{A9313DC0-41F5-4A27-89B9-D1549A9A14DF}" type="parTrans" cxnId="{489EE862-48E7-4B60-A2A4-E21BA44C4A3C}">
      <dgm:prSet/>
      <dgm:spPr/>
      <dgm:t>
        <a:bodyPr/>
        <a:lstStyle/>
        <a:p>
          <a:endParaRPr lang="en-US"/>
        </a:p>
      </dgm:t>
    </dgm:pt>
    <dgm:pt modelId="{C7E534FE-BCB3-4AC1-AC27-1AECC69610C5}" type="sibTrans" cxnId="{489EE862-48E7-4B60-A2A4-E21BA44C4A3C}">
      <dgm:prSet/>
      <dgm:spPr/>
      <dgm:t>
        <a:bodyPr/>
        <a:lstStyle/>
        <a:p>
          <a:endParaRPr lang="en-US"/>
        </a:p>
      </dgm:t>
    </dgm:pt>
    <dgm:pt modelId="{BECE3B9F-19F3-4FBD-B322-C8752A92B730}">
      <dgm:prSet/>
      <dgm:spPr/>
      <dgm:t>
        <a:bodyPr/>
        <a:lstStyle/>
        <a:p>
          <a:r>
            <a:rPr lang="en-US" dirty="0"/>
            <a:t>68.4% of patients with diabetes in the US had hypertension</a:t>
          </a:r>
          <a:r>
            <a:rPr lang="en-US" baseline="30000" dirty="0"/>
            <a:t>1</a:t>
          </a:r>
          <a:endParaRPr lang="en-US" dirty="0"/>
        </a:p>
      </dgm:t>
    </dgm:pt>
    <dgm:pt modelId="{8BE814D7-3D29-4A8A-84CD-AE1C56F0864B}" type="parTrans" cxnId="{AFF75346-8131-4836-A96C-A2E46E227E93}">
      <dgm:prSet/>
      <dgm:spPr/>
      <dgm:t>
        <a:bodyPr/>
        <a:lstStyle/>
        <a:p>
          <a:endParaRPr lang="en-US"/>
        </a:p>
      </dgm:t>
    </dgm:pt>
    <dgm:pt modelId="{2C7574D4-0723-41EB-8F92-E0CA9A68AAD5}" type="sibTrans" cxnId="{AFF75346-8131-4836-A96C-A2E46E227E93}">
      <dgm:prSet/>
      <dgm:spPr/>
      <dgm:t>
        <a:bodyPr/>
        <a:lstStyle/>
        <a:p>
          <a:endParaRPr lang="en-US"/>
        </a:p>
      </dgm:t>
    </dgm:pt>
    <dgm:pt modelId="{7DDD6784-E524-4D6E-BFF4-4D86309D9721}">
      <dgm:prSet/>
      <dgm:spPr/>
      <dgm:t>
        <a:bodyPr/>
        <a:lstStyle/>
        <a:p>
          <a:pPr rtl="0"/>
          <a:r>
            <a:rPr lang="en-US" dirty="0"/>
            <a:t>43.5% of patients had non-HDL cholesterol</a:t>
          </a:r>
          <a:r>
            <a:rPr lang="en-US" dirty="0">
              <a:latin typeface="Trebuchet MS" panose="020B0603020202020204"/>
            </a:rPr>
            <a:t> ≥ 130</a:t>
          </a:r>
          <a:r>
            <a:rPr lang="en-US" dirty="0"/>
            <a:t> mg/dL</a:t>
          </a:r>
          <a:r>
            <a:rPr lang="en-US" baseline="30000" dirty="0"/>
            <a:t>1</a:t>
          </a:r>
          <a:endParaRPr lang="en-US" dirty="0"/>
        </a:p>
      </dgm:t>
    </dgm:pt>
    <dgm:pt modelId="{FEE17D99-7572-4BEC-BCF3-46555D06315D}" type="parTrans" cxnId="{19E65714-A2D9-4494-9F01-B86CF74FAFA3}">
      <dgm:prSet/>
      <dgm:spPr/>
      <dgm:t>
        <a:bodyPr/>
        <a:lstStyle/>
        <a:p>
          <a:endParaRPr lang="en-US"/>
        </a:p>
      </dgm:t>
    </dgm:pt>
    <dgm:pt modelId="{51F26E98-3BDB-47C6-AE22-5895C07DCB42}" type="sibTrans" cxnId="{19E65714-A2D9-4494-9F01-B86CF74FAFA3}">
      <dgm:prSet/>
      <dgm:spPr/>
      <dgm:t>
        <a:bodyPr/>
        <a:lstStyle/>
        <a:p>
          <a:endParaRPr lang="en-US"/>
        </a:p>
      </dgm:t>
    </dgm:pt>
    <dgm:pt modelId="{04EC8E8D-A6E9-469D-BA4A-42DB7FB61D6E}" type="pres">
      <dgm:prSet presAssocID="{2BAF0D87-E6A0-4ED4-BA7F-0A9DEF60BF4A}" presName="vert0" presStyleCnt="0">
        <dgm:presLayoutVars>
          <dgm:dir/>
          <dgm:animOne val="branch"/>
          <dgm:animLvl val="lvl"/>
        </dgm:presLayoutVars>
      </dgm:prSet>
      <dgm:spPr/>
    </dgm:pt>
    <dgm:pt modelId="{0ED6AE75-01C6-4D4C-A9BF-F677083DC3E8}" type="pres">
      <dgm:prSet presAssocID="{C647A4CB-3661-42C1-BFF9-3BA2D439C812}" presName="thickLine" presStyleLbl="alignNode1" presStyleIdx="0" presStyleCnt="4"/>
      <dgm:spPr/>
    </dgm:pt>
    <dgm:pt modelId="{0AA8DB56-0BBD-4182-959E-8A402E95F9F4}" type="pres">
      <dgm:prSet presAssocID="{C647A4CB-3661-42C1-BFF9-3BA2D439C812}" presName="horz1" presStyleCnt="0"/>
      <dgm:spPr/>
    </dgm:pt>
    <dgm:pt modelId="{929AE7FB-B5B2-4882-B47D-48A17E227E35}" type="pres">
      <dgm:prSet presAssocID="{C647A4CB-3661-42C1-BFF9-3BA2D439C812}" presName="tx1" presStyleLbl="revTx" presStyleIdx="0" presStyleCnt="4"/>
      <dgm:spPr/>
    </dgm:pt>
    <dgm:pt modelId="{FD0AD523-DE15-4BF8-9F84-53AE526DAD20}" type="pres">
      <dgm:prSet presAssocID="{C647A4CB-3661-42C1-BFF9-3BA2D439C812}" presName="vert1" presStyleCnt="0"/>
      <dgm:spPr/>
    </dgm:pt>
    <dgm:pt modelId="{99F9DC63-8F33-4455-B775-9FECB3BD3378}" type="pres">
      <dgm:prSet presAssocID="{65742123-1456-410C-87F8-8093D467C366}" presName="thickLine" presStyleLbl="alignNode1" presStyleIdx="1" presStyleCnt="4"/>
      <dgm:spPr/>
    </dgm:pt>
    <dgm:pt modelId="{DA77E767-268D-4B37-BBB2-814C4E641ADB}" type="pres">
      <dgm:prSet presAssocID="{65742123-1456-410C-87F8-8093D467C366}" presName="horz1" presStyleCnt="0"/>
      <dgm:spPr/>
    </dgm:pt>
    <dgm:pt modelId="{AE62B4E2-11B8-4CA4-8D3D-764620F695D9}" type="pres">
      <dgm:prSet presAssocID="{65742123-1456-410C-87F8-8093D467C366}" presName="tx1" presStyleLbl="revTx" presStyleIdx="1" presStyleCnt="4"/>
      <dgm:spPr/>
    </dgm:pt>
    <dgm:pt modelId="{2CE0C347-7DB8-4061-97B3-A9D3E7A33513}" type="pres">
      <dgm:prSet presAssocID="{65742123-1456-410C-87F8-8093D467C366}" presName="vert1" presStyleCnt="0"/>
      <dgm:spPr/>
    </dgm:pt>
    <dgm:pt modelId="{F265A82D-ADDF-48BA-BA33-CF838A9181BC}" type="pres">
      <dgm:prSet presAssocID="{BECE3B9F-19F3-4FBD-B322-C8752A92B730}" presName="thickLine" presStyleLbl="alignNode1" presStyleIdx="2" presStyleCnt="4"/>
      <dgm:spPr/>
    </dgm:pt>
    <dgm:pt modelId="{150A544B-03E7-4402-AFB7-D840B733CEC1}" type="pres">
      <dgm:prSet presAssocID="{BECE3B9F-19F3-4FBD-B322-C8752A92B730}" presName="horz1" presStyleCnt="0"/>
      <dgm:spPr/>
    </dgm:pt>
    <dgm:pt modelId="{237144A3-82E1-455A-920A-9139CDCE36F6}" type="pres">
      <dgm:prSet presAssocID="{BECE3B9F-19F3-4FBD-B322-C8752A92B730}" presName="tx1" presStyleLbl="revTx" presStyleIdx="2" presStyleCnt="4"/>
      <dgm:spPr/>
    </dgm:pt>
    <dgm:pt modelId="{671FB91F-99D8-4D63-B8F1-9BC3B0E31CCB}" type="pres">
      <dgm:prSet presAssocID="{BECE3B9F-19F3-4FBD-B322-C8752A92B730}" presName="vert1" presStyleCnt="0"/>
      <dgm:spPr/>
    </dgm:pt>
    <dgm:pt modelId="{188C13D8-9D96-4BF7-A6DC-75CFE05A4322}" type="pres">
      <dgm:prSet presAssocID="{7DDD6784-E524-4D6E-BFF4-4D86309D9721}" presName="thickLine" presStyleLbl="alignNode1" presStyleIdx="3" presStyleCnt="4"/>
      <dgm:spPr/>
    </dgm:pt>
    <dgm:pt modelId="{6A74B500-419B-4477-A973-60B06BA3AD24}" type="pres">
      <dgm:prSet presAssocID="{7DDD6784-E524-4D6E-BFF4-4D86309D9721}" presName="horz1" presStyleCnt="0"/>
      <dgm:spPr/>
    </dgm:pt>
    <dgm:pt modelId="{0F627F90-3F47-40FC-82A2-4CD0754B3ABC}" type="pres">
      <dgm:prSet presAssocID="{7DDD6784-E524-4D6E-BFF4-4D86309D9721}" presName="tx1" presStyleLbl="revTx" presStyleIdx="3" presStyleCnt="4"/>
      <dgm:spPr/>
    </dgm:pt>
    <dgm:pt modelId="{688724AC-44C6-4762-81B9-A9E99563C382}" type="pres">
      <dgm:prSet presAssocID="{7DDD6784-E524-4D6E-BFF4-4D86309D9721}" presName="vert1" presStyleCnt="0"/>
      <dgm:spPr/>
    </dgm:pt>
  </dgm:ptLst>
  <dgm:cxnLst>
    <dgm:cxn modelId="{19E65714-A2D9-4494-9F01-B86CF74FAFA3}" srcId="{2BAF0D87-E6A0-4ED4-BA7F-0A9DEF60BF4A}" destId="{7DDD6784-E524-4D6E-BFF4-4D86309D9721}" srcOrd="3" destOrd="0" parTransId="{FEE17D99-7572-4BEC-BCF3-46555D06315D}" sibTransId="{51F26E98-3BDB-47C6-AE22-5895C07DCB42}"/>
    <dgm:cxn modelId="{83A3F61F-0339-41D4-8BE4-BD7B36436F99}" type="presOf" srcId="{7DDD6784-E524-4D6E-BFF4-4D86309D9721}" destId="{0F627F90-3F47-40FC-82A2-4CD0754B3ABC}" srcOrd="0" destOrd="0" presId="urn:microsoft.com/office/officeart/2008/layout/LinedList"/>
    <dgm:cxn modelId="{489EE862-48E7-4B60-A2A4-E21BA44C4A3C}" srcId="{2BAF0D87-E6A0-4ED4-BA7F-0A9DEF60BF4A}" destId="{65742123-1456-410C-87F8-8093D467C366}" srcOrd="1" destOrd="0" parTransId="{A9313DC0-41F5-4A27-89B9-D1549A9A14DF}" sibTransId="{C7E534FE-BCB3-4AC1-AC27-1AECC69610C5}"/>
    <dgm:cxn modelId="{AFF75346-8131-4836-A96C-A2E46E227E93}" srcId="{2BAF0D87-E6A0-4ED4-BA7F-0A9DEF60BF4A}" destId="{BECE3B9F-19F3-4FBD-B322-C8752A92B730}" srcOrd="2" destOrd="0" parTransId="{8BE814D7-3D29-4A8A-84CD-AE1C56F0864B}" sibTransId="{2C7574D4-0723-41EB-8F92-E0CA9A68AAD5}"/>
    <dgm:cxn modelId="{41F1948A-F0D5-497F-BD6C-090F6325ECE3}" type="presOf" srcId="{C647A4CB-3661-42C1-BFF9-3BA2D439C812}" destId="{929AE7FB-B5B2-4882-B47D-48A17E227E35}" srcOrd="0" destOrd="0" presId="urn:microsoft.com/office/officeart/2008/layout/LinedList"/>
    <dgm:cxn modelId="{072AFFA4-F493-46DF-9CB1-77FE2276B8DE}" srcId="{2BAF0D87-E6A0-4ED4-BA7F-0A9DEF60BF4A}" destId="{C647A4CB-3661-42C1-BFF9-3BA2D439C812}" srcOrd="0" destOrd="0" parTransId="{6527E6B9-026C-4599-BCAC-337B8ABFA50A}" sibTransId="{C7E8E1E0-23A2-4DC1-9E33-B74276A543C4}"/>
    <dgm:cxn modelId="{C79990BD-7220-434A-82D7-608954150AA7}" type="presOf" srcId="{2BAF0D87-E6A0-4ED4-BA7F-0A9DEF60BF4A}" destId="{04EC8E8D-A6E9-469D-BA4A-42DB7FB61D6E}" srcOrd="0" destOrd="0" presId="urn:microsoft.com/office/officeart/2008/layout/LinedList"/>
    <dgm:cxn modelId="{839841D2-3379-457C-A373-4E09FD41AB49}" type="presOf" srcId="{BECE3B9F-19F3-4FBD-B322-C8752A92B730}" destId="{237144A3-82E1-455A-920A-9139CDCE36F6}" srcOrd="0" destOrd="0" presId="urn:microsoft.com/office/officeart/2008/layout/LinedList"/>
    <dgm:cxn modelId="{B9860FD9-9D2F-4CFF-A41B-B8AE46451195}" type="presOf" srcId="{65742123-1456-410C-87F8-8093D467C366}" destId="{AE62B4E2-11B8-4CA4-8D3D-764620F695D9}" srcOrd="0" destOrd="0" presId="urn:microsoft.com/office/officeart/2008/layout/LinedList"/>
    <dgm:cxn modelId="{3097FCD4-6E61-436A-930E-E27B60D12C0E}" type="presParOf" srcId="{04EC8E8D-A6E9-469D-BA4A-42DB7FB61D6E}" destId="{0ED6AE75-01C6-4D4C-A9BF-F677083DC3E8}" srcOrd="0" destOrd="0" presId="urn:microsoft.com/office/officeart/2008/layout/LinedList"/>
    <dgm:cxn modelId="{082160E4-5A35-45E5-9C03-41586374EB4A}" type="presParOf" srcId="{04EC8E8D-A6E9-469D-BA4A-42DB7FB61D6E}" destId="{0AA8DB56-0BBD-4182-959E-8A402E95F9F4}" srcOrd="1" destOrd="0" presId="urn:microsoft.com/office/officeart/2008/layout/LinedList"/>
    <dgm:cxn modelId="{8B395620-845F-414F-B6BD-CD02022FCC1E}" type="presParOf" srcId="{0AA8DB56-0BBD-4182-959E-8A402E95F9F4}" destId="{929AE7FB-B5B2-4882-B47D-48A17E227E35}" srcOrd="0" destOrd="0" presId="urn:microsoft.com/office/officeart/2008/layout/LinedList"/>
    <dgm:cxn modelId="{EDA146E8-136B-45DA-915A-6B06111D3FDE}" type="presParOf" srcId="{0AA8DB56-0BBD-4182-959E-8A402E95F9F4}" destId="{FD0AD523-DE15-4BF8-9F84-53AE526DAD20}" srcOrd="1" destOrd="0" presId="urn:microsoft.com/office/officeart/2008/layout/LinedList"/>
    <dgm:cxn modelId="{7DA36C0C-AC6F-4350-BF55-4748FC114884}" type="presParOf" srcId="{04EC8E8D-A6E9-469D-BA4A-42DB7FB61D6E}" destId="{99F9DC63-8F33-4455-B775-9FECB3BD3378}" srcOrd="2" destOrd="0" presId="urn:microsoft.com/office/officeart/2008/layout/LinedList"/>
    <dgm:cxn modelId="{AB91D0D4-D138-4A71-BECC-185D1A01C09F}" type="presParOf" srcId="{04EC8E8D-A6E9-469D-BA4A-42DB7FB61D6E}" destId="{DA77E767-268D-4B37-BBB2-814C4E641ADB}" srcOrd="3" destOrd="0" presId="urn:microsoft.com/office/officeart/2008/layout/LinedList"/>
    <dgm:cxn modelId="{2DA1EF6B-81EE-4F97-B385-2939688E8EF4}" type="presParOf" srcId="{DA77E767-268D-4B37-BBB2-814C4E641ADB}" destId="{AE62B4E2-11B8-4CA4-8D3D-764620F695D9}" srcOrd="0" destOrd="0" presId="urn:microsoft.com/office/officeart/2008/layout/LinedList"/>
    <dgm:cxn modelId="{87012D49-156C-41C6-853B-84BA87985DE0}" type="presParOf" srcId="{DA77E767-268D-4B37-BBB2-814C4E641ADB}" destId="{2CE0C347-7DB8-4061-97B3-A9D3E7A33513}" srcOrd="1" destOrd="0" presId="urn:microsoft.com/office/officeart/2008/layout/LinedList"/>
    <dgm:cxn modelId="{C24A6038-4C7B-4FE5-9751-DE617E5DDC81}" type="presParOf" srcId="{04EC8E8D-A6E9-469D-BA4A-42DB7FB61D6E}" destId="{F265A82D-ADDF-48BA-BA33-CF838A9181BC}" srcOrd="4" destOrd="0" presId="urn:microsoft.com/office/officeart/2008/layout/LinedList"/>
    <dgm:cxn modelId="{9C0230DF-2901-4A19-AA4F-98D224098261}" type="presParOf" srcId="{04EC8E8D-A6E9-469D-BA4A-42DB7FB61D6E}" destId="{150A544B-03E7-4402-AFB7-D840B733CEC1}" srcOrd="5" destOrd="0" presId="urn:microsoft.com/office/officeart/2008/layout/LinedList"/>
    <dgm:cxn modelId="{CBC5107F-6194-4A82-85F2-3244795336E7}" type="presParOf" srcId="{150A544B-03E7-4402-AFB7-D840B733CEC1}" destId="{237144A3-82E1-455A-920A-9139CDCE36F6}" srcOrd="0" destOrd="0" presId="urn:microsoft.com/office/officeart/2008/layout/LinedList"/>
    <dgm:cxn modelId="{160C9CD5-625E-44B2-A6E0-56CE22944EFE}" type="presParOf" srcId="{150A544B-03E7-4402-AFB7-D840B733CEC1}" destId="{671FB91F-99D8-4D63-B8F1-9BC3B0E31CCB}" srcOrd="1" destOrd="0" presId="urn:microsoft.com/office/officeart/2008/layout/LinedList"/>
    <dgm:cxn modelId="{8FACBAF2-9042-4E7B-9ECF-82EE86FC9269}" type="presParOf" srcId="{04EC8E8D-A6E9-469D-BA4A-42DB7FB61D6E}" destId="{188C13D8-9D96-4BF7-A6DC-75CFE05A4322}" srcOrd="6" destOrd="0" presId="urn:microsoft.com/office/officeart/2008/layout/LinedList"/>
    <dgm:cxn modelId="{755275F7-72A4-4353-9C64-F348A85975D3}" type="presParOf" srcId="{04EC8E8D-A6E9-469D-BA4A-42DB7FB61D6E}" destId="{6A74B500-419B-4477-A973-60B06BA3AD24}" srcOrd="7" destOrd="0" presId="urn:microsoft.com/office/officeart/2008/layout/LinedList"/>
    <dgm:cxn modelId="{B992738C-0984-43D1-85CD-72DCCA3755FD}" type="presParOf" srcId="{6A74B500-419B-4477-A973-60B06BA3AD24}" destId="{0F627F90-3F47-40FC-82A2-4CD0754B3ABC}" srcOrd="0" destOrd="0" presId="urn:microsoft.com/office/officeart/2008/layout/LinedList"/>
    <dgm:cxn modelId="{77D6081B-E120-4EFA-A9AB-3F132ED03BA5}" type="presParOf" srcId="{6A74B500-419B-4477-A973-60B06BA3AD24}" destId="{688724AC-44C6-4762-81B9-A9E99563C3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777313-ABCF-421A-88BB-CE79A0DAB9C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926178E-0869-47B2-8DAF-D7AC363854A8}">
      <dgm:prSet/>
      <dgm:spPr/>
      <dgm:t>
        <a:bodyPr/>
        <a:lstStyle/>
        <a:p>
          <a:r>
            <a:rPr lang="en-US"/>
            <a:t>Both SGLT2 and GLP-1 inhibitors have demonstrated cardiovascular benefit for diabetic patients both with clinical ASCVD or at high risk for developing ASCVD</a:t>
          </a:r>
        </a:p>
      </dgm:t>
    </dgm:pt>
    <dgm:pt modelId="{982BA35C-38C3-4B68-BF5A-D46EEA9B8A13}" type="parTrans" cxnId="{E414E5E6-6DE1-41BA-8700-2029AD3C31DE}">
      <dgm:prSet/>
      <dgm:spPr/>
      <dgm:t>
        <a:bodyPr/>
        <a:lstStyle/>
        <a:p>
          <a:endParaRPr lang="en-US"/>
        </a:p>
      </dgm:t>
    </dgm:pt>
    <dgm:pt modelId="{87B5F30E-91FF-4E28-91A0-BC83B1CD982A}" type="sibTrans" cxnId="{E414E5E6-6DE1-41BA-8700-2029AD3C31DE}">
      <dgm:prSet/>
      <dgm:spPr/>
      <dgm:t>
        <a:bodyPr/>
        <a:lstStyle/>
        <a:p>
          <a:endParaRPr lang="en-US"/>
        </a:p>
      </dgm:t>
    </dgm:pt>
    <dgm:pt modelId="{3E9C2E25-1A34-4C7F-B8EB-C18D29523DC5}">
      <dgm:prSet/>
      <dgm:spPr/>
      <dgm:t>
        <a:bodyPr/>
        <a:lstStyle/>
        <a:p>
          <a:r>
            <a:rPr lang="en-US"/>
            <a:t>SGLT2 inhibitors have shown benefit for HF both with and without diabetes</a:t>
          </a:r>
        </a:p>
      </dgm:t>
    </dgm:pt>
    <dgm:pt modelId="{DDC2A555-6F79-4FAF-BBD0-531DD9100F68}" type="parTrans" cxnId="{69066B99-CFBE-414C-BBAF-26C6742721FF}">
      <dgm:prSet/>
      <dgm:spPr/>
      <dgm:t>
        <a:bodyPr/>
        <a:lstStyle/>
        <a:p>
          <a:endParaRPr lang="en-US"/>
        </a:p>
      </dgm:t>
    </dgm:pt>
    <dgm:pt modelId="{6988FAC8-47E3-427C-840F-B5470153C636}" type="sibTrans" cxnId="{69066B99-CFBE-414C-BBAF-26C6742721FF}">
      <dgm:prSet/>
      <dgm:spPr/>
      <dgm:t>
        <a:bodyPr/>
        <a:lstStyle/>
        <a:p>
          <a:endParaRPr lang="en-US"/>
        </a:p>
      </dgm:t>
    </dgm:pt>
    <dgm:pt modelId="{C53A063D-5141-406C-B9A1-C262AF99F382}">
      <dgm:prSet/>
      <dgm:spPr/>
      <dgm:t>
        <a:bodyPr/>
        <a:lstStyle/>
        <a:p>
          <a:r>
            <a:rPr lang="en-US"/>
            <a:t>SGLT2 inhibitors have demonstrated renal protective benefits both with and without diabetes</a:t>
          </a:r>
        </a:p>
      </dgm:t>
    </dgm:pt>
    <dgm:pt modelId="{383488D0-9F35-4DAB-9D4A-36DE12A09B79}" type="parTrans" cxnId="{CFC09305-CFD0-4B50-AF31-7152A5F7FACA}">
      <dgm:prSet/>
      <dgm:spPr/>
      <dgm:t>
        <a:bodyPr/>
        <a:lstStyle/>
        <a:p>
          <a:endParaRPr lang="en-US"/>
        </a:p>
      </dgm:t>
    </dgm:pt>
    <dgm:pt modelId="{B9B15B93-1381-4C3C-8904-C0BED167AC54}" type="sibTrans" cxnId="{CFC09305-CFD0-4B50-AF31-7152A5F7FACA}">
      <dgm:prSet/>
      <dgm:spPr/>
      <dgm:t>
        <a:bodyPr/>
        <a:lstStyle/>
        <a:p>
          <a:endParaRPr lang="en-US"/>
        </a:p>
      </dgm:t>
    </dgm:pt>
    <dgm:pt modelId="{13BD7AD6-2D59-4643-AF0F-0322CC42DE12}">
      <dgm:prSet/>
      <dgm:spPr/>
      <dgm:t>
        <a:bodyPr/>
        <a:lstStyle/>
        <a:p>
          <a:r>
            <a:rPr lang="en-US"/>
            <a:t>GLP-1 inhibitors beneficial for weight loss both with and without diabetes</a:t>
          </a:r>
        </a:p>
      </dgm:t>
    </dgm:pt>
    <dgm:pt modelId="{5227951F-EE5B-4ABA-851A-8C8EE1C2700F}" type="parTrans" cxnId="{74704073-EBAA-48BD-BD53-B586978742ED}">
      <dgm:prSet/>
      <dgm:spPr/>
      <dgm:t>
        <a:bodyPr/>
        <a:lstStyle/>
        <a:p>
          <a:endParaRPr lang="en-US"/>
        </a:p>
      </dgm:t>
    </dgm:pt>
    <dgm:pt modelId="{54FDF63C-C6D0-4763-ABBC-5142980AA7DC}" type="sibTrans" cxnId="{74704073-EBAA-48BD-BD53-B586978742ED}">
      <dgm:prSet/>
      <dgm:spPr/>
      <dgm:t>
        <a:bodyPr/>
        <a:lstStyle/>
        <a:p>
          <a:endParaRPr lang="en-US"/>
        </a:p>
      </dgm:t>
    </dgm:pt>
    <dgm:pt modelId="{2191A45F-3C70-4130-A388-BCB5BD45AA9F}" type="pres">
      <dgm:prSet presAssocID="{D2777313-ABCF-421A-88BB-CE79A0DAB9CD}" presName="vert0" presStyleCnt="0">
        <dgm:presLayoutVars>
          <dgm:dir/>
          <dgm:animOne val="branch"/>
          <dgm:animLvl val="lvl"/>
        </dgm:presLayoutVars>
      </dgm:prSet>
      <dgm:spPr/>
    </dgm:pt>
    <dgm:pt modelId="{DD723180-E801-44DA-B3C9-F6713E80E133}" type="pres">
      <dgm:prSet presAssocID="{4926178E-0869-47B2-8DAF-D7AC363854A8}" presName="thickLine" presStyleLbl="alignNode1" presStyleIdx="0" presStyleCnt="4"/>
      <dgm:spPr/>
    </dgm:pt>
    <dgm:pt modelId="{8E942B14-66E8-4B72-AFCE-A2E018C808EE}" type="pres">
      <dgm:prSet presAssocID="{4926178E-0869-47B2-8DAF-D7AC363854A8}" presName="horz1" presStyleCnt="0"/>
      <dgm:spPr/>
    </dgm:pt>
    <dgm:pt modelId="{AB3DA933-2C01-4BA7-BD56-9339BA1280D1}" type="pres">
      <dgm:prSet presAssocID="{4926178E-0869-47B2-8DAF-D7AC363854A8}" presName="tx1" presStyleLbl="revTx" presStyleIdx="0" presStyleCnt="4"/>
      <dgm:spPr/>
    </dgm:pt>
    <dgm:pt modelId="{50E12CE9-AF9D-411A-B101-306868FC70E2}" type="pres">
      <dgm:prSet presAssocID="{4926178E-0869-47B2-8DAF-D7AC363854A8}" presName="vert1" presStyleCnt="0"/>
      <dgm:spPr/>
    </dgm:pt>
    <dgm:pt modelId="{4AA09571-5BDF-4F42-AA11-8FE5F4AD7B29}" type="pres">
      <dgm:prSet presAssocID="{3E9C2E25-1A34-4C7F-B8EB-C18D29523DC5}" presName="thickLine" presStyleLbl="alignNode1" presStyleIdx="1" presStyleCnt="4"/>
      <dgm:spPr/>
    </dgm:pt>
    <dgm:pt modelId="{FB523148-8117-4F7C-8A16-3166B0AA6571}" type="pres">
      <dgm:prSet presAssocID="{3E9C2E25-1A34-4C7F-B8EB-C18D29523DC5}" presName="horz1" presStyleCnt="0"/>
      <dgm:spPr/>
    </dgm:pt>
    <dgm:pt modelId="{909BF7CC-D8C7-4EF9-B182-6D14869D7CB0}" type="pres">
      <dgm:prSet presAssocID="{3E9C2E25-1A34-4C7F-B8EB-C18D29523DC5}" presName="tx1" presStyleLbl="revTx" presStyleIdx="1" presStyleCnt="4"/>
      <dgm:spPr/>
    </dgm:pt>
    <dgm:pt modelId="{A2DF0D10-2221-45D4-AC72-C6A17E361FDA}" type="pres">
      <dgm:prSet presAssocID="{3E9C2E25-1A34-4C7F-B8EB-C18D29523DC5}" presName="vert1" presStyleCnt="0"/>
      <dgm:spPr/>
    </dgm:pt>
    <dgm:pt modelId="{F57B8266-497A-4FD4-B58B-8980656345C3}" type="pres">
      <dgm:prSet presAssocID="{C53A063D-5141-406C-B9A1-C262AF99F382}" presName="thickLine" presStyleLbl="alignNode1" presStyleIdx="2" presStyleCnt="4"/>
      <dgm:spPr/>
    </dgm:pt>
    <dgm:pt modelId="{CC975929-52F6-4BBC-8DA2-6E99C18568A3}" type="pres">
      <dgm:prSet presAssocID="{C53A063D-5141-406C-B9A1-C262AF99F382}" presName="horz1" presStyleCnt="0"/>
      <dgm:spPr/>
    </dgm:pt>
    <dgm:pt modelId="{4EF90C07-B97F-4C89-BD00-ECD03D8BCDDD}" type="pres">
      <dgm:prSet presAssocID="{C53A063D-5141-406C-B9A1-C262AF99F382}" presName="tx1" presStyleLbl="revTx" presStyleIdx="2" presStyleCnt="4"/>
      <dgm:spPr/>
    </dgm:pt>
    <dgm:pt modelId="{A1FA2D10-9C00-43EC-89AD-B55C117B0EAD}" type="pres">
      <dgm:prSet presAssocID="{C53A063D-5141-406C-B9A1-C262AF99F382}" presName="vert1" presStyleCnt="0"/>
      <dgm:spPr/>
    </dgm:pt>
    <dgm:pt modelId="{CB66D203-FEF6-463E-AEF8-D1C6A1B232BE}" type="pres">
      <dgm:prSet presAssocID="{13BD7AD6-2D59-4643-AF0F-0322CC42DE12}" presName="thickLine" presStyleLbl="alignNode1" presStyleIdx="3" presStyleCnt="4"/>
      <dgm:spPr/>
    </dgm:pt>
    <dgm:pt modelId="{E3B6BBE5-A9D4-4CE9-904E-75593209DFA9}" type="pres">
      <dgm:prSet presAssocID="{13BD7AD6-2D59-4643-AF0F-0322CC42DE12}" presName="horz1" presStyleCnt="0"/>
      <dgm:spPr/>
    </dgm:pt>
    <dgm:pt modelId="{04435808-7105-495F-890F-FA10ABBEAE03}" type="pres">
      <dgm:prSet presAssocID="{13BD7AD6-2D59-4643-AF0F-0322CC42DE12}" presName="tx1" presStyleLbl="revTx" presStyleIdx="3" presStyleCnt="4"/>
      <dgm:spPr/>
    </dgm:pt>
    <dgm:pt modelId="{D1DDDC10-90D8-4A24-8D9D-D85E8BE3130A}" type="pres">
      <dgm:prSet presAssocID="{13BD7AD6-2D59-4643-AF0F-0322CC42DE12}" presName="vert1" presStyleCnt="0"/>
      <dgm:spPr/>
    </dgm:pt>
  </dgm:ptLst>
  <dgm:cxnLst>
    <dgm:cxn modelId="{CFC09305-CFD0-4B50-AF31-7152A5F7FACA}" srcId="{D2777313-ABCF-421A-88BB-CE79A0DAB9CD}" destId="{C53A063D-5141-406C-B9A1-C262AF99F382}" srcOrd="2" destOrd="0" parTransId="{383488D0-9F35-4DAB-9D4A-36DE12A09B79}" sibTransId="{B9B15B93-1381-4C3C-8904-C0BED167AC54}"/>
    <dgm:cxn modelId="{0A3F895F-89B0-4CEA-824E-9C2D2E0A4DCF}" type="presOf" srcId="{C53A063D-5141-406C-B9A1-C262AF99F382}" destId="{4EF90C07-B97F-4C89-BD00-ECD03D8BCDDD}" srcOrd="0" destOrd="0" presId="urn:microsoft.com/office/officeart/2008/layout/LinedList"/>
    <dgm:cxn modelId="{8AE7986F-98C7-4CC5-B78F-927CBD8733D8}" type="presOf" srcId="{D2777313-ABCF-421A-88BB-CE79A0DAB9CD}" destId="{2191A45F-3C70-4130-A388-BCB5BD45AA9F}" srcOrd="0" destOrd="0" presId="urn:microsoft.com/office/officeart/2008/layout/LinedList"/>
    <dgm:cxn modelId="{74704073-EBAA-48BD-BD53-B586978742ED}" srcId="{D2777313-ABCF-421A-88BB-CE79A0DAB9CD}" destId="{13BD7AD6-2D59-4643-AF0F-0322CC42DE12}" srcOrd="3" destOrd="0" parTransId="{5227951F-EE5B-4ABA-851A-8C8EE1C2700F}" sibTransId="{54FDF63C-C6D0-4763-ABBC-5142980AA7DC}"/>
    <dgm:cxn modelId="{43D6927E-7F34-45A6-A920-9CBC51849FE7}" type="presOf" srcId="{3E9C2E25-1A34-4C7F-B8EB-C18D29523DC5}" destId="{909BF7CC-D8C7-4EF9-B182-6D14869D7CB0}" srcOrd="0" destOrd="0" presId="urn:microsoft.com/office/officeart/2008/layout/LinedList"/>
    <dgm:cxn modelId="{69066B99-CFBE-414C-BBAF-26C6742721FF}" srcId="{D2777313-ABCF-421A-88BB-CE79A0DAB9CD}" destId="{3E9C2E25-1A34-4C7F-B8EB-C18D29523DC5}" srcOrd="1" destOrd="0" parTransId="{DDC2A555-6F79-4FAF-BBD0-531DD9100F68}" sibTransId="{6988FAC8-47E3-427C-840F-B5470153C636}"/>
    <dgm:cxn modelId="{87091BE4-8C11-42F3-983C-F65967376A7C}" type="presOf" srcId="{13BD7AD6-2D59-4643-AF0F-0322CC42DE12}" destId="{04435808-7105-495F-890F-FA10ABBEAE03}" srcOrd="0" destOrd="0" presId="urn:microsoft.com/office/officeart/2008/layout/LinedList"/>
    <dgm:cxn modelId="{E414E5E6-6DE1-41BA-8700-2029AD3C31DE}" srcId="{D2777313-ABCF-421A-88BB-CE79A0DAB9CD}" destId="{4926178E-0869-47B2-8DAF-D7AC363854A8}" srcOrd="0" destOrd="0" parTransId="{982BA35C-38C3-4B68-BF5A-D46EEA9B8A13}" sibTransId="{87B5F30E-91FF-4E28-91A0-BC83B1CD982A}"/>
    <dgm:cxn modelId="{D21818FE-E02B-48AA-B903-2F019934E91B}" type="presOf" srcId="{4926178E-0869-47B2-8DAF-D7AC363854A8}" destId="{AB3DA933-2C01-4BA7-BD56-9339BA1280D1}" srcOrd="0" destOrd="0" presId="urn:microsoft.com/office/officeart/2008/layout/LinedList"/>
    <dgm:cxn modelId="{7E6E77AE-86E1-4649-83B9-1794408578D8}" type="presParOf" srcId="{2191A45F-3C70-4130-A388-BCB5BD45AA9F}" destId="{DD723180-E801-44DA-B3C9-F6713E80E133}" srcOrd="0" destOrd="0" presId="urn:microsoft.com/office/officeart/2008/layout/LinedList"/>
    <dgm:cxn modelId="{06C7D455-A61E-4993-918E-BB3427BF3393}" type="presParOf" srcId="{2191A45F-3C70-4130-A388-BCB5BD45AA9F}" destId="{8E942B14-66E8-4B72-AFCE-A2E018C808EE}" srcOrd="1" destOrd="0" presId="urn:microsoft.com/office/officeart/2008/layout/LinedList"/>
    <dgm:cxn modelId="{11192859-7E91-4142-A845-3CF47E0E69B5}" type="presParOf" srcId="{8E942B14-66E8-4B72-AFCE-A2E018C808EE}" destId="{AB3DA933-2C01-4BA7-BD56-9339BA1280D1}" srcOrd="0" destOrd="0" presId="urn:microsoft.com/office/officeart/2008/layout/LinedList"/>
    <dgm:cxn modelId="{81D00AC6-B21B-44FD-BCF6-495F299CC210}" type="presParOf" srcId="{8E942B14-66E8-4B72-AFCE-A2E018C808EE}" destId="{50E12CE9-AF9D-411A-B101-306868FC70E2}" srcOrd="1" destOrd="0" presId="urn:microsoft.com/office/officeart/2008/layout/LinedList"/>
    <dgm:cxn modelId="{C7BF06B0-DDA0-417F-AA42-5AA86B271D87}" type="presParOf" srcId="{2191A45F-3C70-4130-A388-BCB5BD45AA9F}" destId="{4AA09571-5BDF-4F42-AA11-8FE5F4AD7B29}" srcOrd="2" destOrd="0" presId="urn:microsoft.com/office/officeart/2008/layout/LinedList"/>
    <dgm:cxn modelId="{F2FC00F6-3AD2-487F-8F57-7493A074041C}" type="presParOf" srcId="{2191A45F-3C70-4130-A388-BCB5BD45AA9F}" destId="{FB523148-8117-4F7C-8A16-3166B0AA6571}" srcOrd="3" destOrd="0" presId="urn:microsoft.com/office/officeart/2008/layout/LinedList"/>
    <dgm:cxn modelId="{D3A1CA56-C55F-4F64-8047-BFF4E502A0AA}" type="presParOf" srcId="{FB523148-8117-4F7C-8A16-3166B0AA6571}" destId="{909BF7CC-D8C7-4EF9-B182-6D14869D7CB0}" srcOrd="0" destOrd="0" presId="urn:microsoft.com/office/officeart/2008/layout/LinedList"/>
    <dgm:cxn modelId="{72222590-F77A-4861-B4A1-34EE887AF41B}" type="presParOf" srcId="{FB523148-8117-4F7C-8A16-3166B0AA6571}" destId="{A2DF0D10-2221-45D4-AC72-C6A17E361FDA}" srcOrd="1" destOrd="0" presId="urn:microsoft.com/office/officeart/2008/layout/LinedList"/>
    <dgm:cxn modelId="{E654D506-90AD-4756-A051-7020B9535DAC}" type="presParOf" srcId="{2191A45F-3C70-4130-A388-BCB5BD45AA9F}" destId="{F57B8266-497A-4FD4-B58B-8980656345C3}" srcOrd="4" destOrd="0" presId="urn:microsoft.com/office/officeart/2008/layout/LinedList"/>
    <dgm:cxn modelId="{9905AF3B-FFDC-43AB-93E8-8C5327F36F2C}" type="presParOf" srcId="{2191A45F-3C70-4130-A388-BCB5BD45AA9F}" destId="{CC975929-52F6-4BBC-8DA2-6E99C18568A3}" srcOrd="5" destOrd="0" presId="urn:microsoft.com/office/officeart/2008/layout/LinedList"/>
    <dgm:cxn modelId="{B0A6D974-60D9-4B4F-8DB4-FD4DA55F371C}" type="presParOf" srcId="{CC975929-52F6-4BBC-8DA2-6E99C18568A3}" destId="{4EF90C07-B97F-4C89-BD00-ECD03D8BCDDD}" srcOrd="0" destOrd="0" presId="urn:microsoft.com/office/officeart/2008/layout/LinedList"/>
    <dgm:cxn modelId="{2606E0E0-773B-44D3-B051-357943228180}" type="presParOf" srcId="{CC975929-52F6-4BBC-8DA2-6E99C18568A3}" destId="{A1FA2D10-9C00-43EC-89AD-B55C117B0EAD}" srcOrd="1" destOrd="0" presId="urn:microsoft.com/office/officeart/2008/layout/LinedList"/>
    <dgm:cxn modelId="{8409DF58-E714-4C54-963A-6AD13CBA8D6C}" type="presParOf" srcId="{2191A45F-3C70-4130-A388-BCB5BD45AA9F}" destId="{CB66D203-FEF6-463E-AEF8-D1C6A1B232BE}" srcOrd="6" destOrd="0" presId="urn:microsoft.com/office/officeart/2008/layout/LinedList"/>
    <dgm:cxn modelId="{0F90F446-F360-4072-877C-01324E75DC6E}" type="presParOf" srcId="{2191A45F-3C70-4130-A388-BCB5BD45AA9F}" destId="{E3B6BBE5-A9D4-4CE9-904E-75593209DFA9}" srcOrd="7" destOrd="0" presId="urn:microsoft.com/office/officeart/2008/layout/LinedList"/>
    <dgm:cxn modelId="{8D3D2E0A-4A55-406B-B257-33135D388474}" type="presParOf" srcId="{E3B6BBE5-A9D4-4CE9-904E-75593209DFA9}" destId="{04435808-7105-495F-890F-FA10ABBEAE03}" srcOrd="0" destOrd="0" presId="urn:microsoft.com/office/officeart/2008/layout/LinedList"/>
    <dgm:cxn modelId="{38B2B238-0BB1-4D0D-AD21-BB8D143D9737}" type="presParOf" srcId="{E3B6BBE5-A9D4-4CE9-904E-75593209DFA9}" destId="{D1DDDC10-90D8-4A24-8D9D-D85E8BE313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F0D87-E6A0-4ED4-BA7F-0A9DEF60BF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47A4CB-3661-42C1-BFF9-3BA2D439C812}">
      <dgm:prSet/>
      <dgm:spPr/>
      <dgm:t>
        <a:bodyPr/>
        <a:lstStyle/>
        <a:p>
          <a:r>
            <a:rPr lang="en-US" dirty="0"/>
            <a:t>2008: FDA issues guidance for evaluating cardiovascular incomes in new antidiabetic therapies</a:t>
          </a:r>
          <a:r>
            <a:rPr lang="en-US" baseline="30000" dirty="0"/>
            <a:t>6</a:t>
          </a:r>
          <a:endParaRPr lang="en-US" dirty="0"/>
        </a:p>
      </dgm:t>
    </dgm:pt>
    <dgm:pt modelId="{6527E6B9-026C-4599-BCAC-337B8ABFA50A}" type="parTrans" cxnId="{072AFFA4-F493-46DF-9CB1-77FE2276B8DE}">
      <dgm:prSet/>
      <dgm:spPr/>
      <dgm:t>
        <a:bodyPr/>
        <a:lstStyle/>
        <a:p>
          <a:endParaRPr lang="en-US"/>
        </a:p>
      </dgm:t>
    </dgm:pt>
    <dgm:pt modelId="{C7E8E1E0-23A2-4DC1-9E33-B74276A543C4}" type="sibTrans" cxnId="{072AFFA4-F493-46DF-9CB1-77FE2276B8DE}">
      <dgm:prSet/>
      <dgm:spPr/>
      <dgm:t>
        <a:bodyPr/>
        <a:lstStyle/>
        <a:p>
          <a:endParaRPr lang="en-US"/>
        </a:p>
      </dgm:t>
    </dgm:pt>
    <dgm:pt modelId="{670D64A3-E085-44E6-89D9-F93A285BDEA4}">
      <dgm:prSet/>
      <dgm:spPr/>
      <dgm:t>
        <a:bodyPr/>
        <a:lstStyle/>
        <a:p>
          <a:r>
            <a:rPr lang="en-US" dirty="0"/>
            <a:t>Response to concern for worsening cardiovascular outcomes with other diabetic agents</a:t>
          </a:r>
        </a:p>
      </dgm:t>
    </dgm:pt>
    <dgm:pt modelId="{61EA9E84-8209-4F2E-BDEC-882CB13A2AA4}" type="parTrans" cxnId="{B11EC080-D24B-4F5B-A38A-56F67DB6C9A8}">
      <dgm:prSet/>
      <dgm:spPr/>
      <dgm:t>
        <a:bodyPr/>
        <a:lstStyle/>
        <a:p>
          <a:endParaRPr lang="en-US"/>
        </a:p>
      </dgm:t>
    </dgm:pt>
    <dgm:pt modelId="{7A4A76A9-4BB7-4044-9403-DF1FCE99DEBF}" type="sibTrans" cxnId="{B11EC080-D24B-4F5B-A38A-56F67DB6C9A8}">
      <dgm:prSet/>
      <dgm:spPr/>
      <dgm:t>
        <a:bodyPr/>
        <a:lstStyle/>
        <a:p>
          <a:endParaRPr lang="en-US"/>
        </a:p>
      </dgm:t>
    </dgm:pt>
    <dgm:pt modelId="{1A8B9EB9-8BF0-45C8-910A-74F969D5F17D}">
      <dgm:prSet/>
      <dgm:spPr/>
      <dgm:t>
        <a:bodyPr/>
        <a:lstStyle/>
        <a:p>
          <a:r>
            <a:rPr lang="en-US" dirty="0"/>
            <a:t>All anti-diabetic medications must demonstrate cardiovascular safety before submission to the FDA</a:t>
          </a:r>
        </a:p>
      </dgm:t>
    </dgm:pt>
    <dgm:pt modelId="{61599848-DA95-4164-A89A-21084C4B9936}" type="parTrans" cxnId="{26FF1E8F-D442-417A-85C6-8984369207A1}">
      <dgm:prSet/>
      <dgm:spPr/>
      <dgm:t>
        <a:bodyPr/>
        <a:lstStyle/>
        <a:p>
          <a:endParaRPr lang="en-US"/>
        </a:p>
      </dgm:t>
    </dgm:pt>
    <dgm:pt modelId="{E662BC50-E72D-4232-9486-E9B8D1F828E4}" type="sibTrans" cxnId="{26FF1E8F-D442-417A-85C6-8984369207A1}">
      <dgm:prSet/>
      <dgm:spPr/>
      <dgm:t>
        <a:bodyPr/>
        <a:lstStyle/>
        <a:p>
          <a:endParaRPr lang="en-US"/>
        </a:p>
      </dgm:t>
    </dgm:pt>
    <dgm:pt modelId="{04EC8E8D-A6E9-469D-BA4A-42DB7FB61D6E}" type="pres">
      <dgm:prSet presAssocID="{2BAF0D87-E6A0-4ED4-BA7F-0A9DEF60BF4A}" presName="vert0" presStyleCnt="0">
        <dgm:presLayoutVars>
          <dgm:dir/>
          <dgm:animOne val="branch"/>
          <dgm:animLvl val="lvl"/>
        </dgm:presLayoutVars>
      </dgm:prSet>
      <dgm:spPr/>
    </dgm:pt>
    <dgm:pt modelId="{0ED6AE75-01C6-4D4C-A9BF-F677083DC3E8}" type="pres">
      <dgm:prSet presAssocID="{C647A4CB-3661-42C1-BFF9-3BA2D439C812}" presName="thickLine" presStyleLbl="alignNode1" presStyleIdx="0" presStyleCnt="3"/>
      <dgm:spPr/>
    </dgm:pt>
    <dgm:pt modelId="{0AA8DB56-0BBD-4182-959E-8A402E95F9F4}" type="pres">
      <dgm:prSet presAssocID="{C647A4CB-3661-42C1-BFF9-3BA2D439C812}" presName="horz1" presStyleCnt="0"/>
      <dgm:spPr/>
    </dgm:pt>
    <dgm:pt modelId="{929AE7FB-B5B2-4882-B47D-48A17E227E35}" type="pres">
      <dgm:prSet presAssocID="{C647A4CB-3661-42C1-BFF9-3BA2D439C812}" presName="tx1" presStyleLbl="revTx" presStyleIdx="0" presStyleCnt="3"/>
      <dgm:spPr/>
    </dgm:pt>
    <dgm:pt modelId="{FD0AD523-DE15-4BF8-9F84-53AE526DAD20}" type="pres">
      <dgm:prSet presAssocID="{C647A4CB-3661-42C1-BFF9-3BA2D439C812}" presName="vert1" presStyleCnt="0"/>
      <dgm:spPr/>
    </dgm:pt>
    <dgm:pt modelId="{D54C78C9-139A-41E7-BBE0-4D49D5D29FEB}" type="pres">
      <dgm:prSet presAssocID="{670D64A3-E085-44E6-89D9-F93A285BDEA4}" presName="thickLine" presStyleLbl="alignNode1" presStyleIdx="1" presStyleCnt="3"/>
      <dgm:spPr/>
    </dgm:pt>
    <dgm:pt modelId="{0B9C1662-29BE-4C56-A2B8-64F04631EB2D}" type="pres">
      <dgm:prSet presAssocID="{670D64A3-E085-44E6-89D9-F93A285BDEA4}" presName="horz1" presStyleCnt="0"/>
      <dgm:spPr/>
    </dgm:pt>
    <dgm:pt modelId="{133FB0EC-7D28-420D-B21F-7933B6F2FC5D}" type="pres">
      <dgm:prSet presAssocID="{670D64A3-E085-44E6-89D9-F93A285BDEA4}" presName="tx1" presStyleLbl="revTx" presStyleIdx="1" presStyleCnt="3"/>
      <dgm:spPr/>
    </dgm:pt>
    <dgm:pt modelId="{FA2CA87E-F854-421C-B6B7-F0660FBBC86A}" type="pres">
      <dgm:prSet presAssocID="{670D64A3-E085-44E6-89D9-F93A285BDEA4}" presName="vert1" presStyleCnt="0"/>
      <dgm:spPr/>
    </dgm:pt>
    <dgm:pt modelId="{B003CB12-931C-4AE8-A414-5BBB0584CDD1}" type="pres">
      <dgm:prSet presAssocID="{1A8B9EB9-8BF0-45C8-910A-74F969D5F17D}" presName="thickLine" presStyleLbl="alignNode1" presStyleIdx="2" presStyleCnt="3"/>
      <dgm:spPr/>
    </dgm:pt>
    <dgm:pt modelId="{C428F9BB-534C-41A9-8298-77714B49BFF6}" type="pres">
      <dgm:prSet presAssocID="{1A8B9EB9-8BF0-45C8-910A-74F969D5F17D}" presName="horz1" presStyleCnt="0"/>
      <dgm:spPr/>
    </dgm:pt>
    <dgm:pt modelId="{77A8D268-DC80-45CE-98C7-4CA5A8188C83}" type="pres">
      <dgm:prSet presAssocID="{1A8B9EB9-8BF0-45C8-910A-74F969D5F17D}" presName="tx1" presStyleLbl="revTx" presStyleIdx="2" presStyleCnt="3"/>
      <dgm:spPr/>
    </dgm:pt>
    <dgm:pt modelId="{71A48A6C-63AF-467C-A945-8AAB2D45E91E}" type="pres">
      <dgm:prSet presAssocID="{1A8B9EB9-8BF0-45C8-910A-74F969D5F17D}" presName="vert1" presStyleCnt="0"/>
      <dgm:spPr/>
    </dgm:pt>
  </dgm:ptLst>
  <dgm:cxnLst>
    <dgm:cxn modelId="{891C1E66-54DE-437C-80DC-8D55BEAFD8B4}" type="presOf" srcId="{670D64A3-E085-44E6-89D9-F93A285BDEA4}" destId="{133FB0EC-7D28-420D-B21F-7933B6F2FC5D}" srcOrd="0" destOrd="0" presId="urn:microsoft.com/office/officeart/2008/layout/LinedList"/>
    <dgm:cxn modelId="{036F524D-2D92-429F-AB82-136FA645E3F6}" type="presOf" srcId="{1A8B9EB9-8BF0-45C8-910A-74F969D5F17D}" destId="{77A8D268-DC80-45CE-98C7-4CA5A8188C83}" srcOrd="0" destOrd="0" presId="urn:microsoft.com/office/officeart/2008/layout/LinedList"/>
    <dgm:cxn modelId="{B11EC080-D24B-4F5B-A38A-56F67DB6C9A8}" srcId="{2BAF0D87-E6A0-4ED4-BA7F-0A9DEF60BF4A}" destId="{670D64A3-E085-44E6-89D9-F93A285BDEA4}" srcOrd="1" destOrd="0" parTransId="{61EA9E84-8209-4F2E-BDEC-882CB13A2AA4}" sibTransId="{7A4A76A9-4BB7-4044-9403-DF1FCE99DEBF}"/>
    <dgm:cxn modelId="{41F1948A-F0D5-497F-BD6C-090F6325ECE3}" type="presOf" srcId="{C647A4CB-3661-42C1-BFF9-3BA2D439C812}" destId="{929AE7FB-B5B2-4882-B47D-48A17E227E35}" srcOrd="0" destOrd="0" presId="urn:microsoft.com/office/officeart/2008/layout/LinedList"/>
    <dgm:cxn modelId="{26FF1E8F-D442-417A-85C6-8984369207A1}" srcId="{2BAF0D87-E6A0-4ED4-BA7F-0A9DEF60BF4A}" destId="{1A8B9EB9-8BF0-45C8-910A-74F969D5F17D}" srcOrd="2" destOrd="0" parTransId="{61599848-DA95-4164-A89A-21084C4B9936}" sibTransId="{E662BC50-E72D-4232-9486-E9B8D1F828E4}"/>
    <dgm:cxn modelId="{072AFFA4-F493-46DF-9CB1-77FE2276B8DE}" srcId="{2BAF0D87-E6A0-4ED4-BA7F-0A9DEF60BF4A}" destId="{C647A4CB-3661-42C1-BFF9-3BA2D439C812}" srcOrd="0" destOrd="0" parTransId="{6527E6B9-026C-4599-BCAC-337B8ABFA50A}" sibTransId="{C7E8E1E0-23A2-4DC1-9E33-B74276A543C4}"/>
    <dgm:cxn modelId="{C79990BD-7220-434A-82D7-608954150AA7}" type="presOf" srcId="{2BAF0D87-E6A0-4ED4-BA7F-0A9DEF60BF4A}" destId="{04EC8E8D-A6E9-469D-BA4A-42DB7FB61D6E}" srcOrd="0" destOrd="0" presId="urn:microsoft.com/office/officeart/2008/layout/LinedList"/>
    <dgm:cxn modelId="{3097FCD4-6E61-436A-930E-E27B60D12C0E}" type="presParOf" srcId="{04EC8E8D-A6E9-469D-BA4A-42DB7FB61D6E}" destId="{0ED6AE75-01C6-4D4C-A9BF-F677083DC3E8}" srcOrd="0" destOrd="0" presId="urn:microsoft.com/office/officeart/2008/layout/LinedList"/>
    <dgm:cxn modelId="{082160E4-5A35-45E5-9C03-41586374EB4A}" type="presParOf" srcId="{04EC8E8D-A6E9-469D-BA4A-42DB7FB61D6E}" destId="{0AA8DB56-0BBD-4182-959E-8A402E95F9F4}" srcOrd="1" destOrd="0" presId="urn:microsoft.com/office/officeart/2008/layout/LinedList"/>
    <dgm:cxn modelId="{8B395620-845F-414F-B6BD-CD02022FCC1E}" type="presParOf" srcId="{0AA8DB56-0BBD-4182-959E-8A402E95F9F4}" destId="{929AE7FB-B5B2-4882-B47D-48A17E227E35}" srcOrd="0" destOrd="0" presId="urn:microsoft.com/office/officeart/2008/layout/LinedList"/>
    <dgm:cxn modelId="{EDA146E8-136B-45DA-915A-6B06111D3FDE}" type="presParOf" srcId="{0AA8DB56-0BBD-4182-959E-8A402E95F9F4}" destId="{FD0AD523-DE15-4BF8-9F84-53AE526DAD20}" srcOrd="1" destOrd="0" presId="urn:microsoft.com/office/officeart/2008/layout/LinedList"/>
    <dgm:cxn modelId="{6A33314F-247C-429B-BD93-893DF34E78BB}" type="presParOf" srcId="{04EC8E8D-A6E9-469D-BA4A-42DB7FB61D6E}" destId="{D54C78C9-139A-41E7-BBE0-4D49D5D29FEB}" srcOrd="2" destOrd="0" presId="urn:microsoft.com/office/officeart/2008/layout/LinedList"/>
    <dgm:cxn modelId="{C283C584-D625-4301-862F-21B9FD8995D0}" type="presParOf" srcId="{04EC8E8D-A6E9-469D-BA4A-42DB7FB61D6E}" destId="{0B9C1662-29BE-4C56-A2B8-64F04631EB2D}" srcOrd="3" destOrd="0" presId="urn:microsoft.com/office/officeart/2008/layout/LinedList"/>
    <dgm:cxn modelId="{EB6949D4-7E8E-4164-8305-D31B7A855E9F}" type="presParOf" srcId="{0B9C1662-29BE-4C56-A2B8-64F04631EB2D}" destId="{133FB0EC-7D28-420D-B21F-7933B6F2FC5D}" srcOrd="0" destOrd="0" presId="urn:microsoft.com/office/officeart/2008/layout/LinedList"/>
    <dgm:cxn modelId="{BDBC1DDE-D5ED-41F9-AEC1-D0E13789598F}" type="presParOf" srcId="{0B9C1662-29BE-4C56-A2B8-64F04631EB2D}" destId="{FA2CA87E-F854-421C-B6B7-F0660FBBC86A}" srcOrd="1" destOrd="0" presId="urn:microsoft.com/office/officeart/2008/layout/LinedList"/>
    <dgm:cxn modelId="{6BBB47D8-BFE1-4495-BC58-3EE748B54ACF}" type="presParOf" srcId="{04EC8E8D-A6E9-469D-BA4A-42DB7FB61D6E}" destId="{B003CB12-931C-4AE8-A414-5BBB0584CDD1}" srcOrd="4" destOrd="0" presId="urn:microsoft.com/office/officeart/2008/layout/LinedList"/>
    <dgm:cxn modelId="{3B5DD2E4-5CA4-43D1-8189-FA2C78893015}" type="presParOf" srcId="{04EC8E8D-A6E9-469D-BA4A-42DB7FB61D6E}" destId="{C428F9BB-534C-41A9-8298-77714B49BFF6}" srcOrd="5" destOrd="0" presId="urn:microsoft.com/office/officeart/2008/layout/LinedList"/>
    <dgm:cxn modelId="{D0F0D0B5-42E8-4247-B1EC-C8D21409F5C6}" type="presParOf" srcId="{C428F9BB-534C-41A9-8298-77714B49BFF6}" destId="{77A8D268-DC80-45CE-98C7-4CA5A8188C83}" srcOrd="0" destOrd="0" presId="urn:microsoft.com/office/officeart/2008/layout/LinedList"/>
    <dgm:cxn modelId="{F418AA90-C393-4C83-9C1B-AF4C921F7C17}" type="presParOf" srcId="{C428F9BB-534C-41A9-8298-77714B49BFF6}" destId="{71A48A6C-63AF-467C-A945-8AAB2D45E9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9AD17-5AC7-4725-B348-D031EA367677}"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1D843B03-124E-444F-B8F9-4CE3589824EF}">
      <dgm:prSet/>
      <dgm:spPr/>
      <dgm:t>
        <a:bodyPr/>
        <a:lstStyle/>
        <a:p>
          <a:pPr rtl="0"/>
          <a:r>
            <a:rPr lang="en-US" dirty="0"/>
            <a:t>Canagliflozin</a:t>
          </a:r>
          <a:r>
            <a:rPr lang="en-US" dirty="0">
              <a:latin typeface="Trebuchet MS" panose="020B0603020202020204"/>
            </a:rPr>
            <a:t> </a:t>
          </a:r>
          <a:endParaRPr lang="en-US" dirty="0"/>
        </a:p>
      </dgm:t>
    </dgm:pt>
    <dgm:pt modelId="{06D86AF8-097A-484D-829F-795FAEC6CCE4}" type="parTrans" cxnId="{16CC837C-A9EE-46D6-A926-0E0DE2825EA8}">
      <dgm:prSet/>
      <dgm:spPr/>
      <dgm:t>
        <a:bodyPr/>
        <a:lstStyle/>
        <a:p>
          <a:endParaRPr lang="en-US"/>
        </a:p>
      </dgm:t>
    </dgm:pt>
    <dgm:pt modelId="{2314CEC7-8191-41BF-97F4-40E85F01761F}" type="sibTrans" cxnId="{16CC837C-A9EE-46D6-A926-0E0DE2825EA8}">
      <dgm:prSet/>
      <dgm:spPr/>
      <dgm:t>
        <a:bodyPr/>
        <a:lstStyle/>
        <a:p>
          <a:endParaRPr lang="en-US"/>
        </a:p>
      </dgm:t>
    </dgm:pt>
    <dgm:pt modelId="{A8EC6E12-A7B4-476C-9D0C-8C29054A4E95}">
      <dgm:prSet/>
      <dgm:spPr/>
      <dgm:t>
        <a:bodyPr/>
        <a:lstStyle/>
        <a:p>
          <a:r>
            <a:rPr lang="en-US" dirty="0"/>
            <a:t>100 mg daily</a:t>
          </a:r>
        </a:p>
      </dgm:t>
    </dgm:pt>
    <dgm:pt modelId="{0437C322-10D5-47A4-8A52-F2647EE0FFF5}" type="parTrans" cxnId="{CA20BE8A-2732-4D69-83CC-389EC3792584}">
      <dgm:prSet/>
      <dgm:spPr/>
      <dgm:t>
        <a:bodyPr/>
        <a:lstStyle/>
        <a:p>
          <a:endParaRPr lang="en-US"/>
        </a:p>
      </dgm:t>
    </dgm:pt>
    <dgm:pt modelId="{AE1C34A2-5FDB-4379-BD57-FAE81385258B}" type="sibTrans" cxnId="{CA20BE8A-2732-4D69-83CC-389EC3792584}">
      <dgm:prSet/>
      <dgm:spPr/>
      <dgm:t>
        <a:bodyPr/>
        <a:lstStyle/>
        <a:p>
          <a:endParaRPr lang="en-US"/>
        </a:p>
      </dgm:t>
    </dgm:pt>
    <dgm:pt modelId="{91F8A5D2-DEF9-42D0-94B7-D102E44508C6}">
      <dgm:prSet/>
      <dgm:spPr/>
      <dgm:t>
        <a:bodyPr/>
        <a:lstStyle/>
        <a:p>
          <a:pPr rtl="0"/>
          <a:r>
            <a:rPr lang="en-US" dirty="0"/>
            <a:t>eGFR 30 to 59 ml/min/1.73 </a:t>
          </a:r>
          <a:r>
            <a:rPr lang="en-US" dirty="0">
              <a:latin typeface="Trebuchet MS" panose="020B0603020202020204"/>
            </a:rPr>
            <a:t>m</a:t>
          </a:r>
          <a:r>
            <a:rPr lang="en-US" baseline="30000" dirty="0">
              <a:latin typeface="Trebuchet MS" panose="020B0603020202020204"/>
            </a:rPr>
            <a:t>2</a:t>
          </a:r>
          <a:r>
            <a:rPr lang="en-US" dirty="0">
              <a:latin typeface="Trebuchet MS" panose="020B0603020202020204"/>
            </a:rPr>
            <a:t>: Max</a:t>
          </a:r>
          <a:r>
            <a:rPr lang="en-US" dirty="0"/>
            <a:t> dose 100 mg daily</a:t>
          </a:r>
          <a:endParaRPr lang="en-US" dirty="0">
            <a:latin typeface="Trebuchet MS" panose="020B0603020202020204"/>
          </a:endParaRPr>
        </a:p>
      </dgm:t>
    </dgm:pt>
    <dgm:pt modelId="{6E00A54F-664D-4773-9C73-B7A58C17E3E8}" type="parTrans" cxnId="{0B5C8116-65F7-4F80-B16C-8BEDB6BB977B}">
      <dgm:prSet/>
      <dgm:spPr/>
      <dgm:t>
        <a:bodyPr/>
        <a:lstStyle/>
        <a:p>
          <a:endParaRPr lang="en-US"/>
        </a:p>
      </dgm:t>
    </dgm:pt>
    <dgm:pt modelId="{A3205DC6-0F70-46EE-A4B0-E0A7D1FBD552}" type="sibTrans" cxnId="{0B5C8116-65F7-4F80-B16C-8BEDB6BB977B}">
      <dgm:prSet/>
      <dgm:spPr/>
      <dgm:t>
        <a:bodyPr/>
        <a:lstStyle/>
        <a:p>
          <a:endParaRPr lang="en-US"/>
        </a:p>
      </dgm:t>
    </dgm:pt>
    <dgm:pt modelId="{AA3EE281-D2FC-4607-8D7D-F661C3CB81CA}">
      <dgm:prSet/>
      <dgm:spPr/>
      <dgm:t>
        <a:bodyPr/>
        <a:lstStyle/>
        <a:p>
          <a:r>
            <a:rPr lang="en-US" dirty="0"/>
            <a:t>eGFR &lt;30 ml/min/1.73 m</a:t>
          </a:r>
          <a:r>
            <a:rPr lang="en-US" baseline="30000" dirty="0"/>
            <a:t>2</a:t>
          </a:r>
          <a:r>
            <a:rPr lang="en-US" dirty="0"/>
            <a:t>: </a:t>
          </a:r>
          <a:r>
            <a:rPr lang="en-US" dirty="0">
              <a:latin typeface="Trebuchet MS" panose="020B0603020202020204"/>
            </a:rPr>
            <a:t>Use</a:t>
          </a:r>
          <a:r>
            <a:rPr lang="en-US" dirty="0"/>
            <a:t> is not recommended</a:t>
          </a:r>
        </a:p>
      </dgm:t>
    </dgm:pt>
    <dgm:pt modelId="{0129CB22-89D9-4955-B18A-CC1964478419}" type="parTrans" cxnId="{8811573F-502F-4D34-BC89-B33C4DED661C}">
      <dgm:prSet/>
      <dgm:spPr/>
      <dgm:t>
        <a:bodyPr/>
        <a:lstStyle/>
        <a:p>
          <a:endParaRPr lang="en-US"/>
        </a:p>
      </dgm:t>
    </dgm:pt>
    <dgm:pt modelId="{5BE3FA5E-CF64-4EB0-B45A-18C4E093E7E3}" type="sibTrans" cxnId="{8811573F-502F-4D34-BC89-B33C4DED661C}">
      <dgm:prSet/>
      <dgm:spPr/>
      <dgm:t>
        <a:bodyPr/>
        <a:lstStyle/>
        <a:p>
          <a:endParaRPr lang="en-US"/>
        </a:p>
      </dgm:t>
    </dgm:pt>
    <dgm:pt modelId="{93D7AEAC-69FE-4C50-B0E3-88503B7F5D54}">
      <dgm:prSet/>
      <dgm:spPr/>
      <dgm:t>
        <a:bodyPr/>
        <a:lstStyle/>
        <a:p>
          <a:r>
            <a:rPr lang="en-US" dirty="0"/>
            <a:t>Dapagliflozin</a:t>
          </a:r>
        </a:p>
      </dgm:t>
    </dgm:pt>
    <dgm:pt modelId="{459F1AFA-46F5-4455-8781-E6C8B9E9217E}" type="parTrans" cxnId="{97FB2C0C-9198-4BD3-9FFD-AB302C6FAA6F}">
      <dgm:prSet/>
      <dgm:spPr/>
      <dgm:t>
        <a:bodyPr/>
        <a:lstStyle/>
        <a:p>
          <a:endParaRPr lang="en-US"/>
        </a:p>
      </dgm:t>
    </dgm:pt>
    <dgm:pt modelId="{42BAAAD2-93C8-49AD-AC49-DA27D37BD93B}" type="sibTrans" cxnId="{97FB2C0C-9198-4BD3-9FFD-AB302C6FAA6F}">
      <dgm:prSet/>
      <dgm:spPr/>
      <dgm:t>
        <a:bodyPr/>
        <a:lstStyle/>
        <a:p>
          <a:endParaRPr lang="en-US"/>
        </a:p>
      </dgm:t>
    </dgm:pt>
    <dgm:pt modelId="{2D8043F1-3173-4BCE-B358-2CD21779C8A5}">
      <dgm:prSet/>
      <dgm:spPr/>
      <dgm:t>
        <a:bodyPr/>
        <a:lstStyle/>
        <a:p>
          <a:r>
            <a:rPr lang="en-US" dirty="0"/>
            <a:t>10 mg daily</a:t>
          </a:r>
        </a:p>
      </dgm:t>
    </dgm:pt>
    <dgm:pt modelId="{F69730D2-BD26-45E2-AB90-461E7182933C}" type="parTrans" cxnId="{B640B1A2-42D2-408A-A202-DA14851FE230}">
      <dgm:prSet/>
      <dgm:spPr/>
      <dgm:t>
        <a:bodyPr/>
        <a:lstStyle/>
        <a:p>
          <a:endParaRPr lang="en-US"/>
        </a:p>
      </dgm:t>
    </dgm:pt>
    <dgm:pt modelId="{626209BD-FB36-42C6-8EF4-01538A8484D9}" type="sibTrans" cxnId="{B640B1A2-42D2-408A-A202-DA14851FE230}">
      <dgm:prSet/>
      <dgm:spPr/>
      <dgm:t>
        <a:bodyPr/>
        <a:lstStyle/>
        <a:p>
          <a:endParaRPr lang="en-US"/>
        </a:p>
      </dgm:t>
    </dgm:pt>
    <dgm:pt modelId="{93CE4028-48E1-4B98-99B8-4717CB431E90}">
      <dgm:prSet/>
      <dgm:spPr/>
      <dgm:t>
        <a:bodyPr/>
        <a:lstStyle/>
        <a:p>
          <a:r>
            <a:rPr lang="en-US" dirty="0"/>
            <a:t>eGFR &lt;45 ml/min/1.73 m</a:t>
          </a:r>
          <a:r>
            <a:rPr lang="en-US" baseline="30000" dirty="0"/>
            <a:t>2</a:t>
          </a:r>
          <a:r>
            <a:rPr lang="en-US" dirty="0"/>
            <a:t>: </a:t>
          </a:r>
          <a:r>
            <a:rPr lang="en-US" dirty="0">
              <a:latin typeface="Trebuchet MS" panose="020B0603020202020204"/>
            </a:rPr>
            <a:t>Use</a:t>
          </a:r>
          <a:r>
            <a:rPr lang="en-US" dirty="0"/>
            <a:t> is not recommended </a:t>
          </a:r>
          <a:r>
            <a:rPr lang="en-US" dirty="0">
              <a:latin typeface="Trebuchet MS" panose="020B0603020202020204"/>
            </a:rPr>
            <a:t>f</a:t>
          </a:r>
          <a:endParaRPr lang="en-US" dirty="0"/>
        </a:p>
      </dgm:t>
    </dgm:pt>
    <dgm:pt modelId="{5C7C656D-2141-4098-BCCB-13E6071EE01B}" type="parTrans" cxnId="{A85F3CCF-0C83-4B75-A045-58434E97CE05}">
      <dgm:prSet/>
      <dgm:spPr/>
      <dgm:t>
        <a:bodyPr/>
        <a:lstStyle/>
        <a:p>
          <a:endParaRPr lang="en-US"/>
        </a:p>
      </dgm:t>
    </dgm:pt>
    <dgm:pt modelId="{2F0A9FDA-B9B9-4BFB-92A9-72E9AB928E9B}" type="sibTrans" cxnId="{A85F3CCF-0C83-4B75-A045-58434E97CE05}">
      <dgm:prSet/>
      <dgm:spPr/>
      <dgm:t>
        <a:bodyPr/>
        <a:lstStyle/>
        <a:p>
          <a:endParaRPr lang="en-US"/>
        </a:p>
      </dgm:t>
    </dgm:pt>
    <dgm:pt modelId="{85DA69DA-79BB-42F8-85E1-45ED784C5C58}">
      <dgm:prSet/>
      <dgm:spPr/>
      <dgm:t>
        <a:bodyPr/>
        <a:lstStyle/>
        <a:p>
          <a:r>
            <a:rPr lang="en-US" dirty="0"/>
            <a:t>eGFR &lt;30 mL/min/1.73 m</a:t>
          </a:r>
          <a:r>
            <a:rPr lang="en-US" baseline="30000" dirty="0"/>
            <a:t>2</a:t>
          </a:r>
          <a:r>
            <a:rPr lang="en-US" dirty="0"/>
            <a:t>: use is contraindicated.</a:t>
          </a:r>
        </a:p>
      </dgm:t>
    </dgm:pt>
    <dgm:pt modelId="{209206DA-2C63-42DB-AC1F-6BE4127D2BBC}" type="parTrans" cxnId="{5BD8D249-07D2-4F3E-B70B-E3C3ECA6D065}">
      <dgm:prSet/>
      <dgm:spPr/>
      <dgm:t>
        <a:bodyPr/>
        <a:lstStyle/>
        <a:p>
          <a:endParaRPr lang="en-US"/>
        </a:p>
      </dgm:t>
    </dgm:pt>
    <dgm:pt modelId="{7280AD87-E8A3-4B3F-88CD-E6F6F5A15850}" type="sibTrans" cxnId="{5BD8D249-07D2-4F3E-B70B-E3C3ECA6D065}">
      <dgm:prSet/>
      <dgm:spPr/>
      <dgm:t>
        <a:bodyPr/>
        <a:lstStyle/>
        <a:p>
          <a:endParaRPr lang="en-US"/>
        </a:p>
      </dgm:t>
    </dgm:pt>
    <dgm:pt modelId="{8DCC8D85-428E-474E-9922-853DE7E6407E}">
      <dgm:prSet/>
      <dgm:spPr/>
      <dgm:t>
        <a:bodyPr/>
        <a:lstStyle/>
        <a:p>
          <a:r>
            <a:rPr lang="en-US" dirty="0">
              <a:latin typeface="Trebuchet MS" panose="020B0603020202020204"/>
            </a:rPr>
            <a:t>Empagliflozin</a:t>
          </a:r>
          <a:endParaRPr lang="en-US" dirty="0"/>
        </a:p>
      </dgm:t>
    </dgm:pt>
    <dgm:pt modelId="{D952DCD2-0386-4253-BDCD-80CB1CE8D61C}" type="parTrans" cxnId="{01FF4FA0-F751-49E4-8809-1AFC22689420}">
      <dgm:prSet/>
      <dgm:spPr/>
      <dgm:t>
        <a:bodyPr/>
        <a:lstStyle/>
        <a:p>
          <a:endParaRPr lang="en-US"/>
        </a:p>
      </dgm:t>
    </dgm:pt>
    <dgm:pt modelId="{9729B288-FEAE-4B18-8F4B-CF8326C768E5}" type="sibTrans" cxnId="{01FF4FA0-F751-49E4-8809-1AFC22689420}">
      <dgm:prSet/>
      <dgm:spPr/>
      <dgm:t>
        <a:bodyPr/>
        <a:lstStyle/>
        <a:p>
          <a:endParaRPr lang="en-US"/>
        </a:p>
      </dgm:t>
    </dgm:pt>
    <dgm:pt modelId="{1DEA608F-7ED6-4F98-817B-F8230BB842A5}">
      <dgm:prSet/>
      <dgm:spPr/>
      <dgm:t>
        <a:bodyPr/>
        <a:lstStyle/>
        <a:p>
          <a:r>
            <a:rPr lang="en-US" dirty="0"/>
            <a:t>10 mg daily</a:t>
          </a:r>
        </a:p>
      </dgm:t>
    </dgm:pt>
    <dgm:pt modelId="{1158FCCE-7A20-4468-94D8-3153406C8DB0}" type="parTrans" cxnId="{71EAB892-FF98-4AF4-B586-B347DED45F93}">
      <dgm:prSet/>
      <dgm:spPr/>
      <dgm:t>
        <a:bodyPr/>
        <a:lstStyle/>
        <a:p>
          <a:endParaRPr lang="en-US"/>
        </a:p>
      </dgm:t>
    </dgm:pt>
    <dgm:pt modelId="{B935D7F5-7609-45CF-9638-5DA9EF92D7DE}" type="sibTrans" cxnId="{71EAB892-FF98-4AF4-B586-B347DED45F93}">
      <dgm:prSet/>
      <dgm:spPr/>
      <dgm:t>
        <a:bodyPr/>
        <a:lstStyle/>
        <a:p>
          <a:endParaRPr lang="en-US"/>
        </a:p>
      </dgm:t>
    </dgm:pt>
    <dgm:pt modelId="{F7699341-E77F-4E0F-96CB-1A8B37CF3F74}">
      <dgm:prSet/>
      <dgm:spPr/>
      <dgm:t>
        <a:bodyPr/>
        <a:lstStyle/>
        <a:p>
          <a:r>
            <a:rPr lang="en-US" dirty="0"/>
            <a:t>eGFR &lt;45 mL/min/1.73 m</a:t>
          </a:r>
          <a:r>
            <a:rPr lang="en-US" baseline="30000" dirty="0"/>
            <a:t>2</a:t>
          </a:r>
          <a:r>
            <a:rPr lang="en-US" dirty="0"/>
            <a:t>: use is not recommended</a:t>
          </a:r>
        </a:p>
      </dgm:t>
    </dgm:pt>
    <dgm:pt modelId="{C689AC41-1AC8-4FDE-BF2E-F846F9D47D86}" type="parTrans" cxnId="{4360F226-154F-4D3D-B9B6-E03FC3455CBD}">
      <dgm:prSet/>
      <dgm:spPr/>
      <dgm:t>
        <a:bodyPr/>
        <a:lstStyle/>
        <a:p>
          <a:endParaRPr lang="en-US"/>
        </a:p>
      </dgm:t>
    </dgm:pt>
    <dgm:pt modelId="{B72B3461-2237-4124-BC45-51E8D161335C}" type="sibTrans" cxnId="{4360F226-154F-4D3D-B9B6-E03FC3455CBD}">
      <dgm:prSet/>
      <dgm:spPr/>
      <dgm:t>
        <a:bodyPr/>
        <a:lstStyle/>
        <a:p>
          <a:endParaRPr lang="en-US"/>
        </a:p>
      </dgm:t>
    </dgm:pt>
    <dgm:pt modelId="{63792C68-A288-4F45-8025-D5BFF82A19CD}" type="pres">
      <dgm:prSet presAssocID="{DCD9AD17-5AC7-4725-B348-D031EA367677}" presName="Name0" presStyleCnt="0">
        <dgm:presLayoutVars>
          <dgm:dir/>
          <dgm:animLvl val="lvl"/>
          <dgm:resizeHandles val="exact"/>
        </dgm:presLayoutVars>
      </dgm:prSet>
      <dgm:spPr/>
    </dgm:pt>
    <dgm:pt modelId="{E42050A6-70FB-5F49-86D6-0C29D29BE6E7}" type="pres">
      <dgm:prSet presAssocID="{1D843B03-124E-444F-B8F9-4CE3589824EF}" presName="composite" presStyleCnt="0"/>
      <dgm:spPr/>
    </dgm:pt>
    <dgm:pt modelId="{4F09447B-BCAF-F141-9A9E-2183B4AEDFC3}" type="pres">
      <dgm:prSet presAssocID="{1D843B03-124E-444F-B8F9-4CE3589824EF}" presName="parTx" presStyleLbl="alignNode1" presStyleIdx="0" presStyleCnt="3">
        <dgm:presLayoutVars>
          <dgm:chMax val="0"/>
          <dgm:chPref val="0"/>
          <dgm:bulletEnabled val="1"/>
        </dgm:presLayoutVars>
      </dgm:prSet>
      <dgm:spPr/>
    </dgm:pt>
    <dgm:pt modelId="{E05206BD-2DB0-DB41-AA49-5DC2DFD85A84}" type="pres">
      <dgm:prSet presAssocID="{1D843B03-124E-444F-B8F9-4CE3589824EF}" presName="desTx" presStyleLbl="alignAccFollowNode1" presStyleIdx="0" presStyleCnt="3">
        <dgm:presLayoutVars>
          <dgm:bulletEnabled val="1"/>
        </dgm:presLayoutVars>
      </dgm:prSet>
      <dgm:spPr/>
    </dgm:pt>
    <dgm:pt modelId="{BE844403-54F8-6F43-9438-90DDDA45DBF2}" type="pres">
      <dgm:prSet presAssocID="{2314CEC7-8191-41BF-97F4-40E85F01761F}" presName="space" presStyleCnt="0"/>
      <dgm:spPr/>
    </dgm:pt>
    <dgm:pt modelId="{1F021D21-9FFD-214D-9E13-03C104A2574B}" type="pres">
      <dgm:prSet presAssocID="{93D7AEAC-69FE-4C50-B0E3-88503B7F5D54}" presName="composite" presStyleCnt="0"/>
      <dgm:spPr/>
    </dgm:pt>
    <dgm:pt modelId="{00323697-614B-8343-A426-A9DB595659C8}" type="pres">
      <dgm:prSet presAssocID="{93D7AEAC-69FE-4C50-B0E3-88503B7F5D54}" presName="parTx" presStyleLbl="alignNode1" presStyleIdx="1" presStyleCnt="3">
        <dgm:presLayoutVars>
          <dgm:chMax val="0"/>
          <dgm:chPref val="0"/>
          <dgm:bulletEnabled val="1"/>
        </dgm:presLayoutVars>
      </dgm:prSet>
      <dgm:spPr/>
    </dgm:pt>
    <dgm:pt modelId="{D3EB8AFF-2793-F24B-85AB-8A573AF0C565}" type="pres">
      <dgm:prSet presAssocID="{93D7AEAC-69FE-4C50-B0E3-88503B7F5D54}" presName="desTx" presStyleLbl="alignAccFollowNode1" presStyleIdx="1" presStyleCnt="3">
        <dgm:presLayoutVars>
          <dgm:bulletEnabled val="1"/>
        </dgm:presLayoutVars>
      </dgm:prSet>
      <dgm:spPr/>
    </dgm:pt>
    <dgm:pt modelId="{46CDCB87-E057-9D44-A427-C902F4A41CBA}" type="pres">
      <dgm:prSet presAssocID="{42BAAAD2-93C8-49AD-AC49-DA27D37BD93B}" presName="space" presStyleCnt="0"/>
      <dgm:spPr/>
    </dgm:pt>
    <dgm:pt modelId="{6A69BE13-80E4-2549-86E6-CB4753BB61DF}" type="pres">
      <dgm:prSet presAssocID="{8DCC8D85-428E-474E-9922-853DE7E6407E}" presName="composite" presStyleCnt="0"/>
      <dgm:spPr/>
    </dgm:pt>
    <dgm:pt modelId="{20BE162D-B134-EF47-A70D-16CA017F1C05}" type="pres">
      <dgm:prSet presAssocID="{8DCC8D85-428E-474E-9922-853DE7E6407E}" presName="parTx" presStyleLbl="alignNode1" presStyleIdx="2" presStyleCnt="3">
        <dgm:presLayoutVars>
          <dgm:chMax val="0"/>
          <dgm:chPref val="0"/>
          <dgm:bulletEnabled val="1"/>
        </dgm:presLayoutVars>
      </dgm:prSet>
      <dgm:spPr/>
    </dgm:pt>
    <dgm:pt modelId="{09E7D89D-5800-7949-9C5F-89B6073D022D}" type="pres">
      <dgm:prSet presAssocID="{8DCC8D85-428E-474E-9922-853DE7E6407E}" presName="desTx" presStyleLbl="alignAccFollowNode1" presStyleIdx="2" presStyleCnt="3">
        <dgm:presLayoutVars>
          <dgm:bulletEnabled val="1"/>
        </dgm:presLayoutVars>
      </dgm:prSet>
      <dgm:spPr/>
    </dgm:pt>
  </dgm:ptLst>
  <dgm:cxnLst>
    <dgm:cxn modelId="{97FB2C0C-9198-4BD3-9FFD-AB302C6FAA6F}" srcId="{DCD9AD17-5AC7-4725-B348-D031EA367677}" destId="{93D7AEAC-69FE-4C50-B0E3-88503B7F5D54}" srcOrd="1" destOrd="0" parTransId="{459F1AFA-46F5-4455-8781-E6C8B9E9217E}" sibTransId="{42BAAAD2-93C8-49AD-AC49-DA27D37BD93B}"/>
    <dgm:cxn modelId="{0B5C8116-65F7-4F80-B16C-8BEDB6BB977B}" srcId="{1D843B03-124E-444F-B8F9-4CE3589824EF}" destId="{91F8A5D2-DEF9-42D0-94B7-D102E44508C6}" srcOrd="1" destOrd="0" parTransId="{6E00A54F-664D-4773-9C73-B7A58C17E3E8}" sibTransId="{A3205DC6-0F70-46EE-A4B0-E0A7D1FBD552}"/>
    <dgm:cxn modelId="{4360F226-154F-4D3D-B9B6-E03FC3455CBD}" srcId="{8DCC8D85-428E-474E-9922-853DE7E6407E}" destId="{F7699341-E77F-4E0F-96CB-1A8B37CF3F74}" srcOrd="1" destOrd="0" parTransId="{C689AC41-1AC8-4FDE-BF2E-F846F9D47D86}" sibTransId="{B72B3461-2237-4124-BC45-51E8D161335C}"/>
    <dgm:cxn modelId="{0261B529-6BF1-4AA2-B8A9-C9560AD6920B}" type="presOf" srcId="{1D843B03-124E-444F-B8F9-4CE3589824EF}" destId="{4F09447B-BCAF-F141-9A9E-2183B4AEDFC3}" srcOrd="0" destOrd="0" presId="urn:microsoft.com/office/officeart/2005/8/layout/hList1"/>
    <dgm:cxn modelId="{8811573F-502F-4D34-BC89-B33C4DED661C}" srcId="{1D843B03-124E-444F-B8F9-4CE3589824EF}" destId="{AA3EE281-D2FC-4607-8D7D-F661C3CB81CA}" srcOrd="2" destOrd="0" parTransId="{0129CB22-89D9-4955-B18A-CC1964478419}" sibTransId="{5BE3FA5E-CF64-4EB0-B45A-18C4E093E7E3}"/>
    <dgm:cxn modelId="{134E7742-5EB0-422D-8CBB-410C47F3532B}" type="presOf" srcId="{85DA69DA-79BB-42F8-85E1-45ED784C5C58}" destId="{D3EB8AFF-2793-F24B-85AB-8A573AF0C565}" srcOrd="0" destOrd="2" presId="urn:microsoft.com/office/officeart/2005/8/layout/hList1"/>
    <dgm:cxn modelId="{573B1C47-06BD-47C2-AA7D-85BE2418EBE9}" type="presOf" srcId="{93CE4028-48E1-4B98-99B8-4717CB431E90}" destId="{D3EB8AFF-2793-F24B-85AB-8A573AF0C565}" srcOrd="0" destOrd="1" presId="urn:microsoft.com/office/officeart/2005/8/layout/hList1"/>
    <dgm:cxn modelId="{54A9C867-5420-4A58-A757-E2D175993A5A}" type="presOf" srcId="{F7699341-E77F-4E0F-96CB-1A8B37CF3F74}" destId="{09E7D89D-5800-7949-9C5F-89B6073D022D}" srcOrd="0" destOrd="1" presId="urn:microsoft.com/office/officeart/2005/8/layout/hList1"/>
    <dgm:cxn modelId="{5BD8D249-07D2-4F3E-B70B-E3C3ECA6D065}" srcId="{93D7AEAC-69FE-4C50-B0E3-88503B7F5D54}" destId="{85DA69DA-79BB-42F8-85E1-45ED784C5C58}" srcOrd="2" destOrd="0" parTransId="{209206DA-2C63-42DB-AC1F-6BE4127D2BBC}" sibTransId="{7280AD87-E8A3-4B3F-88CD-E6F6F5A15850}"/>
    <dgm:cxn modelId="{6A53EB6B-CABB-4B54-9A93-DCCB988EB3C9}" type="presOf" srcId="{8DCC8D85-428E-474E-9922-853DE7E6407E}" destId="{20BE162D-B134-EF47-A70D-16CA017F1C05}" srcOrd="0" destOrd="0" presId="urn:microsoft.com/office/officeart/2005/8/layout/hList1"/>
    <dgm:cxn modelId="{21971870-5BF5-486F-9B55-485FE4F4CA4A}" type="presOf" srcId="{91F8A5D2-DEF9-42D0-94B7-D102E44508C6}" destId="{E05206BD-2DB0-DB41-AA49-5DC2DFD85A84}" srcOrd="0" destOrd="1" presId="urn:microsoft.com/office/officeart/2005/8/layout/hList1"/>
    <dgm:cxn modelId="{16CC837C-A9EE-46D6-A926-0E0DE2825EA8}" srcId="{DCD9AD17-5AC7-4725-B348-D031EA367677}" destId="{1D843B03-124E-444F-B8F9-4CE3589824EF}" srcOrd="0" destOrd="0" parTransId="{06D86AF8-097A-484D-829F-795FAEC6CCE4}" sibTransId="{2314CEC7-8191-41BF-97F4-40E85F01761F}"/>
    <dgm:cxn modelId="{CA20BE8A-2732-4D69-83CC-389EC3792584}" srcId="{1D843B03-124E-444F-B8F9-4CE3589824EF}" destId="{A8EC6E12-A7B4-476C-9D0C-8C29054A4E95}" srcOrd="0" destOrd="0" parTransId="{0437C322-10D5-47A4-8A52-F2647EE0FFF5}" sibTransId="{AE1C34A2-5FDB-4379-BD57-FAE81385258B}"/>
    <dgm:cxn modelId="{71EAB892-FF98-4AF4-B586-B347DED45F93}" srcId="{8DCC8D85-428E-474E-9922-853DE7E6407E}" destId="{1DEA608F-7ED6-4F98-817B-F8230BB842A5}" srcOrd="0" destOrd="0" parTransId="{1158FCCE-7A20-4468-94D8-3153406C8DB0}" sibTransId="{B935D7F5-7609-45CF-9638-5DA9EF92D7DE}"/>
    <dgm:cxn modelId="{BF6FB19B-F2E9-48C0-BE4B-06A0B08510F1}" type="presOf" srcId="{A8EC6E12-A7B4-476C-9D0C-8C29054A4E95}" destId="{E05206BD-2DB0-DB41-AA49-5DC2DFD85A84}" srcOrd="0" destOrd="0" presId="urn:microsoft.com/office/officeart/2005/8/layout/hList1"/>
    <dgm:cxn modelId="{C2C5D29C-8375-4F75-B705-2321B93E6C7F}" type="presOf" srcId="{AA3EE281-D2FC-4607-8D7D-F661C3CB81CA}" destId="{E05206BD-2DB0-DB41-AA49-5DC2DFD85A84}" srcOrd="0" destOrd="2" presId="urn:microsoft.com/office/officeart/2005/8/layout/hList1"/>
    <dgm:cxn modelId="{9A86A79F-E0F2-46EB-BD44-AAE8A91B693A}" type="presOf" srcId="{93D7AEAC-69FE-4C50-B0E3-88503B7F5D54}" destId="{00323697-614B-8343-A426-A9DB595659C8}" srcOrd="0" destOrd="0" presId="urn:microsoft.com/office/officeart/2005/8/layout/hList1"/>
    <dgm:cxn modelId="{01FF4FA0-F751-49E4-8809-1AFC22689420}" srcId="{DCD9AD17-5AC7-4725-B348-D031EA367677}" destId="{8DCC8D85-428E-474E-9922-853DE7E6407E}" srcOrd="2" destOrd="0" parTransId="{D952DCD2-0386-4253-BDCD-80CB1CE8D61C}" sibTransId="{9729B288-FEAE-4B18-8F4B-CF8326C768E5}"/>
    <dgm:cxn modelId="{B640B1A2-42D2-408A-A202-DA14851FE230}" srcId="{93D7AEAC-69FE-4C50-B0E3-88503B7F5D54}" destId="{2D8043F1-3173-4BCE-B358-2CD21779C8A5}" srcOrd="0" destOrd="0" parTransId="{F69730D2-BD26-45E2-AB90-461E7182933C}" sibTransId="{626209BD-FB36-42C6-8EF4-01538A8484D9}"/>
    <dgm:cxn modelId="{5E5589AA-DAD4-43F6-B82C-4B544D8DF819}" type="presOf" srcId="{1DEA608F-7ED6-4F98-817B-F8230BB842A5}" destId="{09E7D89D-5800-7949-9C5F-89B6073D022D}" srcOrd="0" destOrd="0" presId="urn:microsoft.com/office/officeart/2005/8/layout/hList1"/>
    <dgm:cxn modelId="{10D23FBE-1F53-FB42-8BBD-C00D9F071119}" type="presOf" srcId="{DCD9AD17-5AC7-4725-B348-D031EA367677}" destId="{63792C68-A288-4F45-8025-D5BFF82A19CD}" srcOrd="0" destOrd="0" presId="urn:microsoft.com/office/officeart/2005/8/layout/hList1"/>
    <dgm:cxn modelId="{37B081C6-ED28-4112-AED5-3BAC702DA2A2}" type="presOf" srcId="{2D8043F1-3173-4BCE-B358-2CD21779C8A5}" destId="{D3EB8AFF-2793-F24B-85AB-8A573AF0C565}" srcOrd="0" destOrd="0" presId="urn:microsoft.com/office/officeart/2005/8/layout/hList1"/>
    <dgm:cxn modelId="{A85F3CCF-0C83-4B75-A045-58434E97CE05}" srcId="{93D7AEAC-69FE-4C50-B0E3-88503B7F5D54}" destId="{93CE4028-48E1-4B98-99B8-4717CB431E90}" srcOrd="1" destOrd="0" parTransId="{5C7C656D-2141-4098-BCCB-13E6071EE01B}" sibTransId="{2F0A9FDA-B9B9-4BFB-92A9-72E9AB928E9B}"/>
    <dgm:cxn modelId="{015D9296-45B9-47DB-AB43-E218E454E75D}" type="presParOf" srcId="{63792C68-A288-4F45-8025-D5BFF82A19CD}" destId="{E42050A6-70FB-5F49-86D6-0C29D29BE6E7}" srcOrd="0" destOrd="0" presId="urn:microsoft.com/office/officeart/2005/8/layout/hList1"/>
    <dgm:cxn modelId="{5E9CB51D-815B-4DC0-B1A5-956D6509DE41}" type="presParOf" srcId="{E42050A6-70FB-5F49-86D6-0C29D29BE6E7}" destId="{4F09447B-BCAF-F141-9A9E-2183B4AEDFC3}" srcOrd="0" destOrd="0" presId="urn:microsoft.com/office/officeart/2005/8/layout/hList1"/>
    <dgm:cxn modelId="{7F5C453B-22FD-4E93-8A30-EEF75A8AFD5A}" type="presParOf" srcId="{E42050A6-70FB-5F49-86D6-0C29D29BE6E7}" destId="{E05206BD-2DB0-DB41-AA49-5DC2DFD85A84}" srcOrd="1" destOrd="0" presId="urn:microsoft.com/office/officeart/2005/8/layout/hList1"/>
    <dgm:cxn modelId="{4175676D-C0AD-4814-96E6-E5D4B28A9B26}" type="presParOf" srcId="{63792C68-A288-4F45-8025-D5BFF82A19CD}" destId="{BE844403-54F8-6F43-9438-90DDDA45DBF2}" srcOrd="1" destOrd="0" presId="urn:microsoft.com/office/officeart/2005/8/layout/hList1"/>
    <dgm:cxn modelId="{56D466F2-7BA0-401B-BF4A-A0AA9F7E1F23}" type="presParOf" srcId="{63792C68-A288-4F45-8025-D5BFF82A19CD}" destId="{1F021D21-9FFD-214D-9E13-03C104A2574B}" srcOrd="2" destOrd="0" presId="urn:microsoft.com/office/officeart/2005/8/layout/hList1"/>
    <dgm:cxn modelId="{10D7DDD4-6ADF-4775-AA0F-7EB8783FF822}" type="presParOf" srcId="{1F021D21-9FFD-214D-9E13-03C104A2574B}" destId="{00323697-614B-8343-A426-A9DB595659C8}" srcOrd="0" destOrd="0" presId="urn:microsoft.com/office/officeart/2005/8/layout/hList1"/>
    <dgm:cxn modelId="{930D286C-9243-4A46-8C08-D713C0A004FB}" type="presParOf" srcId="{1F021D21-9FFD-214D-9E13-03C104A2574B}" destId="{D3EB8AFF-2793-F24B-85AB-8A573AF0C565}" srcOrd="1" destOrd="0" presId="urn:microsoft.com/office/officeart/2005/8/layout/hList1"/>
    <dgm:cxn modelId="{EE00A17B-F2F0-4579-9A7E-C007B4F557F8}" type="presParOf" srcId="{63792C68-A288-4F45-8025-D5BFF82A19CD}" destId="{46CDCB87-E057-9D44-A427-C902F4A41CBA}" srcOrd="3" destOrd="0" presId="urn:microsoft.com/office/officeart/2005/8/layout/hList1"/>
    <dgm:cxn modelId="{1B6CE98E-BF02-4F35-8010-A6991D1E6E13}" type="presParOf" srcId="{63792C68-A288-4F45-8025-D5BFF82A19CD}" destId="{6A69BE13-80E4-2549-86E6-CB4753BB61DF}" srcOrd="4" destOrd="0" presId="urn:microsoft.com/office/officeart/2005/8/layout/hList1"/>
    <dgm:cxn modelId="{D8FD40BB-9598-4B2D-920F-25EED6726071}" type="presParOf" srcId="{6A69BE13-80E4-2549-86E6-CB4753BB61DF}" destId="{20BE162D-B134-EF47-A70D-16CA017F1C05}" srcOrd="0" destOrd="0" presId="urn:microsoft.com/office/officeart/2005/8/layout/hList1"/>
    <dgm:cxn modelId="{55EDDCBA-3D4A-49D6-B121-B81FC9102D6D}" type="presParOf" srcId="{6A69BE13-80E4-2549-86E6-CB4753BB61DF}" destId="{09E7D89D-5800-7949-9C5F-89B6073D02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445A15-B4D4-4C72-AC33-8AD4B3051CA7}" type="doc">
      <dgm:prSet loTypeId="urn:microsoft.com/office/officeart/2005/8/layout/hList1" loCatId="list" qsTypeId="urn:microsoft.com/office/officeart/2005/8/quickstyle/simple1" qsCatId="simple" csTypeId="urn:microsoft.com/office/officeart/2005/8/colors/accent1_3" csCatId="accent1"/>
      <dgm:spPr/>
      <dgm:t>
        <a:bodyPr/>
        <a:lstStyle/>
        <a:p>
          <a:endParaRPr lang="en-US"/>
        </a:p>
      </dgm:t>
    </dgm:pt>
    <dgm:pt modelId="{978981DE-45B9-41DD-89DA-A69D897E604B}">
      <dgm:prSet/>
      <dgm:spPr/>
      <dgm:t>
        <a:bodyPr/>
        <a:lstStyle/>
        <a:p>
          <a:r>
            <a:rPr lang="en-US"/>
            <a:t>Dulaglutide</a:t>
          </a:r>
        </a:p>
      </dgm:t>
    </dgm:pt>
    <dgm:pt modelId="{4B95C798-BA02-497A-9E1B-E608C11243DD}" type="parTrans" cxnId="{56701843-537A-45AB-BC19-784D633C1E3A}">
      <dgm:prSet/>
      <dgm:spPr/>
      <dgm:t>
        <a:bodyPr/>
        <a:lstStyle/>
        <a:p>
          <a:endParaRPr lang="en-US"/>
        </a:p>
      </dgm:t>
    </dgm:pt>
    <dgm:pt modelId="{B72A12CF-36C5-4687-AB41-1B6B7D7117FD}" type="sibTrans" cxnId="{56701843-537A-45AB-BC19-784D633C1E3A}">
      <dgm:prSet/>
      <dgm:spPr/>
      <dgm:t>
        <a:bodyPr/>
        <a:lstStyle/>
        <a:p>
          <a:endParaRPr lang="en-US"/>
        </a:p>
      </dgm:t>
    </dgm:pt>
    <dgm:pt modelId="{B4CAE59F-E99C-48D4-8DA3-CDE6F87121B6}">
      <dgm:prSet/>
      <dgm:spPr/>
      <dgm:t>
        <a:bodyPr/>
        <a:lstStyle/>
        <a:p>
          <a:r>
            <a:rPr lang="en-US"/>
            <a:t>Initial 0.75 mg/week</a:t>
          </a:r>
        </a:p>
      </dgm:t>
    </dgm:pt>
    <dgm:pt modelId="{41186FAA-C3AB-4272-87AB-4710FF70AA35}" type="parTrans" cxnId="{1679430E-6BE3-42AA-AD6A-155CCF026857}">
      <dgm:prSet/>
      <dgm:spPr/>
      <dgm:t>
        <a:bodyPr/>
        <a:lstStyle/>
        <a:p>
          <a:endParaRPr lang="en-US"/>
        </a:p>
      </dgm:t>
    </dgm:pt>
    <dgm:pt modelId="{21CC89C3-8B4C-4FD1-AAD3-026F84B2F628}" type="sibTrans" cxnId="{1679430E-6BE3-42AA-AD6A-155CCF026857}">
      <dgm:prSet/>
      <dgm:spPr/>
      <dgm:t>
        <a:bodyPr/>
        <a:lstStyle/>
        <a:p>
          <a:endParaRPr lang="en-US"/>
        </a:p>
      </dgm:t>
    </dgm:pt>
    <dgm:pt modelId="{4426CC73-9150-4A38-95CD-B5A8C03FDC93}">
      <dgm:prSet/>
      <dgm:spPr/>
      <dgm:t>
        <a:bodyPr/>
        <a:lstStyle/>
        <a:p>
          <a:r>
            <a:rPr lang="en-US"/>
            <a:t>Max 1.5 mg/week</a:t>
          </a:r>
        </a:p>
      </dgm:t>
    </dgm:pt>
    <dgm:pt modelId="{3BEC8CEC-547C-4B43-8C0F-D48B6FE3B46F}" type="parTrans" cxnId="{D55EB5D6-B867-4C8E-8BE8-7865AC0800DC}">
      <dgm:prSet/>
      <dgm:spPr/>
      <dgm:t>
        <a:bodyPr/>
        <a:lstStyle/>
        <a:p>
          <a:endParaRPr lang="en-US"/>
        </a:p>
      </dgm:t>
    </dgm:pt>
    <dgm:pt modelId="{1E2BBE91-F2F8-4CCB-B35E-8F77B505B8C5}" type="sibTrans" cxnId="{D55EB5D6-B867-4C8E-8BE8-7865AC0800DC}">
      <dgm:prSet/>
      <dgm:spPr/>
      <dgm:t>
        <a:bodyPr/>
        <a:lstStyle/>
        <a:p>
          <a:endParaRPr lang="en-US"/>
        </a:p>
      </dgm:t>
    </dgm:pt>
    <dgm:pt modelId="{FBC41814-CC7A-4195-B888-EF79E2D92B06}">
      <dgm:prSet/>
      <dgm:spPr/>
      <dgm:t>
        <a:bodyPr/>
        <a:lstStyle/>
        <a:p>
          <a:r>
            <a:rPr lang="en-US"/>
            <a:t>No renal or hepatic adjustment</a:t>
          </a:r>
        </a:p>
      </dgm:t>
    </dgm:pt>
    <dgm:pt modelId="{6D933703-F8D2-431E-A513-E6C3937127BE}" type="parTrans" cxnId="{A4403594-F102-4F4D-A686-B9B911E0346B}">
      <dgm:prSet/>
      <dgm:spPr/>
      <dgm:t>
        <a:bodyPr/>
        <a:lstStyle/>
        <a:p>
          <a:endParaRPr lang="en-US"/>
        </a:p>
      </dgm:t>
    </dgm:pt>
    <dgm:pt modelId="{77FD511A-1716-4507-9761-762E046B6A21}" type="sibTrans" cxnId="{A4403594-F102-4F4D-A686-B9B911E0346B}">
      <dgm:prSet/>
      <dgm:spPr/>
      <dgm:t>
        <a:bodyPr/>
        <a:lstStyle/>
        <a:p>
          <a:endParaRPr lang="en-US"/>
        </a:p>
      </dgm:t>
    </dgm:pt>
    <dgm:pt modelId="{33DE4F94-8B4A-4FE8-B7C1-DA8B3B0A7412}">
      <dgm:prSet/>
      <dgm:spPr/>
      <dgm:t>
        <a:bodyPr/>
        <a:lstStyle/>
        <a:p>
          <a:r>
            <a:rPr lang="en-US"/>
            <a:t>Liraglutide</a:t>
          </a:r>
        </a:p>
      </dgm:t>
    </dgm:pt>
    <dgm:pt modelId="{FF219296-3E08-4BE7-8B91-4CA7274B0CAE}" type="parTrans" cxnId="{D7AA2663-BC64-4E82-9C60-F60AD47AAF61}">
      <dgm:prSet/>
      <dgm:spPr/>
      <dgm:t>
        <a:bodyPr/>
        <a:lstStyle/>
        <a:p>
          <a:endParaRPr lang="en-US"/>
        </a:p>
      </dgm:t>
    </dgm:pt>
    <dgm:pt modelId="{FB81BFB2-EB9B-4648-8F16-8863E205B145}" type="sibTrans" cxnId="{D7AA2663-BC64-4E82-9C60-F60AD47AAF61}">
      <dgm:prSet/>
      <dgm:spPr/>
      <dgm:t>
        <a:bodyPr/>
        <a:lstStyle/>
        <a:p>
          <a:endParaRPr lang="en-US"/>
        </a:p>
      </dgm:t>
    </dgm:pt>
    <dgm:pt modelId="{88DAB8E0-C639-4BB1-95F9-456622575947}">
      <dgm:prSet/>
      <dgm:spPr/>
      <dgm:t>
        <a:bodyPr/>
        <a:lstStyle/>
        <a:p>
          <a:r>
            <a:rPr lang="en-US"/>
            <a:t>Initial 0.6 mg/day</a:t>
          </a:r>
        </a:p>
      </dgm:t>
    </dgm:pt>
    <dgm:pt modelId="{5AE3D078-6149-4995-97A5-12E185E8837D}" type="parTrans" cxnId="{773C306B-5551-4424-AEA3-B964ADD989E1}">
      <dgm:prSet/>
      <dgm:spPr/>
      <dgm:t>
        <a:bodyPr/>
        <a:lstStyle/>
        <a:p>
          <a:endParaRPr lang="en-US"/>
        </a:p>
      </dgm:t>
    </dgm:pt>
    <dgm:pt modelId="{10951123-AC00-40E4-AA75-4036275D692A}" type="sibTrans" cxnId="{773C306B-5551-4424-AEA3-B964ADD989E1}">
      <dgm:prSet/>
      <dgm:spPr/>
      <dgm:t>
        <a:bodyPr/>
        <a:lstStyle/>
        <a:p>
          <a:endParaRPr lang="en-US"/>
        </a:p>
      </dgm:t>
    </dgm:pt>
    <dgm:pt modelId="{D765455F-0F33-4CE1-90B3-4EDFA53EAA8E}">
      <dgm:prSet/>
      <dgm:spPr/>
      <dgm:t>
        <a:bodyPr/>
        <a:lstStyle/>
        <a:p>
          <a:r>
            <a:rPr lang="en-US"/>
            <a:t>Max 1.8 mg/day</a:t>
          </a:r>
        </a:p>
      </dgm:t>
    </dgm:pt>
    <dgm:pt modelId="{E72EE877-C43E-4329-83FF-FE1DA6883604}" type="parTrans" cxnId="{532252D6-85FC-4CC0-B7F2-97EFBB22F308}">
      <dgm:prSet/>
      <dgm:spPr/>
      <dgm:t>
        <a:bodyPr/>
        <a:lstStyle/>
        <a:p>
          <a:endParaRPr lang="en-US"/>
        </a:p>
      </dgm:t>
    </dgm:pt>
    <dgm:pt modelId="{2151750D-9711-489C-BA69-763DDAD67DB4}" type="sibTrans" cxnId="{532252D6-85FC-4CC0-B7F2-97EFBB22F308}">
      <dgm:prSet/>
      <dgm:spPr/>
      <dgm:t>
        <a:bodyPr/>
        <a:lstStyle/>
        <a:p>
          <a:endParaRPr lang="en-US"/>
        </a:p>
      </dgm:t>
    </dgm:pt>
    <dgm:pt modelId="{FCB31A5C-7553-4367-A223-AA387077C171}">
      <dgm:prSet/>
      <dgm:spPr/>
      <dgm:t>
        <a:bodyPr/>
        <a:lstStyle/>
        <a:p>
          <a:r>
            <a:rPr lang="en-US"/>
            <a:t>No renal or hepatic adjustment</a:t>
          </a:r>
        </a:p>
      </dgm:t>
    </dgm:pt>
    <dgm:pt modelId="{5C54F4B1-B790-463E-9089-62BC24C42431}" type="parTrans" cxnId="{D8F01C7D-ACF2-4629-8052-6DFE244CC733}">
      <dgm:prSet/>
      <dgm:spPr/>
      <dgm:t>
        <a:bodyPr/>
        <a:lstStyle/>
        <a:p>
          <a:endParaRPr lang="en-US"/>
        </a:p>
      </dgm:t>
    </dgm:pt>
    <dgm:pt modelId="{B340E31C-326A-4280-992B-785F5663C39C}" type="sibTrans" cxnId="{D8F01C7D-ACF2-4629-8052-6DFE244CC733}">
      <dgm:prSet/>
      <dgm:spPr/>
      <dgm:t>
        <a:bodyPr/>
        <a:lstStyle/>
        <a:p>
          <a:endParaRPr lang="en-US"/>
        </a:p>
      </dgm:t>
    </dgm:pt>
    <dgm:pt modelId="{01429CA2-3592-4ED7-A41A-BD2AD5DA93F6}">
      <dgm:prSet/>
      <dgm:spPr/>
      <dgm:t>
        <a:bodyPr/>
        <a:lstStyle/>
        <a:p>
          <a:r>
            <a:rPr lang="en-US"/>
            <a:t>Semaglutide SC</a:t>
          </a:r>
        </a:p>
      </dgm:t>
    </dgm:pt>
    <dgm:pt modelId="{0E5E0A57-53C0-46EC-949A-B8E46B066E02}" type="parTrans" cxnId="{4F2B2191-6117-42B6-8698-052F16FAD498}">
      <dgm:prSet/>
      <dgm:spPr/>
      <dgm:t>
        <a:bodyPr/>
        <a:lstStyle/>
        <a:p>
          <a:endParaRPr lang="en-US"/>
        </a:p>
      </dgm:t>
    </dgm:pt>
    <dgm:pt modelId="{64792AEF-B929-4143-A240-F9F865401467}" type="sibTrans" cxnId="{4F2B2191-6117-42B6-8698-052F16FAD498}">
      <dgm:prSet/>
      <dgm:spPr/>
      <dgm:t>
        <a:bodyPr/>
        <a:lstStyle/>
        <a:p>
          <a:endParaRPr lang="en-US"/>
        </a:p>
      </dgm:t>
    </dgm:pt>
    <dgm:pt modelId="{BF5A5ED0-94D9-4D57-9D80-1E6FEC2E9A57}">
      <dgm:prSet/>
      <dgm:spPr/>
      <dgm:t>
        <a:bodyPr/>
        <a:lstStyle/>
        <a:p>
          <a:r>
            <a:rPr lang="en-US"/>
            <a:t>Initial 0.25 mg/week</a:t>
          </a:r>
        </a:p>
      </dgm:t>
    </dgm:pt>
    <dgm:pt modelId="{D4E8CA0A-F4FF-4C80-A4ED-A7857B5FBBF4}" type="parTrans" cxnId="{AE519806-09FC-45E5-B9F1-5A7B81CC7747}">
      <dgm:prSet/>
      <dgm:spPr/>
      <dgm:t>
        <a:bodyPr/>
        <a:lstStyle/>
        <a:p>
          <a:endParaRPr lang="en-US"/>
        </a:p>
      </dgm:t>
    </dgm:pt>
    <dgm:pt modelId="{EBF003DA-AC17-4DE7-8586-04009DFB6A35}" type="sibTrans" cxnId="{AE519806-09FC-45E5-B9F1-5A7B81CC7747}">
      <dgm:prSet/>
      <dgm:spPr/>
      <dgm:t>
        <a:bodyPr/>
        <a:lstStyle/>
        <a:p>
          <a:endParaRPr lang="en-US"/>
        </a:p>
      </dgm:t>
    </dgm:pt>
    <dgm:pt modelId="{B2AAAA05-DB1B-4264-8127-D7FE1E0EB906}">
      <dgm:prSet/>
      <dgm:spPr/>
      <dgm:t>
        <a:bodyPr/>
        <a:lstStyle/>
        <a:p>
          <a:r>
            <a:rPr lang="en-US"/>
            <a:t>Max 1 mg/week</a:t>
          </a:r>
        </a:p>
      </dgm:t>
    </dgm:pt>
    <dgm:pt modelId="{F51FD3EE-EF5C-484B-B855-EBC6799BA3CD}" type="parTrans" cxnId="{CE47A915-9D96-46E5-8C8B-747F97706326}">
      <dgm:prSet/>
      <dgm:spPr/>
      <dgm:t>
        <a:bodyPr/>
        <a:lstStyle/>
        <a:p>
          <a:endParaRPr lang="en-US"/>
        </a:p>
      </dgm:t>
    </dgm:pt>
    <dgm:pt modelId="{EA2BCC8E-C122-4150-9441-432F68305AF3}" type="sibTrans" cxnId="{CE47A915-9D96-46E5-8C8B-747F97706326}">
      <dgm:prSet/>
      <dgm:spPr/>
      <dgm:t>
        <a:bodyPr/>
        <a:lstStyle/>
        <a:p>
          <a:endParaRPr lang="en-US"/>
        </a:p>
      </dgm:t>
    </dgm:pt>
    <dgm:pt modelId="{F19AC785-9439-4A22-AADE-7C44AB52FCD6}">
      <dgm:prSet/>
      <dgm:spPr/>
      <dgm:t>
        <a:bodyPr/>
        <a:lstStyle/>
        <a:p>
          <a:r>
            <a:rPr lang="en-US"/>
            <a:t>No renal or hepatic adjustment</a:t>
          </a:r>
        </a:p>
      </dgm:t>
    </dgm:pt>
    <dgm:pt modelId="{9F7791AF-21FF-4B3F-ADAB-6C1EE97113B0}" type="parTrans" cxnId="{7679153E-48D6-4E8F-9058-D4AE8898EBBC}">
      <dgm:prSet/>
      <dgm:spPr/>
      <dgm:t>
        <a:bodyPr/>
        <a:lstStyle/>
        <a:p>
          <a:endParaRPr lang="en-US"/>
        </a:p>
      </dgm:t>
    </dgm:pt>
    <dgm:pt modelId="{36B93519-08A7-41B1-9C1B-6634972DBDE7}" type="sibTrans" cxnId="{7679153E-48D6-4E8F-9058-D4AE8898EBBC}">
      <dgm:prSet/>
      <dgm:spPr/>
      <dgm:t>
        <a:bodyPr/>
        <a:lstStyle/>
        <a:p>
          <a:endParaRPr lang="en-US"/>
        </a:p>
      </dgm:t>
    </dgm:pt>
    <dgm:pt modelId="{A6639B35-8D64-3E41-B23E-E23ADD0E9E42}" type="pres">
      <dgm:prSet presAssocID="{1F445A15-B4D4-4C72-AC33-8AD4B3051CA7}" presName="Name0" presStyleCnt="0">
        <dgm:presLayoutVars>
          <dgm:dir/>
          <dgm:animLvl val="lvl"/>
          <dgm:resizeHandles val="exact"/>
        </dgm:presLayoutVars>
      </dgm:prSet>
      <dgm:spPr/>
    </dgm:pt>
    <dgm:pt modelId="{28DC297A-5B23-664A-831D-F74F0766B17A}" type="pres">
      <dgm:prSet presAssocID="{978981DE-45B9-41DD-89DA-A69D897E604B}" presName="composite" presStyleCnt="0"/>
      <dgm:spPr/>
    </dgm:pt>
    <dgm:pt modelId="{5DAAD725-7C77-224E-B6F3-5376F89DEACE}" type="pres">
      <dgm:prSet presAssocID="{978981DE-45B9-41DD-89DA-A69D897E604B}" presName="parTx" presStyleLbl="alignNode1" presStyleIdx="0" presStyleCnt="3">
        <dgm:presLayoutVars>
          <dgm:chMax val="0"/>
          <dgm:chPref val="0"/>
          <dgm:bulletEnabled val="1"/>
        </dgm:presLayoutVars>
      </dgm:prSet>
      <dgm:spPr/>
    </dgm:pt>
    <dgm:pt modelId="{79C6FD3A-ED0A-324F-9DF2-8CC79CF14BC6}" type="pres">
      <dgm:prSet presAssocID="{978981DE-45B9-41DD-89DA-A69D897E604B}" presName="desTx" presStyleLbl="alignAccFollowNode1" presStyleIdx="0" presStyleCnt="3">
        <dgm:presLayoutVars>
          <dgm:bulletEnabled val="1"/>
        </dgm:presLayoutVars>
      </dgm:prSet>
      <dgm:spPr/>
    </dgm:pt>
    <dgm:pt modelId="{652EBDD1-A6B3-C94B-A66B-F8CCD1DDA83E}" type="pres">
      <dgm:prSet presAssocID="{B72A12CF-36C5-4687-AB41-1B6B7D7117FD}" presName="space" presStyleCnt="0"/>
      <dgm:spPr/>
    </dgm:pt>
    <dgm:pt modelId="{AD2B4663-4325-D849-A34F-12BCDAEC39D1}" type="pres">
      <dgm:prSet presAssocID="{33DE4F94-8B4A-4FE8-B7C1-DA8B3B0A7412}" presName="composite" presStyleCnt="0"/>
      <dgm:spPr/>
    </dgm:pt>
    <dgm:pt modelId="{8ABB8BEE-2F05-DC44-9329-FE31BD6F6412}" type="pres">
      <dgm:prSet presAssocID="{33DE4F94-8B4A-4FE8-B7C1-DA8B3B0A7412}" presName="parTx" presStyleLbl="alignNode1" presStyleIdx="1" presStyleCnt="3">
        <dgm:presLayoutVars>
          <dgm:chMax val="0"/>
          <dgm:chPref val="0"/>
          <dgm:bulletEnabled val="1"/>
        </dgm:presLayoutVars>
      </dgm:prSet>
      <dgm:spPr/>
    </dgm:pt>
    <dgm:pt modelId="{70CCEC1A-650B-A943-BED9-3E0A7590CDCF}" type="pres">
      <dgm:prSet presAssocID="{33DE4F94-8B4A-4FE8-B7C1-DA8B3B0A7412}" presName="desTx" presStyleLbl="alignAccFollowNode1" presStyleIdx="1" presStyleCnt="3">
        <dgm:presLayoutVars>
          <dgm:bulletEnabled val="1"/>
        </dgm:presLayoutVars>
      </dgm:prSet>
      <dgm:spPr/>
    </dgm:pt>
    <dgm:pt modelId="{9B06C5D0-E105-4B41-9E42-3A41A7A209FC}" type="pres">
      <dgm:prSet presAssocID="{FB81BFB2-EB9B-4648-8F16-8863E205B145}" presName="space" presStyleCnt="0"/>
      <dgm:spPr/>
    </dgm:pt>
    <dgm:pt modelId="{C3A4F720-3999-394D-A909-C3CAF2D8D5DC}" type="pres">
      <dgm:prSet presAssocID="{01429CA2-3592-4ED7-A41A-BD2AD5DA93F6}" presName="composite" presStyleCnt="0"/>
      <dgm:spPr/>
    </dgm:pt>
    <dgm:pt modelId="{2BE13EB3-9828-8C44-ADA4-E09DE538DCD5}" type="pres">
      <dgm:prSet presAssocID="{01429CA2-3592-4ED7-A41A-BD2AD5DA93F6}" presName="parTx" presStyleLbl="alignNode1" presStyleIdx="2" presStyleCnt="3">
        <dgm:presLayoutVars>
          <dgm:chMax val="0"/>
          <dgm:chPref val="0"/>
          <dgm:bulletEnabled val="1"/>
        </dgm:presLayoutVars>
      </dgm:prSet>
      <dgm:spPr/>
    </dgm:pt>
    <dgm:pt modelId="{327230B6-85E6-774D-A3C0-A633D4D31029}" type="pres">
      <dgm:prSet presAssocID="{01429CA2-3592-4ED7-A41A-BD2AD5DA93F6}" presName="desTx" presStyleLbl="alignAccFollowNode1" presStyleIdx="2" presStyleCnt="3">
        <dgm:presLayoutVars>
          <dgm:bulletEnabled val="1"/>
        </dgm:presLayoutVars>
      </dgm:prSet>
      <dgm:spPr/>
    </dgm:pt>
  </dgm:ptLst>
  <dgm:cxnLst>
    <dgm:cxn modelId="{AE519806-09FC-45E5-B9F1-5A7B81CC7747}" srcId="{01429CA2-3592-4ED7-A41A-BD2AD5DA93F6}" destId="{BF5A5ED0-94D9-4D57-9D80-1E6FEC2E9A57}" srcOrd="0" destOrd="0" parTransId="{D4E8CA0A-F4FF-4C80-A4ED-A7857B5FBBF4}" sibTransId="{EBF003DA-AC17-4DE7-8586-04009DFB6A35}"/>
    <dgm:cxn modelId="{DC2D740B-8E04-6944-8AB8-F8121904CA92}" type="presOf" srcId="{978981DE-45B9-41DD-89DA-A69D897E604B}" destId="{5DAAD725-7C77-224E-B6F3-5376F89DEACE}" srcOrd="0" destOrd="0" presId="urn:microsoft.com/office/officeart/2005/8/layout/hList1"/>
    <dgm:cxn modelId="{1679430E-6BE3-42AA-AD6A-155CCF026857}" srcId="{978981DE-45B9-41DD-89DA-A69D897E604B}" destId="{B4CAE59F-E99C-48D4-8DA3-CDE6F87121B6}" srcOrd="0" destOrd="0" parTransId="{41186FAA-C3AB-4272-87AB-4710FF70AA35}" sibTransId="{21CC89C3-8B4C-4FD1-AAD3-026F84B2F628}"/>
    <dgm:cxn modelId="{CE47A915-9D96-46E5-8C8B-747F97706326}" srcId="{01429CA2-3592-4ED7-A41A-BD2AD5DA93F6}" destId="{B2AAAA05-DB1B-4264-8127-D7FE1E0EB906}" srcOrd="1" destOrd="0" parTransId="{F51FD3EE-EF5C-484B-B855-EBC6799BA3CD}" sibTransId="{EA2BCC8E-C122-4150-9441-432F68305AF3}"/>
    <dgm:cxn modelId="{737E2320-C741-704D-9EA6-AF44DCB7F7EC}" type="presOf" srcId="{4426CC73-9150-4A38-95CD-B5A8C03FDC93}" destId="{79C6FD3A-ED0A-324F-9DF2-8CC79CF14BC6}" srcOrd="0" destOrd="1" presId="urn:microsoft.com/office/officeart/2005/8/layout/hList1"/>
    <dgm:cxn modelId="{027A4223-B953-244C-A336-47B3C4E1CF70}" type="presOf" srcId="{33DE4F94-8B4A-4FE8-B7C1-DA8B3B0A7412}" destId="{8ABB8BEE-2F05-DC44-9329-FE31BD6F6412}" srcOrd="0" destOrd="0" presId="urn:microsoft.com/office/officeart/2005/8/layout/hList1"/>
    <dgm:cxn modelId="{7679153E-48D6-4E8F-9058-D4AE8898EBBC}" srcId="{01429CA2-3592-4ED7-A41A-BD2AD5DA93F6}" destId="{F19AC785-9439-4A22-AADE-7C44AB52FCD6}" srcOrd="2" destOrd="0" parTransId="{9F7791AF-21FF-4B3F-ADAB-6C1EE97113B0}" sibTransId="{36B93519-08A7-41B1-9C1B-6634972DBDE7}"/>
    <dgm:cxn modelId="{53417B5E-D062-1646-A52E-E6E00F3EEB8B}" type="presOf" srcId="{1F445A15-B4D4-4C72-AC33-8AD4B3051CA7}" destId="{A6639B35-8D64-3E41-B23E-E23ADD0E9E42}" srcOrd="0" destOrd="0" presId="urn:microsoft.com/office/officeart/2005/8/layout/hList1"/>
    <dgm:cxn modelId="{56701843-537A-45AB-BC19-784D633C1E3A}" srcId="{1F445A15-B4D4-4C72-AC33-8AD4B3051CA7}" destId="{978981DE-45B9-41DD-89DA-A69D897E604B}" srcOrd="0" destOrd="0" parTransId="{4B95C798-BA02-497A-9E1B-E608C11243DD}" sibTransId="{B72A12CF-36C5-4687-AB41-1B6B7D7117FD}"/>
    <dgm:cxn modelId="{D7AA2663-BC64-4E82-9C60-F60AD47AAF61}" srcId="{1F445A15-B4D4-4C72-AC33-8AD4B3051CA7}" destId="{33DE4F94-8B4A-4FE8-B7C1-DA8B3B0A7412}" srcOrd="1" destOrd="0" parTransId="{FF219296-3E08-4BE7-8B91-4CA7274B0CAE}" sibTransId="{FB81BFB2-EB9B-4648-8F16-8863E205B145}"/>
    <dgm:cxn modelId="{812DCE45-2E9A-074D-8EE8-ABDD515068AA}" type="presOf" srcId="{B4CAE59F-E99C-48D4-8DA3-CDE6F87121B6}" destId="{79C6FD3A-ED0A-324F-9DF2-8CC79CF14BC6}" srcOrd="0" destOrd="0" presId="urn:microsoft.com/office/officeart/2005/8/layout/hList1"/>
    <dgm:cxn modelId="{773C306B-5551-4424-AEA3-B964ADD989E1}" srcId="{33DE4F94-8B4A-4FE8-B7C1-DA8B3B0A7412}" destId="{88DAB8E0-C639-4BB1-95F9-456622575947}" srcOrd="0" destOrd="0" parTransId="{5AE3D078-6149-4995-97A5-12E185E8837D}" sibTransId="{10951123-AC00-40E4-AA75-4036275D692A}"/>
    <dgm:cxn modelId="{2772BE4C-8413-A44B-991A-EDFF8654E328}" type="presOf" srcId="{D765455F-0F33-4CE1-90B3-4EDFA53EAA8E}" destId="{70CCEC1A-650B-A943-BED9-3E0A7590CDCF}" srcOrd="0" destOrd="1" presId="urn:microsoft.com/office/officeart/2005/8/layout/hList1"/>
    <dgm:cxn modelId="{8A87BA4D-F018-D74E-836B-7BE061E6249C}" type="presOf" srcId="{01429CA2-3592-4ED7-A41A-BD2AD5DA93F6}" destId="{2BE13EB3-9828-8C44-ADA4-E09DE538DCD5}" srcOrd="0" destOrd="0" presId="urn:microsoft.com/office/officeart/2005/8/layout/hList1"/>
    <dgm:cxn modelId="{07875059-FEBA-9640-8A82-284D85A86890}" type="presOf" srcId="{B2AAAA05-DB1B-4264-8127-D7FE1E0EB906}" destId="{327230B6-85E6-774D-A3C0-A633D4D31029}" srcOrd="0" destOrd="1" presId="urn:microsoft.com/office/officeart/2005/8/layout/hList1"/>
    <dgm:cxn modelId="{D8F01C7D-ACF2-4629-8052-6DFE244CC733}" srcId="{33DE4F94-8B4A-4FE8-B7C1-DA8B3B0A7412}" destId="{FCB31A5C-7553-4367-A223-AA387077C171}" srcOrd="2" destOrd="0" parTransId="{5C54F4B1-B790-463E-9089-62BC24C42431}" sibTransId="{B340E31C-326A-4280-992B-785F5663C39C}"/>
    <dgm:cxn modelId="{4F2B2191-6117-42B6-8698-052F16FAD498}" srcId="{1F445A15-B4D4-4C72-AC33-8AD4B3051CA7}" destId="{01429CA2-3592-4ED7-A41A-BD2AD5DA93F6}" srcOrd="2" destOrd="0" parTransId="{0E5E0A57-53C0-46EC-949A-B8E46B066E02}" sibTransId="{64792AEF-B929-4143-A240-F9F865401467}"/>
    <dgm:cxn modelId="{A4403594-F102-4F4D-A686-B9B911E0346B}" srcId="{978981DE-45B9-41DD-89DA-A69D897E604B}" destId="{FBC41814-CC7A-4195-B888-EF79E2D92B06}" srcOrd="2" destOrd="0" parTransId="{6D933703-F8D2-431E-A513-E6C3937127BE}" sibTransId="{77FD511A-1716-4507-9761-762E046B6A21}"/>
    <dgm:cxn modelId="{B76552A2-0A3E-1345-A7AE-3D470D421982}" type="presOf" srcId="{BF5A5ED0-94D9-4D57-9D80-1E6FEC2E9A57}" destId="{327230B6-85E6-774D-A3C0-A633D4D31029}" srcOrd="0" destOrd="0" presId="urn:microsoft.com/office/officeart/2005/8/layout/hList1"/>
    <dgm:cxn modelId="{BF64FCC4-6876-6245-8C11-8B50CE837CD4}" type="presOf" srcId="{FBC41814-CC7A-4195-B888-EF79E2D92B06}" destId="{79C6FD3A-ED0A-324F-9DF2-8CC79CF14BC6}" srcOrd="0" destOrd="2" presId="urn:microsoft.com/office/officeart/2005/8/layout/hList1"/>
    <dgm:cxn modelId="{6840DFCA-8FBF-124E-AF5D-E45724E6403E}" type="presOf" srcId="{88DAB8E0-C639-4BB1-95F9-456622575947}" destId="{70CCEC1A-650B-A943-BED9-3E0A7590CDCF}" srcOrd="0" destOrd="0" presId="urn:microsoft.com/office/officeart/2005/8/layout/hList1"/>
    <dgm:cxn modelId="{532252D6-85FC-4CC0-B7F2-97EFBB22F308}" srcId="{33DE4F94-8B4A-4FE8-B7C1-DA8B3B0A7412}" destId="{D765455F-0F33-4CE1-90B3-4EDFA53EAA8E}" srcOrd="1" destOrd="0" parTransId="{E72EE877-C43E-4329-83FF-FE1DA6883604}" sibTransId="{2151750D-9711-489C-BA69-763DDAD67DB4}"/>
    <dgm:cxn modelId="{D55EB5D6-B867-4C8E-8BE8-7865AC0800DC}" srcId="{978981DE-45B9-41DD-89DA-A69D897E604B}" destId="{4426CC73-9150-4A38-95CD-B5A8C03FDC93}" srcOrd="1" destOrd="0" parTransId="{3BEC8CEC-547C-4B43-8C0F-D48B6FE3B46F}" sibTransId="{1E2BBE91-F2F8-4CCB-B35E-8F77B505B8C5}"/>
    <dgm:cxn modelId="{519644E7-30C3-6846-BAA9-8FDE255EA7B1}" type="presOf" srcId="{F19AC785-9439-4A22-AADE-7C44AB52FCD6}" destId="{327230B6-85E6-774D-A3C0-A633D4D31029}" srcOrd="0" destOrd="2" presId="urn:microsoft.com/office/officeart/2005/8/layout/hList1"/>
    <dgm:cxn modelId="{D16F20FE-F136-014D-B751-900C26963D6C}" type="presOf" srcId="{FCB31A5C-7553-4367-A223-AA387077C171}" destId="{70CCEC1A-650B-A943-BED9-3E0A7590CDCF}" srcOrd="0" destOrd="2" presId="urn:microsoft.com/office/officeart/2005/8/layout/hList1"/>
    <dgm:cxn modelId="{5B2372BC-C9F7-7540-9E73-A434445D80DB}" type="presParOf" srcId="{A6639B35-8D64-3E41-B23E-E23ADD0E9E42}" destId="{28DC297A-5B23-664A-831D-F74F0766B17A}" srcOrd="0" destOrd="0" presId="urn:microsoft.com/office/officeart/2005/8/layout/hList1"/>
    <dgm:cxn modelId="{1E6215A9-C8FD-6447-815E-73FD836BA2C0}" type="presParOf" srcId="{28DC297A-5B23-664A-831D-F74F0766B17A}" destId="{5DAAD725-7C77-224E-B6F3-5376F89DEACE}" srcOrd="0" destOrd="0" presId="urn:microsoft.com/office/officeart/2005/8/layout/hList1"/>
    <dgm:cxn modelId="{97AA7048-FD30-334E-8387-50FA332D38F8}" type="presParOf" srcId="{28DC297A-5B23-664A-831D-F74F0766B17A}" destId="{79C6FD3A-ED0A-324F-9DF2-8CC79CF14BC6}" srcOrd="1" destOrd="0" presId="urn:microsoft.com/office/officeart/2005/8/layout/hList1"/>
    <dgm:cxn modelId="{3B2369FB-E82D-234C-AAAC-3F20BEB156F8}" type="presParOf" srcId="{A6639B35-8D64-3E41-B23E-E23ADD0E9E42}" destId="{652EBDD1-A6B3-C94B-A66B-F8CCD1DDA83E}" srcOrd="1" destOrd="0" presId="urn:microsoft.com/office/officeart/2005/8/layout/hList1"/>
    <dgm:cxn modelId="{5E9DD35D-4585-8443-971D-50A97014CD68}" type="presParOf" srcId="{A6639B35-8D64-3E41-B23E-E23ADD0E9E42}" destId="{AD2B4663-4325-D849-A34F-12BCDAEC39D1}" srcOrd="2" destOrd="0" presId="urn:microsoft.com/office/officeart/2005/8/layout/hList1"/>
    <dgm:cxn modelId="{B6E75528-E840-1B41-A769-841B1E3F9027}" type="presParOf" srcId="{AD2B4663-4325-D849-A34F-12BCDAEC39D1}" destId="{8ABB8BEE-2F05-DC44-9329-FE31BD6F6412}" srcOrd="0" destOrd="0" presId="urn:microsoft.com/office/officeart/2005/8/layout/hList1"/>
    <dgm:cxn modelId="{C733048E-D9EE-B74A-B3DB-27A726252524}" type="presParOf" srcId="{AD2B4663-4325-D849-A34F-12BCDAEC39D1}" destId="{70CCEC1A-650B-A943-BED9-3E0A7590CDCF}" srcOrd="1" destOrd="0" presId="urn:microsoft.com/office/officeart/2005/8/layout/hList1"/>
    <dgm:cxn modelId="{45070D6D-8307-E64C-989A-0D7D9C8ACE03}" type="presParOf" srcId="{A6639B35-8D64-3E41-B23E-E23ADD0E9E42}" destId="{9B06C5D0-E105-4B41-9E42-3A41A7A209FC}" srcOrd="3" destOrd="0" presId="urn:microsoft.com/office/officeart/2005/8/layout/hList1"/>
    <dgm:cxn modelId="{7179EAEC-1DF0-AD47-BEA9-3DC51ABB3F67}" type="presParOf" srcId="{A6639B35-8D64-3E41-B23E-E23ADD0E9E42}" destId="{C3A4F720-3999-394D-A909-C3CAF2D8D5DC}" srcOrd="4" destOrd="0" presId="urn:microsoft.com/office/officeart/2005/8/layout/hList1"/>
    <dgm:cxn modelId="{D8A91817-7261-1248-81E8-29887C2C3104}" type="presParOf" srcId="{C3A4F720-3999-394D-A909-C3CAF2D8D5DC}" destId="{2BE13EB3-9828-8C44-ADA4-E09DE538DCD5}" srcOrd="0" destOrd="0" presId="urn:microsoft.com/office/officeart/2005/8/layout/hList1"/>
    <dgm:cxn modelId="{3C90A03E-0C98-A54A-9C49-4875B5D372D9}" type="presParOf" srcId="{C3A4F720-3999-394D-A909-C3CAF2D8D5DC}" destId="{327230B6-85E6-774D-A3C0-A633D4D310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2E4C6-1ABA-4815-9CC8-A5D01E93DA6F}"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1F4E15B4-5E4A-4C25-A79D-CD0D779A5BC0}">
      <dgm:prSet/>
      <dgm:spPr/>
      <dgm:t>
        <a:bodyPr/>
        <a:lstStyle/>
        <a:p>
          <a:r>
            <a:rPr lang="en-US" dirty="0"/>
            <a:t>Dapagliflozin – 10 mg daily</a:t>
          </a:r>
        </a:p>
      </dgm:t>
    </dgm:pt>
    <dgm:pt modelId="{90014DBA-9CE6-4A8A-9C8A-B7A1BA14A795}" type="parTrans" cxnId="{660810DE-A772-43E8-ABF0-F04E447EB220}">
      <dgm:prSet/>
      <dgm:spPr/>
      <dgm:t>
        <a:bodyPr/>
        <a:lstStyle/>
        <a:p>
          <a:endParaRPr lang="en-US"/>
        </a:p>
      </dgm:t>
    </dgm:pt>
    <dgm:pt modelId="{43FB5DD4-43B3-4DAB-8609-31CBBCA1A19F}" type="sibTrans" cxnId="{660810DE-A772-43E8-ABF0-F04E447EB220}">
      <dgm:prSet/>
      <dgm:spPr/>
      <dgm:t>
        <a:bodyPr/>
        <a:lstStyle/>
        <a:p>
          <a:endParaRPr lang="en-US"/>
        </a:p>
      </dgm:t>
    </dgm:pt>
    <dgm:pt modelId="{0328A1BA-C880-4987-BDB9-32E640968955}">
      <dgm:prSet/>
      <dgm:spPr/>
      <dgm:t>
        <a:bodyPr/>
        <a:lstStyle/>
        <a:p>
          <a:r>
            <a:rPr lang="en-US"/>
            <a:t>Empagliflozin – 10 mg daily</a:t>
          </a:r>
        </a:p>
      </dgm:t>
    </dgm:pt>
    <dgm:pt modelId="{46031FF9-755F-48F7-BD86-E37FF672F998}" type="parTrans" cxnId="{CDF7C93F-6856-4348-90A2-B9B6DA6D04FF}">
      <dgm:prSet/>
      <dgm:spPr/>
      <dgm:t>
        <a:bodyPr/>
        <a:lstStyle/>
        <a:p>
          <a:endParaRPr lang="en-US"/>
        </a:p>
      </dgm:t>
    </dgm:pt>
    <dgm:pt modelId="{C1A7C22A-9F9D-42FF-87FE-FAEEB5E51651}" type="sibTrans" cxnId="{CDF7C93F-6856-4348-90A2-B9B6DA6D04FF}">
      <dgm:prSet/>
      <dgm:spPr/>
      <dgm:t>
        <a:bodyPr/>
        <a:lstStyle/>
        <a:p>
          <a:endParaRPr lang="en-US"/>
        </a:p>
      </dgm:t>
    </dgm:pt>
    <dgm:pt modelId="{FA0696B1-813D-4F8F-9ACF-D509D304E5CA}">
      <dgm:prSet/>
      <dgm:spPr/>
      <dgm:t>
        <a:bodyPr/>
        <a:lstStyle/>
        <a:p>
          <a:r>
            <a:rPr lang="en-US"/>
            <a:t>For HF, caution with</a:t>
          </a:r>
        </a:p>
      </dgm:t>
    </dgm:pt>
    <dgm:pt modelId="{AA1EBBA5-C042-499B-B424-7E97F8ACD283}" type="parTrans" cxnId="{EBB0CF81-E33F-40DA-B058-BEF69AE14C37}">
      <dgm:prSet/>
      <dgm:spPr/>
      <dgm:t>
        <a:bodyPr/>
        <a:lstStyle/>
        <a:p>
          <a:endParaRPr lang="en-US"/>
        </a:p>
      </dgm:t>
    </dgm:pt>
    <dgm:pt modelId="{E63F0F74-FD6B-4485-AA2F-9407105BFF43}" type="sibTrans" cxnId="{EBB0CF81-E33F-40DA-B058-BEF69AE14C37}">
      <dgm:prSet/>
      <dgm:spPr/>
      <dgm:t>
        <a:bodyPr/>
        <a:lstStyle/>
        <a:p>
          <a:endParaRPr lang="en-US"/>
        </a:p>
      </dgm:t>
    </dgm:pt>
    <dgm:pt modelId="{385403FD-D9A0-45F8-81FA-1CA88EC36586}">
      <dgm:prSet/>
      <dgm:spPr/>
      <dgm:t>
        <a:bodyPr/>
        <a:lstStyle/>
        <a:p>
          <a:r>
            <a:rPr lang="en-US"/>
            <a:t>Dapagliflozin eGFR &lt;30 mL/min/1.73m2</a:t>
          </a:r>
        </a:p>
      </dgm:t>
    </dgm:pt>
    <dgm:pt modelId="{1569BB9E-AC3F-4C27-8959-F0FF2CD10113}" type="parTrans" cxnId="{E7332F67-F3F7-4C92-B1CC-5F12018E80FA}">
      <dgm:prSet/>
      <dgm:spPr/>
      <dgm:t>
        <a:bodyPr/>
        <a:lstStyle/>
        <a:p>
          <a:endParaRPr lang="en-US"/>
        </a:p>
      </dgm:t>
    </dgm:pt>
    <dgm:pt modelId="{46D24EBC-DA92-40A2-867B-7790D7C91FCA}" type="sibTrans" cxnId="{E7332F67-F3F7-4C92-B1CC-5F12018E80FA}">
      <dgm:prSet/>
      <dgm:spPr/>
      <dgm:t>
        <a:bodyPr/>
        <a:lstStyle/>
        <a:p>
          <a:endParaRPr lang="en-US"/>
        </a:p>
      </dgm:t>
    </dgm:pt>
    <dgm:pt modelId="{D8FF708D-78C5-46B6-9FB5-E5D9E401CF06}">
      <dgm:prSet/>
      <dgm:spPr/>
      <dgm:t>
        <a:bodyPr/>
        <a:lstStyle/>
        <a:p>
          <a:r>
            <a:rPr lang="en-US"/>
            <a:t>Empagliflozin eGFR &lt;20 mL/min/1.73 m2 (based in EMPEROR-Reduced trial)</a:t>
          </a:r>
        </a:p>
      </dgm:t>
    </dgm:pt>
    <dgm:pt modelId="{F60EA62A-19D0-4D2A-8981-9FA5193012E2}" type="parTrans" cxnId="{EEFCA453-3693-46C2-996F-4E2C2EC58DDD}">
      <dgm:prSet/>
      <dgm:spPr/>
      <dgm:t>
        <a:bodyPr/>
        <a:lstStyle/>
        <a:p>
          <a:endParaRPr lang="en-US"/>
        </a:p>
      </dgm:t>
    </dgm:pt>
    <dgm:pt modelId="{3E0E84E4-7C52-4213-8B49-BC647D0E56B2}" type="sibTrans" cxnId="{EEFCA453-3693-46C2-996F-4E2C2EC58DDD}">
      <dgm:prSet/>
      <dgm:spPr/>
      <dgm:t>
        <a:bodyPr/>
        <a:lstStyle/>
        <a:p>
          <a:endParaRPr lang="en-US"/>
        </a:p>
      </dgm:t>
    </dgm:pt>
    <dgm:pt modelId="{A36D0E2B-2CDF-DE44-9DB5-4548463E3694}" type="pres">
      <dgm:prSet presAssocID="{DB22E4C6-1ABA-4815-9CC8-A5D01E93DA6F}" presName="linear" presStyleCnt="0">
        <dgm:presLayoutVars>
          <dgm:animLvl val="lvl"/>
          <dgm:resizeHandles val="exact"/>
        </dgm:presLayoutVars>
      </dgm:prSet>
      <dgm:spPr/>
    </dgm:pt>
    <dgm:pt modelId="{F9C1A339-1A12-0148-AB21-AB0A2F29A58B}" type="pres">
      <dgm:prSet presAssocID="{1F4E15B4-5E4A-4C25-A79D-CD0D779A5BC0}" presName="parentText" presStyleLbl="node1" presStyleIdx="0" presStyleCnt="3">
        <dgm:presLayoutVars>
          <dgm:chMax val="0"/>
          <dgm:bulletEnabled val="1"/>
        </dgm:presLayoutVars>
      </dgm:prSet>
      <dgm:spPr/>
    </dgm:pt>
    <dgm:pt modelId="{42333FBC-C950-314D-A992-A407EC898C0E}" type="pres">
      <dgm:prSet presAssocID="{43FB5DD4-43B3-4DAB-8609-31CBBCA1A19F}" presName="spacer" presStyleCnt="0"/>
      <dgm:spPr/>
    </dgm:pt>
    <dgm:pt modelId="{31BD3497-B757-1844-BB3D-37E1D5831FB0}" type="pres">
      <dgm:prSet presAssocID="{0328A1BA-C880-4987-BDB9-32E640968955}" presName="parentText" presStyleLbl="node1" presStyleIdx="1" presStyleCnt="3">
        <dgm:presLayoutVars>
          <dgm:chMax val="0"/>
          <dgm:bulletEnabled val="1"/>
        </dgm:presLayoutVars>
      </dgm:prSet>
      <dgm:spPr/>
    </dgm:pt>
    <dgm:pt modelId="{9637C261-942C-8F45-BA94-EF60098C2B9C}" type="pres">
      <dgm:prSet presAssocID="{C1A7C22A-9F9D-42FF-87FE-FAEEB5E51651}" presName="spacer" presStyleCnt="0"/>
      <dgm:spPr/>
    </dgm:pt>
    <dgm:pt modelId="{2636474B-EE3D-E541-A6B8-2AE93B7596B0}" type="pres">
      <dgm:prSet presAssocID="{FA0696B1-813D-4F8F-9ACF-D509D304E5CA}" presName="parentText" presStyleLbl="node1" presStyleIdx="2" presStyleCnt="3">
        <dgm:presLayoutVars>
          <dgm:chMax val="0"/>
          <dgm:bulletEnabled val="1"/>
        </dgm:presLayoutVars>
      </dgm:prSet>
      <dgm:spPr/>
    </dgm:pt>
    <dgm:pt modelId="{05DA6565-2640-174A-ACBF-FCF0DA0D4A2A}" type="pres">
      <dgm:prSet presAssocID="{FA0696B1-813D-4F8F-9ACF-D509D304E5CA}" presName="childText" presStyleLbl="revTx" presStyleIdx="0" presStyleCnt="1">
        <dgm:presLayoutVars>
          <dgm:bulletEnabled val="1"/>
        </dgm:presLayoutVars>
      </dgm:prSet>
      <dgm:spPr/>
    </dgm:pt>
  </dgm:ptLst>
  <dgm:cxnLst>
    <dgm:cxn modelId="{3743070C-6FE0-B649-B4F6-D824507EAED5}" type="presOf" srcId="{FA0696B1-813D-4F8F-9ACF-D509D304E5CA}" destId="{2636474B-EE3D-E541-A6B8-2AE93B7596B0}" srcOrd="0" destOrd="0" presId="urn:microsoft.com/office/officeart/2005/8/layout/vList2"/>
    <dgm:cxn modelId="{893EE22A-A2AB-CC4E-83F9-5A89B7E61944}" type="presOf" srcId="{DB22E4C6-1ABA-4815-9CC8-A5D01E93DA6F}" destId="{A36D0E2B-2CDF-DE44-9DB5-4548463E3694}" srcOrd="0" destOrd="0" presId="urn:microsoft.com/office/officeart/2005/8/layout/vList2"/>
    <dgm:cxn modelId="{CDF7C93F-6856-4348-90A2-B9B6DA6D04FF}" srcId="{DB22E4C6-1ABA-4815-9CC8-A5D01E93DA6F}" destId="{0328A1BA-C880-4987-BDB9-32E640968955}" srcOrd="1" destOrd="0" parTransId="{46031FF9-755F-48F7-BD86-E37FF672F998}" sibTransId="{C1A7C22A-9F9D-42FF-87FE-FAEEB5E51651}"/>
    <dgm:cxn modelId="{E3330144-BC29-1C42-BE95-9C89AB6A6091}" type="presOf" srcId="{D8FF708D-78C5-46B6-9FB5-E5D9E401CF06}" destId="{05DA6565-2640-174A-ACBF-FCF0DA0D4A2A}" srcOrd="0" destOrd="1" presId="urn:microsoft.com/office/officeart/2005/8/layout/vList2"/>
    <dgm:cxn modelId="{E7332F67-F3F7-4C92-B1CC-5F12018E80FA}" srcId="{FA0696B1-813D-4F8F-9ACF-D509D304E5CA}" destId="{385403FD-D9A0-45F8-81FA-1CA88EC36586}" srcOrd="0" destOrd="0" parTransId="{1569BB9E-AC3F-4C27-8959-F0FF2CD10113}" sibTransId="{46D24EBC-DA92-40A2-867B-7790D7C91FCA}"/>
    <dgm:cxn modelId="{39DEDA6D-5D3C-E140-AE4E-4E2E90271F2C}" type="presOf" srcId="{385403FD-D9A0-45F8-81FA-1CA88EC36586}" destId="{05DA6565-2640-174A-ACBF-FCF0DA0D4A2A}" srcOrd="0" destOrd="0" presId="urn:microsoft.com/office/officeart/2005/8/layout/vList2"/>
    <dgm:cxn modelId="{EEFCA453-3693-46C2-996F-4E2C2EC58DDD}" srcId="{FA0696B1-813D-4F8F-9ACF-D509D304E5CA}" destId="{D8FF708D-78C5-46B6-9FB5-E5D9E401CF06}" srcOrd="1" destOrd="0" parTransId="{F60EA62A-19D0-4D2A-8981-9FA5193012E2}" sibTransId="{3E0E84E4-7C52-4213-8B49-BC647D0E56B2}"/>
    <dgm:cxn modelId="{EBB0CF81-E33F-40DA-B058-BEF69AE14C37}" srcId="{DB22E4C6-1ABA-4815-9CC8-A5D01E93DA6F}" destId="{FA0696B1-813D-4F8F-9ACF-D509D304E5CA}" srcOrd="2" destOrd="0" parTransId="{AA1EBBA5-C042-499B-B424-7E97F8ACD283}" sibTransId="{E63F0F74-FD6B-4485-AA2F-9407105BFF43}"/>
    <dgm:cxn modelId="{45FD7AA6-C0E7-0942-8350-B904A996AED4}" type="presOf" srcId="{0328A1BA-C880-4987-BDB9-32E640968955}" destId="{31BD3497-B757-1844-BB3D-37E1D5831FB0}" srcOrd="0" destOrd="0" presId="urn:microsoft.com/office/officeart/2005/8/layout/vList2"/>
    <dgm:cxn modelId="{660810DE-A772-43E8-ABF0-F04E447EB220}" srcId="{DB22E4C6-1ABA-4815-9CC8-A5D01E93DA6F}" destId="{1F4E15B4-5E4A-4C25-A79D-CD0D779A5BC0}" srcOrd="0" destOrd="0" parTransId="{90014DBA-9CE6-4A8A-9C8A-B7A1BA14A795}" sibTransId="{43FB5DD4-43B3-4DAB-8609-31CBBCA1A19F}"/>
    <dgm:cxn modelId="{8AE2A7E8-824D-EF4A-A2F1-7C18D336999C}" type="presOf" srcId="{1F4E15B4-5E4A-4C25-A79D-CD0D779A5BC0}" destId="{F9C1A339-1A12-0148-AB21-AB0A2F29A58B}" srcOrd="0" destOrd="0" presId="urn:microsoft.com/office/officeart/2005/8/layout/vList2"/>
    <dgm:cxn modelId="{67D288DA-7304-B64C-8CB7-B2454D97DDAD}" type="presParOf" srcId="{A36D0E2B-2CDF-DE44-9DB5-4548463E3694}" destId="{F9C1A339-1A12-0148-AB21-AB0A2F29A58B}" srcOrd="0" destOrd="0" presId="urn:microsoft.com/office/officeart/2005/8/layout/vList2"/>
    <dgm:cxn modelId="{C23B0A1F-D4AA-FF48-92C8-7CB6532ECD7A}" type="presParOf" srcId="{A36D0E2B-2CDF-DE44-9DB5-4548463E3694}" destId="{42333FBC-C950-314D-A992-A407EC898C0E}" srcOrd="1" destOrd="0" presId="urn:microsoft.com/office/officeart/2005/8/layout/vList2"/>
    <dgm:cxn modelId="{733CEFDC-7BF1-6845-89E2-59237659D659}" type="presParOf" srcId="{A36D0E2B-2CDF-DE44-9DB5-4548463E3694}" destId="{31BD3497-B757-1844-BB3D-37E1D5831FB0}" srcOrd="2" destOrd="0" presId="urn:microsoft.com/office/officeart/2005/8/layout/vList2"/>
    <dgm:cxn modelId="{AD09748F-9934-FA44-90F7-DBA1F13FFC47}" type="presParOf" srcId="{A36D0E2B-2CDF-DE44-9DB5-4548463E3694}" destId="{9637C261-942C-8F45-BA94-EF60098C2B9C}" srcOrd="3" destOrd="0" presId="urn:microsoft.com/office/officeart/2005/8/layout/vList2"/>
    <dgm:cxn modelId="{A5CD2200-46DC-2C41-A639-0EE8E4D970AB}" type="presParOf" srcId="{A36D0E2B-2CDF-DE44-9DB5-4548463E3694}" destId="{2636474B-EE3D-E541-A6B8-2AE93B7596B0}" srcOrd="4" destOrd="0" presId="urn:microsoft.com/office/officeart/2005/8/layout/vList2"/>
    <dgm:cxn modelId="{901E7788-70C4-9A45-8C6D-4C97BE51908C}" type="presParOf" srcId="{A36D0E2B-2CDF-DE44-9DB5-4548463E3694}" destId="{05DA6565-2640-174A-ACBF-FCF0DA0D4A2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AE6CF-E899-4D7B-94E0-9C3E58EBFB65}"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6B7D8BAA-BF36-4071-8DE6-F1F3434D206A}">
      <dgm:prSet/>
      <dgm:spPr/>
      <dgm:t>
        <a:bodyPr/>
        <a:lstStyle/>
        <a:p>
          <a:r>
            <a:rPr lang="en-US"/>
            <a:t>Thiazolidinediones</a:t>
          </a:r>
          <a:r>
            <a:rPr lang="en-US" baseline="30000"/>
            <a:t>5</a:t>
          </a:r>
          <a:endParaRPr lang="en-US"/>
        </a:p>
      </dgm:t>
    </dgm:pt>
    <dgm:pt modelId="{37861657-5DAF-4DA5-AE36-7B6C4A0EA823}" type="parTrans" cxnId="{342BE031-CE14-4128-8464-EC4D9E80E0FC}">
      <dgm:prSet/>
      <dgm:spPr/>
      <dgm:t>
        <a:bodyPr/>
        <a:lstStyle/>
        <a:p>
          <a:endParaRPr lang="en-US"/>
        </a:p>
      </dgm:t>
    </dgm:pt>
    <dgm:pt modelId="{6AF8980A-97C7-44D4-AEAA-60E4AFD45DE7}" type="sibTrans" cxnId="{342BE031-CE14-4128-8464-EC4D9E80E0FC}">
      <dgm:prSet/>
      <dgm:spPr/>
      <dgm:t>
        <a:bodyPr/>
        <a:lstStyle/>
        <a:p>
          <a:endParaRPr lang="en-US"/>
        </a:p>
      </dgm:t>
    </dgm:pt>
    <dgm:pt modelId="{B782A241-607B-40BB-AAF5-676170726057}">
      <dgm:prSet/>
      <dgm:spPr/>
      <dgm:t>
        <a:bodyPr/>
        <a:lstStyle/>
        <a:p>
          <a:r>
            <a:rPr lang="en-US"/>
            <a:t>Associated with edema, water retention, weight gain</a:t>
          </a:r>
        </a:p>
      </dgm:t>
    </dgm:pt>
    <dgm:pt modelId="{77A8C3BC-7FC5-4DDA-8FE2-4A7337A7324E}" type="parTrans" cxnId="{9607F047-9862-4055-8820-F91D77F72333}">
      <dgm:prSet/>
      <dgm:spPr/>
      <dgm:t>
        <a:bodyPr/>
        <a:lstStyle/>
        <a:p>
          <a:endParaRPr lang="en-US"/>
        </a:p>
      </dgm:t>
    </dgm:pt>
    <dgm:pt modelId="{102B1A4D-824E-4F2D-BC44-1E6D03BE8BC5}" type="sibTrans" cxnId="{9607F047-9862-4055-8820-F91D77F72333}">
      <dgm:prSet/>
      <dgm:spPr/>
      <dgm:t>
        <a:bodyPr/>
        <a:lstStyle/>
        <a:p>
          <a:endParaRPr lang="en-US"/>
        </a:p>
      </dgm:t>
    </dgm:pt>
    <dgm:pt modelId="{87AE5FD8-A8B7-4CED-90B5-EBB2290EC2D5}">
      <dgm:prSet/>
      <dgm:spPr/>
      <dgm:t>
        <a:bodyPr/>
        <a:lstStyle/>
        <a:p>
          <a:r>
            <a:rPr lang="en-US"/>
            <a:t>Rosiglitazone – in meta-analysis</a:t>
          </a:r>
        </a:p>
      </dgm:t>
    </dgm:pt>
    <dgm:pt modelId="{79D9685E-D40C-4407-ACBB-690AD0727AA7}" type="parTrans" cxnId="{90D93AE6-CBB2-4246-B48F-3AD88EA8FA7E}">
      <dgm:prSet/>
      <dgm:spPr/>
      <dgm:t>
        <a:bodyPr/>
        <a:lstStyle/>
        <a:p>
          <a:endParaRPr lang="en-US"/>
        </a:p>
      </dgm:t>
    </dgm:pt>
    <dgm:pt modelId="{E10DF23D-AF2E-4886-B2A7-8E4FE8CD6746}" type="sibTrans" cxnId="{90D93AE6-CBB2-4246-B48F-3AD88EA8FA7E}">
      <dgm:prSet/>
      <dgm:spPr/>
      <dgm:t>
        <a:bodyPr/>
        <a:lstStyle/>
        <a:p>
          <a:endParaRPr lang="en-US"/>
        </a:p>
      </dgm:t>
    </dgm:pt>
    <dgm:pt modelId="{276471EA-0545-44DB-96DF-4C31E81CF10B}">
      <dgm:prSet/>
      <dgm:spPr/>
      <dgm:t>
        <a:bodyPr/>
        <a:lstStyle/>
        <a:p>
          <a:r>
            <a:rPr lang="en-US"/>
            <a:t>Increased risk of MI (n = 94/6421 vs 83/7870; RR, 1.42; 95% confidence interval [CI], 1.06-1.91)</a:t>
          </a:r>
        </a:p>
      </dgm:t>
    </dgm:pt>
    <dgm:pt modelId="{D72C10D5-CAFC-4057-BB11-B247DF2B479C}" type="parTrans" cxnId="{0E9B08C8-1E16-4F0E-9B09-85888D7733CD}">
      <dgm:prSet/>
      <dgm:spPr/>
      <dgm:t>
        <a:bodyPr/>
        <a:lstStyle/>
        <a:p>
          <a:endParaRPr lang="en-US"/>
        </a:p>
      </dgm:t>
    </dgm:pt>
    <dgm:pt modelId="{047FFD85-3834-40FD-8775-04EC32DF6D13}" type="sibTrans" cxnId="{0E9B08C8-1E16-4F0E-9B09-85888D7733CD}">
      <dgm:prSet/>
      <dgm:spPr/>
      <dgm:t>
        <a:bodyPr/>
        <a:lstStyle/>
        <a:p>
          <a:endParaRPr lang="en-US"/>
        </a:p>
      </dgm:t>
    </dgm:pt>
    <dgm:pt modelId="{92135D98-534A-4F71-85B6-46B02B6FBAEE}">
      <dgm:prSet/>
      <dgm:spPr/>
      <dgm:t>
        <a:bodyPr/>
        <a:lstStyle/>
        <a:p>
          <a:r>
            <a:rPr lang="en-US"/>
            <a:t>Increased risk of heart failure (n = 102/6421 vs 62/7870; RR, 2.09; 95% CI, 1.52-2.88)</a:t>
          </a:r>
        </a:p>
      </dgm:t>
    </dgm:pt>
    <dgm:pt modelId="{9F082255-8ABE-4655-8B2D-0FA791AF4FC1}" type="parTrans" cxnId="{72BB6620-3B3C-4986-8B1C-06E86E8AAAC3}">
      <dgm:prSet/>
      <dgm:spPr/>
      <dgm:t>
        <a:bodyPr/>
        <a:lstStyle/>
        <a:p>
          <a:endParaRPr lang="en-US"/>
        </a:p>
      </dgm:t>
    </dgm:pt>
    <dgm:pt modelId="{7339D12D-F796-44C9-882B-F5EACD6D89A4}" type="sibTrans" cxnId="{72BB6620-3B3C-4986-8B1C-06E86E8AAAC3}">
      <dgm:prSet/>
      <dgm:spPr/>
      <dgm:t>
        <a:bodyPr/>
        <a:lstStyle/>
        <a:p>
          <a:endParaRPr lang="en-US"/>
        </a:p>
      </dgm:t>
    </dgm:pt>
    <dgm:pt modelId="{CC20B745-CC12-482D-88E4-DD13FA3C78D6}">
      <dgm:prSet/>
      <dgm:spPr/>
      <dgm:t>
        <a:bodyPr/>
        <a:lstStyle/>
        <a:p>
          <a:r>
            <a:rPr lang="en-US"/>
            <a:t>Pioglitazone – in meta-analysis</a:t>
          </a:r>
        </a:p>
      </dgm:t>
    </dgm:pt>
    <dgm:pt modelId="{BF8311CC-69A4-496A-84BC-1E7F1E332783}" type="parTrans" cxnId="{69F4B5D0-95F1-4E4A-840B-04DCBF987837}">
      <dgm:prSet/>
      <dgm:spPr/>
      <dgm:t>
        <a:bodyPr/>
        <a:lstStyle/>
        <a:p>
          <a:endParaRPr lang="en-US"/>
        </a:p>
      </dgm:t>
    </dgm:pt>
    <dgm:pt modelId="{15EA53FF-CF6C-43F7-9CFA-D4E0752D6E2E}" type="sibTrans" cxnId="{69F4B5D0-95F1-4E4A-840B-04DCBF987837}">
      <dgm:prSet/>
      <dgm:spPr/>
      <dgm:t>
        <a:bodyPr/>
        <a:lstStyle/>
        <a:p>
          <a:endParaRPr lang="en-US"/>
        </a:p>
      </dgm:t>
    </dgm:pt>
    <dgm:pt modelId="{01E78D12-1100-498F-90D4-211A75489538}">
      <dgm:prSet/>
      <dgm:spPr/>
      <dgm:t>
        <a:bodyPr/>
        <a:lstStyle/>
        <a:p>
          <a:r>
            <a:rPr lang="en-US"/>
            <a:t>Increased rate of heart failure vs placebo (2.3% vs 1.8%, HR, 1.41; 95% CI, 1.14-1.76)</a:t>
          </a:r>
        </a:p>
      </dgm:t>
    </dgm:pt>
    <dgm:pt modelId="{468FCD2B-2733-420D-8CA9-302080961641}" type="parTrans" cxnId="{5108E57B-F213-49F2-B2DA-2F7F359335E9}">
      <dgm:prSet/>
      <dgm:spPr/>
      <dgm:t>
        <a:bodyPr/>
        <a:lstStyle/>
        <a:p>
          <a:endParaRPr lang="en-US"/>
        </a:p>
      </dgm:t>
    </dgm:pt>
    <dgm:pt modelId="{71615DC0-76BD-4650-A962-8FC460018109}" type="sibTrans" cxnId="{5108E57B-F213-49F2-B2DA-2F7F359335E9}">
      <dgm:prSet/>
      <dgm:spPr/>
      <dgm:t>
        <a:bodyPr/>
        <a:lstStyle/>
        <a:p>
          <a:endParaRPr lang="en-US"/>
        </a:p>
      </dgm:t>
    </dgm:pt>
    <dgm:pt modelId="{03A9E4FA-E0A7-4D91-83F9-627C57714838}">
      <dgm:prSet/>
      <dgm:spPr/>
      <dgm:t>
        <a:bodyPr/>
        <a:lstStyle/>
        <a:p>
          <a:r>
            <a:rPr lang="en-US"/>
            <a:t>Reduced risk of composite of death, MI, or stroke (4.4% vs 5.7%, hazard ratio [HR], 0.82; 95% confidence interval [CI], 0.72-0.94)</a:t>
          </a:r>
        </a:p>
      </dgm:t>
    </dgm:pt>
    <dgm:pt modelId="{60ADBC47-0099-4BD4-9FC4-F42EC2C86773}" type="parTrans" cxnId="{0256A1FE-F8FA-4DEF-9AD6-F8B59BD145BE}">
      <dgm:prSet/>
      <dgm:spPr/>
      <dgm:t>
        <a:bodyPr/>
        <a:lstStyle/>
        <a:p>
          <a:endParaRPr lang="en-US"/>
        </a:p>
      </dgm:t>
    </dgm:pt>
    <dgm:pt modelId="{AE9CFE05-ACCB-4C55-8A52-DF4329C6B90A}" type="sibTrans" cxnId="{0256A1FE-F8FA-4DEF-9AD6-F8B59BD145BE}">
      <dgm:prSet/>
      <dgm:spPr/>
      <dgm:t>
        <a:bodyPr/>
        <a:lstStyle/>
        <a:p>
          <a:endParaRPr lang="en-US"/>
        </a:p>
      </dgm:t>
    </dgm:pt>
    <dgm:pt modelId="{F3B85B95-3DEA-433A-B361-6F0C56934F11}">
      <dgm:prSet/>
      <dgm:spPr/>
      <dgm:t>
        <a:bodyPr/>
        <a:lstStyle/>
        <a:p>
          <a:r>
            <a:rPr lang="en-US"/>
            <a:t>Metformin</a:t>
          </a:r>
          <a:r>
            <a:rPr lang="en-US" baseline="30000"/>
            <a:t>5</a:t>
          </a:r>
          <a:endParaRPr lang="en-US"/>
        </a:p>
      </dgm:t>
    </dgm:pt>
    <dgm:pt modelId="{D1A754C0-16B3-4CF2-ACA7-9B99EDD7894F}" type="parTrans" cxnId="{9985D356-49D1-4047-8E14-B17840C0C815}">
      <dgm:prSet/>
      <dgm:spPr/>
      <dgm:t>
        <a:bodyPr/>
        <a:lstStyle/>
        <a:p>
          <a:endParaRPr lang="en-US"/>
        </a:p>
      </dgm:t>
    </dgm:pt>
    <dgm:pt modelId="{3370430B-8269-4681-9046-A9344C3C2356}" type="sibTrans" cxnId="{9985D356-49D1-4047-8E14-B17840C0C815}">
      <dgm:prSet/>
      <dgm:spPr/>
      <dgm:t>
        <a:bodyPr/>
        <a:lstStyle/>
        <a:p>
          <a:endParaRPr lang="en-US"/>
        </a:p>
      </dgm:t>
    </dgm:pt>
    <dgm:pt modelId="{6FBEFC51-5C20-4AE1-8C71-20631EECC556}">
      <dgm:prSet/>
      <dgm:spPr/>
      <dgm:t>
        <a:bodyPr/>
        <a:lstStyle/>
        <a:p>
          <a:r>
            <a:rPr lang="en-US"/>
            <a:t>Previously contraindicated in HF on labeling for lactic acidosis</a:t>
          </a:r>
        </a:p>
      </dgm:t>
    </dgm:pt>
    <dgm:pt modelId="{E83A0571-01C8-43D6-A769-FA10609684A2}" type="parTrans" cxnId="{CC50C6B6-57E6-4130-B46C-BFE2E5BAD0A8}">
      <dgm:prSet/>
      <dgm:spPr/>
      <dgm:t>
        <a:bodyPr/>
        <a:lstStyle/>
        <a:p>
          <a:endParaRPr lang="en-US"/>
        </a:p>
      </dgm:t>
    </dgm:pt>
    <dgm:pt modelId="{15CA48DB-56CD-4EB0-917E-235E55E2682C}" type="sibTrans" cxnId="{CC50C6B6-57E6-4130-B46C-BFE2E5BAD0A8}">
      <dgm:prSet/>
      <dgm:spPr/>
      <dgm:t>
        <a:bodyPr/>
        <a:lstStyle/>
        <a:p>
          <a:endParaRPr lang="en-US"/>
        </a:p>
      </dgm:t>
    </dgm:pt>
    <dgm:pt modelId="{0741721A-98B9-4A1C-AB09-76A77DF224C0}">
      <dgm:prSet/>
      <dgm:spPr/>
      <dgm:t>
        <a:bodyPr/>
        <a:lstStyle/>
        <a:p>
          <a:r>
            <a:rPr lang="en-US"/>
            <a:t>Labeling removed in 2006</a:t>
          </a:r>
        </a:p>
      </dgm:t>
    </dgm:pt>
    <dgm:pt modelId="{84AE29B3-B349-4265-8B7D-E8CDE34093ED}" type="parTrans" cxnId="{C06B5701-4416-422C-BD81-4696B879897E}">
      <dgm:prSet/>
      <dgm:spPr/>
      <dgm:t>
        <a:bodyPr/>
        <a:lstStyle/>
        <a:p>
          <a:endParaRPr lang="en-US"/>
        </a:p>
      </dgm:t>
    </dgm:pt>
    <dgm:pt modelId="{F677A44C-861B-4AF3-96E3-2A7490216447}" type="sibTrans" cxnId="{C06B5701-4416-422C-BD81-4696B879897E}">
      <dgm:prSet/>
      <dgm:spPr/>
      <dgm:t>
        <a:bodyPr/>
        <a:lstStyle/>
        <a:p>
          <a:endParaRPr lang="en-US"/>
        </a:p>
      </dgm:t>
    </dgm:pt>
    <dgm:pt modelId="{AC51F5AE-6F07-47AA-9042-8824A64BF5C8}" type="pres">
      <dgm:prSet presAssocID="{91EAE6CF-E899-4D7B-94E0-9C3E58EBFB65}" presName="linear" presStyleCnt="0">
        <dgm:presLayoutVars>
          <dgm:animLvl val="lvl"/>
          <dgm:resizeHandles val="exact"/>
        </dgm:presLayoutVars>
      </dgm:prSet>
      <dgm:spPr/>
    </dgm:pt>
    <dgm:pt modelId="{567BCD41-F8BE-41A1-BE12-87AE9B460920}" type="pres">
      <dgm:prSet presAssocID="{6B7D8BAA-BF36-4071-8DE6-F1F3434D206A}" presName="parentText" presStyleLbl="node1" presStyleIdx="0" presStyleCnt="2">
        <dgm:presLayoutVars>
          <dgm:chMax val="0"/>
          <dgm:bulletEnabled val="1"/>
        </dgm:presLayoutVars>
      </dgm:prSet>
      <dgm:spPr/>
    </dgm:pt>
    <dgm:pt modelId="{D341394A-0866-4B63-8366-81220AEA9DF5}" type="pres">
      <dgm:prSet presAssocID="{6B7D8BAA-BF36-4071-8DE6-F1F3434D206A}" presName="childText" presStyleLbl="revTx" presStyleIdx="0" presStyleCnt="2">
        <dgm:presLayoutVars>
          <dgm:bulletEnabled val="1"/>
        </dgm:presLayoutVars>
      </dgm:prSet>
      <dgm:spPr/>
    </dgm:pt>
    <dgm:pt modelId="{4BDDAE0C-0A4A-4B9F-B8D4-6B3BBCA60516}" type="pres">
      <dgm:prSet presAssocID="{F3B85B95-3DEA-433A-B361-6F0C56934F11}" presName="parentText" presStyleLbl="node1" presStyleIdx="1" presStyleCnt="2">
        <dgm:presLayoutVars>
          <dgm:chMax val="0"/>
          <dgm:bulletEnabled val="1"/>
        </dgm:presLayoutVars>
      </dgm:prSet>
      <dgm:spPr/>
    </dgm:pt>
    <dgm:pt modelId="{9D5ABB10-669D-4291-BD34-06BB37F881A3}" type="pres">
      <dgm:prSet presAssocID="{F3B85B95-3DEA-433A-B361-6F0C56934F11}" presName="childText" presStyleLbl="revTx" presStyleIdx="1" presStyleCnt="2">
        <dgm:presLayoutVars>
          <dgm:bulletEnabled val="1"/>
        </dgm:presLayoutVars>
      </dgm:prSet>
      <dgm:spPr/>
    </dgm:pt>
  </dgm:ptLst>
  <dgm:cxnLst>
    <dgm:cxn modelId="{C06B5701-4416-422C-BD81-4696B879897E}" srcId="{F3B85B95-3DEA-433A-B361-6F0C56934F11}" destId="{0741721A-98B9-4A1C-AB09-76A77DF224C0}" srcOrd="1" destOrd="0" parTransId="{84AE29B3-B349-4265-8B7D-E8CDE34093ED}" sibTransId="{F677A44C-861B-4AF3-96E3-2A7490216447}"/>
    <dgm:cxn modelId="{4E060C04-2C8E-41C8-BE51-E05BD3DD8CD7}" type="presOf" srcId="{6FBEFC51-5C20-4AE1-8C71-20631EECC556}" destId="{9D5ABB10-669D-4291-BD34-06BB37F881A3}" srcOrd="0" destOrd="0" presId="urn:microsoft.com/office/officeart/2005/8/layout/vList2"/>
    <dgm:cxn modelId="{A2E7970D-90EB-4880-9C06-D5DFF600AF72}" type="presOf" srcId="{03A9E4FA-E0A7-4D91-83F9-627C57714838}" destId="{D341394A-0866-4B63-8366-81220AEA9DF5}" srcOrd="0" destOrd="6" presId="urn:microsoft.com/office/officeart/2005/8/layout/vList2"/>
    <dgm:cxn modelId="{E1288C19-43D6-44BA-8A51-1D388A77C176}" type="presOf" srcId="{91EAE6CF-E899-4D7B-94E0-9C3E58EBFB65}" destId="{AC51F5AE-6F07-47AA-9042-8824A64BF5C8}" srcOrd="0" destOrd="0" presId="urn:microsoft.com/office/officeart/2005/8/layout/vList2"/>
    <dgm:cxn modelId="{72BB6620-3B3C-4986-8B1C-06E86E8AAAC3}" srcId="{87AE5FD8-A8B7-4CED-90B5-EBB2290EC2D5}" destId="{92135D98-534A-4F71-85B6-46B02B6FBAEE}" srcOrd="1" destOrd="0" parTransId="{9F082255-8ABE-4655-8B2D-0FA791AF4FC1}" sibTransId="{7339D12D-F796-44C9-882B-F5EACD6D89A4}"/>
    <dgm:cxn modelId="{16B00A24-54BC-43DF-9119-3421902FAA7B}" type="presOf" srcId="{B782A241-607B-40BB-AAF5-676170726057}" destId="{D341394A-0866-4B63-8366-81220AEA9DF5}" srcOrd="0" destOrd="0" presId="urn:microsoft.com/office/officeart/2005/8/layout/vList2"/>
    <dgm:cxn modelId="{E457262D-EC70-42C7-88E9-5281D2CCDCEC}" type="presOf" srcId="{276471EA-0545-44DB-96DF-4C31E81CF10B}" destId="{D341394A-0866-4B63-8366-81220AEA9DF5}" srcOrd="0" destOrd="2" presId="urn:microsoft.com/office/officeart/2005/8/layout/vList2"/>
    <dgm:cxn modelId="{342BE031-CE14-4128-8464-EC4D9E80E0FC}" srcId="{91EAE6CF-E899-4D7B-94E0-9C3E58EBFB65}" destId="{6B7D8BAA-BF36-4071-8DE6-F1F3434D206A}" srcOrd="0" destOrd="0" parTransId="{37861657-5DAF-4DA5-AE36-7B6C4A0EA823}" sibTransId="{6AF8980A-97C7-44D4-AEAA-60E4AFD45DE7}"/>
    <dgm:cxn modelId="{9607F047-9862-4055-8820-F91D77F72333}" srcId="{6B7D8BAA-BF36-4071-8DE6-F1F3434D206A}" destId="{B782A241-607B-40BB-AAF5-676170726057}" srcOrd="0" destOrd="0" parTransId="{77A8C3BC-7FC5-4DDA-8FE2-4A7337A7324E}" sibTransId="{102B1A4D-824E-4F2D-BC44-1E6D03BE8BC5}"/>
    <dgm:cxn modelId="{3241FB71-64B6-4A99-90C3-3E588A638034}" type="presOf" srcId="{01E78D12-1100-498F-90D4-211A75489538}" destId="{D341394A-0866-4B63-8366-81220AEA9DF5}" srcOrd="0" destOrd="5" presId="urn:microsoft.com/office/officeart/2005/8/layout/vList2"/>
    <dgm:cxn modelId="{9985D356-49D1-4047-8E14-B17840C0C815}" srcId="{91EAE6CF-E899-4D7B-94E0-9C3E58EBFB65}" destId="{F3B85B95-3DEA-433A-B361-6F0C56934F11}" srcOrd="1" destOrd="0" parTransId="{D1A754C0-16B3-4CF2-ACA7-9B99EDD7894F}" sibTransId="{3370430B-8269-4681-9046-A9344C3C2356}"/>
    <dgm:cxn modelId="{5108E57B-F213-49F2-B2DA-2F7F359335E9}" srcId="{CC20B745-CC12-482D-88E4-DD13FA3C78D6}" destId="{01E78D12-1100-498F-90D4-211A75489538}" srcOrd="0" destOrd="0" parTransId="{468FCD2B-2733-420D-8CA9-302080961641}" sibTransId="{71615DC0-76BD-4650-A962-8FC460018109}"/>
    <dgm:cxn modelId="{037C7C9A-3898-483C-8516-5BD00135EE6E}" type="presOf" srcId="{92135D98-534A-4F71-85B6-46B02B6FBAEE}" destId="{D341394A-0866-4B63-8366-81220AEA9DF5}" srcOrd="0" destOrd="3" presId="urn:microsoft.com/office/officeart/2005/8/layout/vList2"/>
    <dgm:cxn modelId="{A01A5AAF-EEF7-4207-9A82-97715CA1A307}" type="presOf" srcId="{0741721A-98B9-4A1C-AB09-76A77DF224C0}" destId="{9D5ABB10-669D-4291-BD34-06BB37F881A3}" srcOrd="0" destOrd="1" presId="urn:microsoft.com/office/officeart/2005/8/layout/vList2"/>
    <dgm:cxn modelId="{CC50C6B6-57E6-4130-B46C-BFE2E5BAD0A8}" srcId="{F3B85B95-3DEA-433A-B361-6F0C56934F11}" destId="{6FBEFC51-5C20-4AE1-8C71-20631EECC556}" srcOrd="0" destOrd="0" parTransId="{E83A0571-01C8-43D6-A769-FA10609684A2}" sibTransId="{15CA48DB-56CD-4EB0-917E-235E55E2682C}"/>
    <dgm:cxn modelId="{5E626FC2-9146-4072-A4D2-66E44AB44860}" type="presOf" srcId="{6B7D8BAA-BF36-4071-8DE6-F1F3434D206A}" destId="{567BCD41-F8BE-41A1-BE12-87AE9B460920}" srcOrd="0" destOrd="0" presId="urn:microsoft.com/office/officeart/2005/8/layout/vList2"/>
    <dgm:cxn modelId="{0E9B08C8-1E16-4F0E-9B09-85888D7733CD}" srcId="{87AE5FD8-A8B7-4CED-90B5-EBB2290EC2D5}" destId="{276471EA-0545-44DB-96DF-4C31E81CF10B}" srcOrd="0" destOrd="0" parTransId="{D72C10D5-CAFC-4057-BB11-B247DF2B479C}" sibTransId="{047FFD85-3834-40FD-8775-04EC32DF6D13}"/>
    <dgm:cxn modelId="{80D4ABCA-F5A8-494B-8F86-71010F1D1FAB}" type="presOf" srcId="{F3B85B95-3DEA-433A-B361-6F0C56934F11}" destId="{4BDDAE0C-0A4A-4B9F-B8D4-6B3BBCA60516}" srcOrd="0" destOrd="0" presId="urn:microsoft.com/office/officeart/2005/8/layout/vList2"/>
    <dgm:cxn modelId="{69F4B5D0-95F1-4E4A-840B-04DCBF987837}" srcId="{6B7D8BAA-BF36-4071-8DE6-F1F3434D206A}" destId="{CC20B745-CC12-482D-88E4-DD13FA3C78D6}" srcOrd="2" destOrd="0" parTransId="{BF8311CC-69A4-496A-84BC-1E7F1E332783}" sibTransId="{15EA53FF-CF6C-43F7-9CFA-D4E0752D6E2E}"/>
    <dgm:cxn modelId="{E85935DA-F0D1-48F8-8669-6F62A8F4A5FB}" type="presOf" srcId="{87AE5FD8-A8B7-4CED-90B5-EBB2290EC2D5}" destId="{D341394A-0866-4B63-8366-81220AEA9DF5}" srcOrd="0" destOrd="1" presId="urn:microsoft.com/office/officeart/2005/8/layout/vList2"/>
    <dgm:cxn modelId="{90D93AE6-CBB2-4246-B48F-3AD88EA8FA7E}" srcId="{6B7D8BAA-BF36-4071-8DE6-F1F3434D206A}" destId="{87AE5FD8-A8B7-4CED-90B5-EBB2290EC2D5}" srcOrd="1" destOrd="0" parTransId="{79D9685E-D40C-4407-ACBB-690AD0727AA7}" sibTransId="{E10DF23D-AF2E-4886-B2A7-8E4FE8CD6746}"/>
    <dgm:cxn modelId="{6DF433F4-F10A-444B-936A-E95833596B88}" type="presOf" srcId="{CC20B745-CC12-482D-88E4-DD13FA3C78D6}" destId="{D341394A-0866-4B63-8366-81220AEA9DF5}" srcOrd="0" destOrd="4" presId="urn:microsoft.com/office/officeart/2005/8/layout/vList2"/>
    <dgm:cxn modelId="{0256A1FE-F8FA-4DEF-9AD6-F8B59BD145BE}" srcId="{CC20B745-CC12-482D-88E4-DD13FA3C78D6}" destId="{03A9E4FA-E0A7-4D91-83F9-627C57714838}" srcOrd="1" destOrd="0" parTransId="{60ADBC47-0099-4BD4-9FC4-F42EC2C86773}" sibTransId="{AE9CFE05-ACCB-4C55-8A52-DF4329C6B90A}"/>
    <dgm:cxn modelId="{271A9ECF-D1D3-4C1A-9F02-D0BBB59B4332}" type="presParOf" srcId="{AC51F5AE-6F07-47AA-9042-8824A64BF5C8}" destId="{567BCD41-F8BE-41A1-BE12-87AE9B460920}" srcOrd="0" destOrd="0" presId="urn:microsoft.com/office/officeart/2005/8/layout/vList2"/>
    <dgm:cxn modelId="{EC476B54-EF47-40AD-B9D2-4D05F254233A}" type="presParOf" srcId="{AC51F5AE-6F07-47AA-9042-8824A64BF5C8}" destId="{D341394A-0866-4B63-8366-81220AEA9DF5}" srcOrd="1" destOrd="0" presId="urn:microsoft.com/office/officeart/2005/8/layout/vList2"/>
    <dgm:cxn modelId="{A6DF3C62-9AC0-4E9A-989B-78C0F8AD0EB7}" type="presParOf" srcId="{AC51F5AE-6F07-47AA-9042-8824A64BF5C8}" destId="{4BDDAE0C-0A4A-4B9F-B8D4-6B3BBCA60516}" srcOrd="2" destOrd="0" presId="urn:microsoft.com/office/officeart/2005/8/layout/vList2"/>
    <dgm:cxn modelId="{14241BB0-DFED-49D3-B774-AFE30A3F85EB}" type="presParOf" srcId="{AC51F5AE-6F07-47AA-9042-8824A64BF5C8}" destId="{9D5ABB10-669D-4291-BD34-06BB37F881A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609B3A-6CDF-4FD8-99E3-9EB7D808CA07}" type="doc">
      <dgm:prSet loTypeId="urn:microsoft.com/office/officeart/2005/8/layout/default" loCatId="list" qsTypeId="urn:microsoft.com/office/officeart/2005/8/quickstyle/simple1" qsCatId="simple" csTypeId="urn:microsoft.com/office/officeart/2005/8/colors/accent1_3" csCatId="accent1"/>
      <dgm:spPr/>
      <dgm:t>
        <a:bodyPr/>
        <a:lstStyle/>
        <a:p>
          <a:endParaRPr lang="en-US"/>
        </a:p>
      </dgm:t>
    </dgm:pt>
    <dgm:pt modelId="{C5472354-A5A3-47CC-886F-29550A2C1B80}">
      <dgm:prSet/>
      <dgm:spPr/>
      <dgm:t>
        <a:bodyPr/>
        <a:lstStyle/>
        <a:p>
          <a:r>
            <a:rPr lang="en-US"/>
            <a:t>In mouse models, canagliflozin associated with reduction of angiotensin within the kidney</a:t>
          </a:r>
          <a:r>
            <a:rPr lang="en-US" baseline="30000"/>
            <a:t>20</a:t>
          </a:r>
          <a:endParaRPr lang="en-US"/>
        </a:p>
      </dgm:t>
    </dgm:pt>
    <dgm:pt modelId="{4964FCF4-7751-4645-8B32-2EA1E3507053}" type="parTrans" cxnId="{2A0961A9-4A4A-4EED-91D1-9C94E0F5FFCC}">
      <dgm:prSet/>
      <dgm:spPr/>
      <dgm:t>
        <a:bodyPr/>
        <a:lstStyle/>
        <a:p>
          <a:endParaRPr lang="en-US"/>
        </a:p>
      </dgm:t>
    </dgm:pt>
    <dgm:pt modelId="{23FB814C-7F64-4770-A137-AF5AED9E99D9}" type="sibTrans" cxnId="{2A0961A9-4A4A-4EED-91D1-9C94E0F5FFCC}">
      <dgm:prSet/>
      <dgm:spPr/>
      <dgm:t>
        <a:bodyPr/>
        <a:lstStyle/>
        <a:p>
          <a:endParaRPr lang="en-US"/>
        </a:p>
      </dgm:t>
    </dgm:pt>
    <dgm:pt modelId="{86B4870A-80C8-445A-83AD-BCC7315D5109}">
      <dgm:prSet/>
      <dgm:spPr/>
      <dgm:t>
        <a:bodyPr/>
        <a:lstStyle/>
        <a:p>
          <a:r>
            <a:rPr lang="en-US"/>
            <a:t>Associated with lower blood pressure, renal tubular fibrosis, and renal inflammation</a:t>
          </a:r>
        </a:p>
      </dgm:t>
    </dgm:pt>
    <dgm:pt modelId="{2360BC52-A116-47AB-8D2F-57EC736AC9C5}" type="parTrans" cxnId="{3E8AA63D-40A8-42BC-A539-162DB4FB4CA8}">
      <dgm:prSet/>
      <dgm:spPr/>
      <dgm:t>
        <a:bodyPr/>
        <a:lstStyle/>
        <a:p>
          <a:endParaRPr lang="en-US"/>
        </a:p>
      </dgm:t>
    </dgm:pt>
    <dgm:pt modelId="{33E7D653-00E0-4D4D-B225-FDE4C3E45EC5}" type="sibTrans" cxnId="{3E8AA63D-40A8-42BC-A539-162DB4FB4CA8}">
      <dgm:prSet/>
      <dgm:spPr/>
      <dgm:t>
        <a:bodyPr/>
        <a:lstStyle/>
        <a:p>
          <a:endParaRPr lang="en-US"/>
        </a:p>
      </dgm:t>
    </dgm:pt>
    <dgm:pt modelId="{81587F73-FBE6-4515-8AC5-336B76E9BBFA}">
      <dgm:prSet/>
      <dgm:spPr/>
      <dgm:t>
        <a:bodyPr/>
        <a:lstStyle/>
        <a:p>
          <a:r>
            <a:rPr lang="en-US"/>
            <a:t>Analysis of blood samples of human patients, canagliflozin was associated with a reduction of several systemic inflammatory biomarkers compared with glimepiride</a:t>
          </a:r>
          <a:r>
            <a:rPr lang="en-US" baseline="30000"/>
            <a:t>21</a:t>
          </a:r>
          <a:endParaRPr lang="en-US"/>
        </a:p>
      </dgm:t>
    </dgm:pt>
    <dgm:pt modelId="{22871801-DA9E-45C1-98FE-6D1EC55ADD1D}" type="parTrans" cxnId="{81F77111-9CC9-4981-9591-C5EE0E52E917}">
      <dgm:prSet/>
      <dgm:spPr/>
      <dgm:t>
        <a:bodyPr/>
        <a:lstStyle/>
        <a:p>
          <a:endParaRPr lang="en-US"/>
        </a:p>
      </dgm:t>
    </dgm:pt>
    <dgm:pt modelId="{39DBE14C-ADF3-4D9B-A439-6F140A09CAAD}" type="sibTrans" cxnId="{81F77111-9CC9-4981-9591-C5EE0E52E917}">
      <dgm:prSet/>
      <dgm:spPr/>
      <dgm:t>
        <a:bodyPr/>
        <a:lstStyle/>
        <a:p>
          <a:endParaRPr lang="en-US"/>
        </a:p>
      </dgm:t>
    </dgm:pt>
    <dgm:pt modelId="{3E44346E-6407-4A3B-85C4-5C6D604B56EA}" type="pres">
      <dgm:prSet presAssocID="{D0609B3A-6CDF-4FD8-99E3-9EB7D808CA07}" presName="diagram" presStyleCnt="0">
        <dgm:presLayoutVars>
          <dgm:dir/>
          <dgm:resizeHandles val="exact"/>
        </dgm:presLayoutVars>
      </dgm:prSet>
      <dgm:spPr/>
    </dgm:pt>
    <dgm:pt modelId="{5498873D-EDD3-468D-AEC0-9CF74BAAEC50}" type="pres">
      <dgm:prSet presAssocID="{C5472354-A5A3-47CC-886F-29550A2C1B80}" presName="node" presStyleLbl="node1" presStyleIdx="0" presStyleCnt="2">
        <dgm:presLayoutVars>
          <dgm:bulletEnabled val="1"/>
        </dgm:presLayoutVars>
      </dgm:prSet>
      <dgm:spPr/>
    </dgm:pt>
    <dgm:pt modelId="{39CB9C24-9B7B-4AD3-ABA5-BD82875D4D01}" type="pres">
      <dgm:prSet presAssocID="{23FB814C-7F64-4770-A137-AF5AED9E99D9}" presName="sibTrans" presStyleCnt="0"/>
      <dgm:spPr/>
    </dgm:pt>
    <dgm:pt modelId="{7A1BD137-F7C2-4B3B-8B87-4CFE7DE0047C}" type="pres">
      <dgm:prSet presAssocID="{81587F73-FBE6-4515-8AC5-336B76E9BBFA}" presName="node" presStyleLbl="node1" presStyleIdx="1" presStyleCnt="2">
        <dgm:presLayoutVars>
          <dgm:bulletEnabled val="1"/>
        </dgm:presLayoutVars>
      </dgm:prSet>
      <dgm:spPr/>
    </dgm:pt>
  </dgm:ptLst>
  <dgm:cxnLst>
    <dgm:cxn modelId="{81F77111-9CC9-4981-9591-C5EE0E52E917}" srcId="{D0609B3A-6CDF-4FD8-99E3-9EB7D808CA07}" destId="{81587F73-FBE6-4515-8AC5-336B76E9BBFA}" srcOrd="1" destOrd="0" parTransId="{22871801-DA9E-45C1-98FE-6D1EC55ADD1D}" sibTransId="{39DBE14C-ADF3-4D9B-A439-6F140A09CAAD}"/>
    <dgm:cxn modelId="{0C593533-5412-4121-BD36-7373AEDFB577}" type="presOf" srcId="{81587F73-FBE6-4515-8AC5-336B76E9BBFA}" destId="{7A1BD137-F7C2-4B3B-8B87-4CFE7DE0047C}" srcOrd="0" destOrd="0" presId="urn:microsoft.com/office/officeart/2005/8/layout/default"/>
    <dgm:cxn modelId="{3E8AA63D-40A8-42BC-A539-162DB4FB4CA8}" srcId="{C5472354-A5A3-47CC-886F-29550A2C1B80}" destId="{86B4870A-80C8-445A-83AD-BCC7315D5109}" srcOrd="0" destOrd="0" parTransId="{2360BC52-A116-47AB-8D2F-57EC736AC9C5}" sibTransId="{33E7D653-00E0-4D4D-B225-FDE4C3E45EC5}"/>
    <dgm:cxn modelId="{03ADF36A-83FA-4011-BFCF-432DF3F1722C}" type="presOf" srcId="{D0609B3A-6CDF-4FD8-99E3-9EB7D808CA07}" destId="{3E44346E-6407-4A3B-85C4-5C6D604B56EA}" srcOrd="0" destOrd="0" presId="urn:microsoft.com/office/officeart/2005/8/layout/default"/>
    <dgm:cxn modelId="{2A0961A9-4A4A-4EED-91D1-9C94E0F5FFCC}" srcId="{D0609B3A-6CDF-4FD8-99E3-9EB7D808CA07}" destId="{C5472354-A5A3-47CC-886F-29550A2C1B80}" srcOrd="0" destOrd="0" parTransId="{4964FCF4-7751-4645-8B32-2EA1E3507053}" sibTransId="{23FB814C-7F64-4770-A137-AF5AED9E99D9}"/>
    <dgm:cxn modelId="{4CF7B3BF-C0DA-490A-9FC0-67C8A5976E02}" type="presOf" srcId="{86B4870A-80C8-445A-83AD-BCC7315D5109}" destId="{5498873D-EDD3-468D-AEC0-9CF74BAAEC50}" srcOrd="0" destOrd="1" presId="urn:microsoft.com/office/officeart/2005/8/layout/default"/>
    <dgm:cxn modelId="{50CFE4FB-0264-4017-B787-9BF872538A52}" type="presOf" srcId="{C5472354-A5A3-47CC-886F-29550A2C1B80}" destId="{5498873D-EDD3-468D-AEC0-9CF74BAAEC50}" srcOrd="0" destOrd="0" presId="urn:microsoft.com/office/officeart/2005/8/layout/default"/>
    <dgm:cxn modelId="{8BDFA3E8-6AC7-4702-9F70-5999B8806145}" type="presParOf" srcId="{3E44346E-6407-4A3B-85C4-5C6D604B56EA}" destId="{5498873D-EDD3-468D-AEC0-9CF74BAAEC50}" srcOrd="0" destOrd="0" presId="urn:microsoft.com/office/officeart/2005/8/layout/default"/>
    <dgm:cxn modelId="{184542F8-7948-4683-AAB4-25B14E8EA8E8}" type="presParOf" srcId="{3E44346E-6407-4A3B-85C4-5C6D604B56EA}" destId="{39CB9C24-9B7B-4AD3-ABA5-BD82875D4D01}" srcOrd="1" destOrd="0" presId="urn:microsoft.com/office/officeart/2005/8/layout/default"/>
    <dgm:cxn modelId="{8DABE142-04A8-4D04-B390-9111C67C5E96}" type="presParOf" srcId="{3E44346E-6407-4A3B-85C4-5C6D604B56EA}" destId="{7A1BD137-F7C2-4B3B-8B87-4CFE7DE0047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FA2D9C-8ECA-4740-BD59-CF44372F9587}" type="doc">
      <dgm:prSet loTypeId="urn:microsoft.com/office/officeart/2005/8/layout/list1" loCatId="list" qsTypeId="urn:microsoft.com/office/officeart/2005/8/quickstyle/simple1" qsCatId="simple" csTypeId="urn:microsoft.com/office/officeart/2005/8/colors/accent1_3" csCatId="accent1"/>
      <dgm:spPr/>
      <dgm:t>
        <a:bodyPr/>
        <a:lstStyle/>
        <a:p>
          <a:endParaRPr lang="en-US"/>
        </a:p>
      </dgm:t>
    </dgm:pt>
    <dgm:pt modelId="{67BD3721-8E79-4C9B-9117-3C51A3F25D64}">
      <dgm:prSet/>
      <dgm:spPr/>
      <dgm:t>
        <a:bodyPr/>
        <a:lstStyle/>
        <a:p>
          <a:r>
            <a:rPr lang="en-US"/>
            <a:t>LEADER (2016)</a:t>
          </a:r>
          <a:r>
            <a:rPr lang="en-US" baseline="30000"/>
            <a:t>9</a:t>
          </a:r>
          <a:endParaRPr lang="en-US"/>
        </a:p>
      </dgm:t>
    </dgm:pt>
    <dgm:pt modelId="{3D8BF4D2-74BD-4B70-BC2D-A9EDE8B96A3E}" type="parTrans" cxnId="{AEE8BBA5-A7B5-48E8-8218-631F640E17F7}">
      <dgm:prSet/>
      <dgm:spPr/>
      <dgm:t>
        <a:bodyPr/>
        <a:lstStyle/>
        <a:p>
          <a:endParaRPr lang="en-US"/>
        </a:p>
      </dgm:t>
    </dgm:pt>
    <dgm:pt modelId="{C135EBC7-E546-4C3A-9779-CD453BC412F9}" type="sibTrans" cxnId="{AEE8BBA5-A7B5-48E8-8218-631F640E17F7}">
      <dgm:prSet/>
      <dgm:spPr/>
      <dgm:t>
        <a:bodyPr/>
        <a:lstStyle/>
        <a:p>
          <a:endParaRPr lang="en-US"/>
        </a:p>
      </dgm:t>
    </dgm:pt>
    <dgm:pt modelId="{469C21D5-7AD9-4AFD-9519-C8568010F78F}">
      <dgm:prSet/>
      <dgm:spPr/>
      <dgm:t>
        <a:bodyPr/>
        <a:lstStyle/>
        <a:p>
          <a:r>
            <a:rPr lang="en-US"/>
            <a:t>Lower rate of nephropathy in liraglutide group vs placebo (1.5 vs. 1.9 events per 100 patient-years of observation; hazard ratio, 0.78; 95% CI, 0.67 to 0.92)</a:t>
          </a:r>
        </a:p>
      </dgm:t>
    </dgm:pt>
    <dgm:pt modelId="{1DAB9956-7303-4D1E-9429-D23537B3ED0F}" type="parTrans" cxnId="{AE0BED71-B273-44BF-A4E4-A89B858FDC6E}">
      <dgm:prSet/>
      <dgm:spPr/>
      <dgm:t>
        <a:bodyPr/>
        <a:lstStyle/>
        <a:p>
          <a:endParaRPr lang="en-US"/>
        </a:p>
      </dgm:t>
    </dgm:pt>
    <dgm:pt modelId="{1D5F4054-7DC2-4BD9-9893-E91484292F25}" type="sibTrans" cxnId="{AE0BED71-B273-44BF-A4E4-A89B858FDC6E}">
      <dgm:prSet/>
      <dgm:spPr/>
      <dgm:t>
        <a:bodyPr/>
        <a:lstStyle/>
        <a:p>
          <a:endParaRPr lang="en-US"/>
        </a:p>
      </dgm:t>
    </dgm:pt>
    <dgm:pt modelId="{E9732454-6964-4D61-BD9F-0A52F0FE1435}">
      <dgm:prSet/>
      <dgm:spPr/>
      <dgm:t>
        <a:bodyPr/>
        <a:lstStyle/>
        <a:p>
          <a:r>
            <a:rPr lang="en-US"/>
            <a:t>SUSTAIN (2016)</a:t>
          </a:r>
          <a:r>
            <a:rPr lang="en-US" baseline="30000"/>
            <a:t>24</a:t>
          </a:r>
          <a:endParaRPr lang="en-US"/>
        </a:p>
      </dgm:t>
    </dgm:pt>
    <dgm:pt modelId="{D5F13C97-99AA-45CF-90D4-C4DE552462E5}" type="parTrans" cxnId="{FD8BFF26-09CE-4ADE-92BE-510398BE03DA}">
      <dgm:prSet/>
      <dgm:spPr/>
      <dgm:t>
        <a:bodyPr/>
        <a:lstStyle/>
        <a:p>
          <a:endParaRPr lang="en-US"/>
        </a:p>
      </dgm:t>
    </dgm:pt>
    <dgm:pt modelId="{13296B2C-B146-4FF3-B0CF-DE9CAE0BC264}" type="sibTrans" cxnId="{FD8BFF26-09CE-4ADE-92BE-510398BE03DA}">
      <dgm:prSet/>
      <dgm:spPr/>
      <dgm:t>
        <a:bodyPr/>
        <a:lstStyle/>
        <a:p>
          <a:endParaRPr lang="en-US"/>
        </a:p>
      </dgm:t>
    </dgm:pt>
    <dgm:pt modelId="{84190789-20E3-4AD8-95CF-F4412F077398}">
      <dgm:prSet/>
      <dgm:spPr/>
      <dgm:t>
        <a:bodyPr/>
        <a:lstStyle/>
        <a:p>
          <a:r>
            <a:rPr lang="en-US"/>
            <a:t>Lower rate of new or worsening nephropathy in semaglutide group vs placebo (3.8% vs 6.1%, hazard ratio, 0.64; 95% CI, 0.46 to 0.88)</a:t>
          </a:r>
        </a:p>
      </dgm:t>
    </dgm:pt>
    <dgm:pt modelId="{8205CB82-660E-4E10-934F-5D8E8C714CDA}" type="parTrans" cxnId="{3200D97F-2F0B-482E-8DAB-C32F696853DA}">
      <dgm:prSet/>
      <dgm:spPr/>
      <dgm:t>
        <a:bodyPr/>
        <a:lstStyle/>
        <a:p>
          <a:endParaRPr lang="en-US"/>
        </a:p>
      </dgm:t>
    </dgm:pt>
    <dgm:pt modelId="{2CC414FE-3380-45C3-B13E-2D7C4B66844D}" type="sibTrans" cxnId="{3200D97F-2F0B-482E-8DAB-C32F696853DA}">
      <dgm:prSet/>
      <dgm:spPr/>
      <dgm:t>
        <a:bodyPr/>
        <a:lstStyle/>
        <a:p>
          <a:endParaRPr lang="en-US"/>
        </a:p>
      </dgm:t>
    </dgm:pt>
    <dgm:pt modelId="{AA2DCE16-8EF3-4248-8284-92D0D481E29A}">
      <dgm:prSet/>
      <dgm:spPr/>
      <dgm:t>
        <a:bodyPr/>
        <a:lstStyle/>
        <a:p>
          <a:r>
            <a:rPr lang="en-US"/>
            <a:t>FLOW</a:t>
          </a:r>
          <a:r>
            <a:rPr lang="en-US" baseline="30000"/>
            <a:t>25</a:t>
          </a:r>
          <a:endParaRPr lang="en-US"/>
        </a:p>
      </dgm:t>
    </dgm:pt>
    <dgm:pt modelId="{AAAD87A7-08B9-4F03-A548-7F4475F7C861}" type="parTrans" cxnId="{0CEF226D-F598-4A1A-BBD8-87E233A0B928}">
      <dgm:prSet/>
      <dgm:spPr/>
      <dgm:t>
        <a:bodyPr/>
        <a:lstStyle/>
        <a:p>
          <a:endParaRPr lang="en-US"/>
        </a:p>
      </dgm:t>
    </dgm:pt>
    <dgm:pt modelId="{06EC3849-AEFA-48CD-89F9-AA67397C5AC3}" type="sibTrans" cxnId="{0CEF226D-F598-4A1A-BBD8-87E233A0B928}">
      <dgm:prSet/>
      <dgm:spPr/>
      <dgm:t>
        <a:bodyPr/>
        <a:lstStyle/>
        <a:p>
          <a:endParaRPr lang="en-US"/>
        </a:p>
      </dgm:t>
    </dgm:pt>
    <dgm:pt modelId="{36B2F571-6642-4051-AC1C-ADA7074CC19F}">
      <dgm:prSet/>
      <dgm:spPr/>
      <dgm:t>
        <a:bodyPr/>
        <a:lstStyle/>
        <a:p>
          <a:r>
            <a:rPr lang="en-US"/>
            <a:t>Ongoing investigation of semaglutide vs placebo in patients with T2DM and CKD</a:t>
          </a:r>
        </a:p>
      </dgm:t>
    </dgm:pt>
    <dgm:pt modelId="{8D0A4A93-93C2-4503-8096-A1E5EEAB0587}" type="parTrans" cxnId="{59442AC1-A59C-4458-9CF5-5968C865CF74}">
      <dgm:prSet/>
      <dgm:spPr/>
      <dgm:t>
        <a:bodyPr/>
        <a:lstStyle/>
        <a:p>
          <a:endParaRPr lang="en-US"/>
        </a:p>
      </dgm:t>
    </dgm:pt>
    <dgm:pt modelId="{30BEEDDC-E6A3-4421-8990-2EB9D0139348}" type="sibTrans" cxnId="{59442AC1-A59C-4458-9CF5-5968C865CF74}">
      <dgm:prSet/>
      <dgm:spPr/>
      <dgm:t>
        <a:bodyPr/>
        <a:lstStyle/>
        <a:p>
          <a:endParaRPr lang="en-US"/>
        </a:p>
      </dgm:t>
    </dgm:pt>
    <dgm:pt modelId="{CCC2AAEF-97ED-4FDE-ACBA-1CB53142EE74}">
      <dgm:prSet/>
      <dgm:spPr/>
      <dgm:t>
        <a:bodyPr/>
        <a:lstStyle/>
        <a:p>
          <a:r>
            <a:rPr lang="en-US"/>
            <a:t>Estimated completion in 2024</a:t>
          </a:r>
        </a:p>
      </dgm:t>
    </dgm:pt>
    <dgm:pt modelId="{5B6D5DE3-F4C8-4B91-9B0E-955CB93201F7}" type="parTrans" cxnId="{4B7CB7BE-860E-4B64-814D-4727AEE95620}">
      <dgm:prSet/>
      <dgm:spPr/>
      <dgm:t>
        <a:bodyPr/>
        <a:lstStyle/>
        <a:p>
          <a:endParaRPr lang="en-US"/>
        </a:p>
      </dgm:t>
    </dgm:pt>
    <dgm:pt modelId="{51F0E8FC-9257-40DA-A101-3656B7204654}" type="sibTrans" cxnId="{4B7CB7BE-860E-4B64-814D-4727AEE95620}">
      <dgm:prSet/>
      <dgm:spPr/>
      <dgm:t>
        <a:bodyPr/>
        <a:lstStyle/>
        <a:p>
          <a:endParaRPr lang="en-US"/>
        </a:p>
      </dgm:t>
    </dgm:pt>
    <dgm:pt modelId="{EF684D3E-BA2C-4A4A-A5F6-C33D0789C0B4}" type="pres">
      <dgm:prSet presAssocID="{45FA2D9C-8ECA-4740-BD59-CF44372F9587}" presName="linear" presStyleCnt="0">
        <dgm:presLayoutVars>
          <dgm:dir/>
          <dgm:animLvl val="lvl"/>
          <dgm:resizeHandles val="exact"/>
        </dgm:presLayoutVars>
      </dgm:prSet>
      <dgm:spPr/>
    </dgm:pt>
    <dgm:pt modelId="{3AF1EBD0-5AFE-4B98-B084-2D70064D0565}" type="pres">
      <dgm:prSet presAssocID="{67BD3721-8E79-4C9B-9117-3C51A3F25D64}" presName="parentLin" presStyleCnt="0"/>
      <dgm:spPr/>
    </dgm:pt>
    <dgm:pt modelId="{3DD1CA2B-1722-4274-98DD-DC256F36EE0C}" type="pres">
      <dgm:prSet presAssocID="{67BD3721-8E79-4C9B-9117-3C51A3F25D64}" presName="parentLeftMargin" presStyleLbl="node1" presStyleIdx="0" presStyleCnt="3"/>
      <dgm:spPr/>
    </dgm:pt>
    <dgm:pt modelId="{EDCD41DE-E512-41EE-853C-3DFD02810B26}" type="pres">
      <dgm:prSet presAssocID="{67BD3721-8E79-4C9B-9117-3C51A3F25D64}" presName="parentText" presStyleLbl="node1" presStyleIdx="0" presStyleCnt="3">
        <dgm:presLayoutVars>
          <dgm:chMax val="0"/>
          <dgm:bulletEnabled val="1"/>
        </dgm:presLayoutVars>
      </dgm:prSet>
      <dgm:spPr/>
    </dgm:pt>
    <dgm:pt modelId="{91F7BEB9-98E2-466C-A3BA-AF999C780D4D}" type="pres">
      <dgm:prSet presAssocID="{67BD3721-8E79-4C9B-9117-3C51A3F25D64}" presName="negativeSpace" presStyleCnt="0"/>
      <dgm:spPr/>
    </dgm:pt>
    <dgm:pt modelId="{DA401EFD-F558-408B-9C9C-1D7E68788957}" type="pres">
      <dgm:prSet presAssocID="{67BD3721-8E79-4C9B-9117-3C51A3F25D64}" presName="childText" presStyleLbl="conFgAcc1" presStyleIdx="0" presStyleCnt="3">
        <dgm:presLayoutVars>
          <dgm:bulletEnabled val="1"/>
        </dgm:presLayoutVars>
      </dgm:prSet>
      <dgm:spPr/>
    </dgm:pt>
    <dgm:pt modelId="{E1946DD7-FB49-41D0-A5C2-5175C9811D3C}" type="pres">
      <dgm:prSet presAssocID="{C135EBC7-E546-4C3A-9779-CD453BC412F9}" presName="spaceBetweenRectangles" presStyleCnt="0"/>
      <dgm:spPr/>
    </dgm:pt>
    <dgm:pt modelId="{2E7E60A3-3B3F-414C-82A9-F5573496638C}" type="pres">
      <dgm:prSet presAssocID="{E9732454-6964-4D61-BD9F-0A52F0FE1435}" presName="parentLin" presStyleCnt="0"/>
      <dgm:spPr/>
    </dgm:pt>
    <dgm:pt modelId="{E8292478-9670-46AD-8025-F7B4D8CE0272}" type="pres">
      <dgm:prSet presAssocID="{E9732454-6964-4D61-BD9F-0A52F0FE1435}" presName="parentLeftMargin" presStyleLbl="node1" presStyleIdx="0" presStyleCnt="3"/>
      <dgm:spPr/>
    </dgm:pt>
    <dgm:pt modelId="{1C94B80D-C7F5-45A0-B80D-A6E064BDDBB2}" type="pres">
      <dgm:prSet presAssocID="{E9732454-6964-4D61-BD9F-0A52F0FE1435}" presName="parentText" presStyleLbl="node1" presStyleIdx="1" presStyleCnt="3">
        <dgm:presLayoutVars>
          <dgm:chMax val="0"/>
          <dgm:bulletEnabled val="1"/>
        </dgm:presLayoutVars>
      </dgm:prSet>
      <dgm:spPr/>
    </dgm:pt>
    <dgm:pt modelId="{D8975B3A-5D29-4B8A-A209-7BB57F9686A7}" type="pres">
      <dgm:prSet presAssocID="{E9732454-6964-4D61-BD9F-0A52F0FE1435}" presName="negativeSpace" presStyleCnt="0"/>
      <dgm:spPr/>
    </dgm:pt>
    <dgm:pt modelId="{D39515B6-A870-4E00-BE02-5191E410533F}" type="pres">
      <dgm:prSet presAssocID="{E9732454-6964-4D61-BD9F-0A52F0FE1435}" presName="childText" presStyleLbl="conFgAcc1" presStyleIdx="1" presStyleCnt="3">
        <dgm:presLayoutVars>
          <dgm:bulletEnabled val="1"/>
        </dgm:presLayoutVars>
      </dgm:prSet>
      <dgm:spPr/>
    </dgm:pt>
    <dgm:pt modelId="{238831CD-D468-4FC3-BA7C-98D3E3D3CF60}" type="pres">
      <dgm:prSet presAssocID="{13296B2C-B146-4FF3-B0CF-DE9CAE0BC264}" presName="spaceBetweenRectangles" presStyleCnt="0"/>
      <dgm:spPr/>
    </dgm:pt>
    <dgm:pt modelId="{3C0C2645-1ABD-46A4-8F42-BB1DD294DEC2}" type="pres">
      <dgm:prSet presAssocID="{AA2DCE16-8EF3-4248-8284-92D0D481E29A}" presName="parentLin" presStyleCnt="0"/>
      <dgm:spPr/>
    </dgm:pt>
    <dgm:pt modelId="{4310F943-EE55-4DA0-8354-EA9BFDD2920C}" type="pres">
      <dgm:prSet presAssocID="{AA2DCE16-8EF3-4248-8284-92D0D481E29A}" presName="parentLeftMargin" presStyleLbl="node1" presStyleIdx="1" presStyleCnt="3"/>
      <dgm:spPr/>
    </dgm:pt>
    <dgm:pt modelId="{8790C271-F8C5-40D9-8534-32F54C60ABF0}" type="pres">
      <dgm:prSet presAssocID="{AA2DCE16-8EF3-4248-8284-92D0D481E29A}" presName="parentText" presStyleLbl="node1" presStyleIdx="2" presStyleCnt="3">
        <dgm:presLayoutVars>
          <dgm:chMax val="0"/>
          <dgm:bulletEnabled val="1"/>
        </dgm:presLayoutVars>
      </dgm:prSet>
      <dgm:spPr/>
    </dgm:pt>
    <dgm:pt modelId="{C1557489-DBA8-4027-BDF8-5808A172E9D6}" type="pres">
      <dgm:prSet presAssocID="{AA2DCE16-8EF3-4248-8284-92D0D481E29A}" presName="negativeSpace" presStyleCnt="0"/>
      <dgm:spPr/>
    </dgm:pt>
    <dgm:pt modelId="{35AC6AC7-B8D6-4568-8DC5-894A2ED2F6FE}" type="pres">
      <dgm:prSet presAssocID="{AA2DCE16-8EF3-4248-8284-92D0D481E29A}" presName="childText" presStyleLbl="conFgAcc1" presStyleIdx="2" presStyleCnt="3">
        <dgm:presLayoutVars>
          <dgm:bulletEnabled val="1"/>
        </dgm:presLayoutVars>
      </dgm:prSet>
      <dgm:spPr/>
    </dgm:pt>
  </dgm:ptLst>
  <dgm:cxnLst>
    <dgm:cxn modelId="{FD8BFF26-09CE-4ADE-92BE-510398BE03DA}" srcId="{45FA2D9C-8ECA-4740-BD59-CF44372F9587}" destId="{E9732454-6964-4D61-BD9F-0A52F0FE1435}" srcOrd="1" destOrd="0" parTransId="{D5F13C97-99AA-45CF-90D4-C4DE552462E5}" sibTransId="{13296B2C-B146-4FF3-B0CF-DE9CAE0BC264}"/>
    <dgm:cxn modelId="{43EEFB2B-17BB-49E7-99A2-15725A0BD71A}" type="presOf" srcId="{45FA2D9C-8ECA-4740-BD59-CF44372F9587}" destId="{EF684D3E-BA2C-4A4A-A5F6-C33D0789C0B4}" srcOrd="0" destOrd="0" presId="urn:microsoft.com/office/officeart/2005/8/layout/list1"/>
    <dgm:cxn modelId="{46EAF130-8288-4F32-9315-7E3D1121798A}" type="presOf" srcId="{469C21D5-7AD9-4AFD-9519-C8568010F78F}" destId="{DA401EFD-F558-408B-9C9C-1D7E68788957}" srcOrd="0" destOrd="0" presId="urn:microsoft.com/office/officeart/2005/8/layout/list1"/>
    <dgm:cxn modelId="{0CEF226D-F598-4A1A-BBD8-87E233A0B928}" srcId="{45FA2D9C-8ECA-4740-BD59-CF44372F9587}" destId="{AA2DCE16-8EF3-4248-8284-92D0D481E29A}" srcOrd="2" destOrd="0" parTransId="{AAAD87A7-08B9-4F03-A548-7F4475F7C861}" sibTransId="{06EC3849-AEFA-48CD-89F9-AA67397C5AC3}"/>
    <dgm:cxn modelId="{AE0BED71-B273-44BF-A4E4-A89B858FDC6E}" srcId="{67BD3721-8E79-4C9B-9117-3C51A3F25D64}" destId="{469C21D5-7AD9-4AFD-9519-C8568010F78F}" srcOrd="0" destOrd="0" parTransId="{1DAB9956-7303-4D1E-9429-D23537B3ED0F}" sibTransId="{1D5F4054-7DC2-4BD9-9893-E91484292F25}"/>
    <dgm:cxn modelId="{197EFA7D-81B0-47A7-8C8A-96FAC905B937}" type="presOf" srcId="{84190789-20E3-4AD8-95CF-F4412F077398}" destId="{D39515B6-A870-4E00-BE02-5191E410533F}" srcOrd="0" destOrd="0" presId="urn:microsoft.com/office/officeart/2005/8/layout/list1"/>
    <dgm:cxn modelId="{3200D97F-2F0B-482E-8DAB-C32F696853DA}" srcId="{E9732454-6964-4D61-BD9F-0A52F0FE1435}" destId="{84190789-20E3-4AD8-95CF-F4412F077398}" srcOrd="0" destOrd="0" parTransId="{8205CB82-660E-4E10-934F-5D8E8C714CDA}" sibTransId="{2CC414FE-3380-45C3-B13E-2D7C4B66844D}"/>
    <dgm:cxn modelId="{4FE922A1-2265-4D1B-A1CD-90AF4218273B}" type="presOf" srcId="{AA2DCE16-8EF3-4248-8284-92D0D481E29A}" destId="{4310F943-EE55-4DA0-8354-EA9BFDD2920C}" srcOrd="0" destOrd="0" presId="urn:microsoft.com/office/officeart/2005/8/layout/list1"/>
    <dgm:cxn modelId="{AEE8BBA5-A7B5-48E8-8218-631F640E17F7}" srcId="{45FA2D9C-8ECA-4740-BD59-CF44372F9587}" destId="{67BD3721-8E79-4C9B-9117-3C51A3F25D64}" srcOrd="0" destOrd="0" parTransId="{3D8BF4D2-74BD-4B70-BC2D-A9EDE8B96A3E}" sibTransId="{C135EBC7-E546-4C3A-9779-CD453BC412F9}"/>
    <dgm:cxn modelId="{40F28EBD-A213-4687-B9FC-4B1B7FAFAB7B}" type="presOf" srcId="{36B2F571-6642-4051-AC1C-ADA7074CC19F}" destId="{35AC6AC7-B8D6-4568-8DC5-894A2ED2F6FE}" srcOrd="0" destOrd="0" presId="urn:microsoft.com/office/officeart/2005/8/layout/list1"/>
    <dgm:cxn modelId="{4B7CB7BE-860E-4B64-814D-4727AEE95620}" srcId="{AA2DCE16-8EF3-4248-8284-92D0D481E29A}" destId="{CCC2AAEF-97ED-4FDE-ACBA-1CB53142EE74}" srcOrd="1" destOrd="0" parTransId="{5B6D5DE3-F4C8-4B91-9B0E-955CB93201F7}" sibTransId="{51F0E8FC-9257-40DA-A101-3656B7204654}"/>
    <dgm:cxn modelId="{59442AC1-A59C-4458-9CF5-5968C865CF74}" srcId="{AA2DCE16-8EF3-4248-8284-92D0D481E29A}" destId="{36B2F571-6642-4051-AC1C-ADA7074CC19F}" srcOrd="0" destOrd="0" parTransId="{8D0A4A93-93C2-4503-8096-A1E5EEAB0587}" sibTransId="{30BEEDDC-E6A3-4421-8990-2EB9D0139348}"/>
    <dgm:cxn modelId="{4537CAC3-B196-435B-93BB-2C4A1A805AD2}" type="presOf" srcId="{AA2DCE16-8EF3-4248-8284-92D0D481E29A}" destId="{8790C271-F8C5-40D9-8534-32F54C60ABF0}" srcOrd="1" destOrd="0" presId="urn:microsoft.com/office/officeart/2005/8/layout/list1"/>
    <dgm:cxn modelId="{5DE299C9-619C-4D9A-BB0C-B0831061A54A}" type="presOf" srcId="{67BD3721-8E79-4C9B-9117-3C51A3F25D64}" destId="{EDCD41DE-E512-41EE-853C-3DFD02810B26}" srcOrd="1" destOrd="0" presId="urn:microsoft.com/office/officeart/2005/8/layout/list1"/>
    <dgm:cxn modelId="{EABB4DCA-3D5D-4D86-8BB3-6C10F7014E8D}" type="presOf" srcId="{67BD3721-8E79-4C9B-9117-3C51A3F25D64}" destId="{3DD1CA2B-1722-4274-98DD-DC256F36EE0C}" srcOrd="0" destOrd="0" presId="urn:microsoft.com/office/officeart/2005/8/layout/list1"/>
    <dgm:cxn modelId="{89E700CD-9F98-45A8-ABB2-B2747E94AB1B}" type="presOf" srcId="{E9732454-6964-4D61-BD9F-0A52F0FE1435}" destId="{E8292478-9670-46AD-8025-F7B4D8CE0272}" srcOrd="0" destOrd="0" presId="urn:microsoft.com/office/officeart/2005/8/layout/list1"/>
    <dgm:cxn modelId="{B2DBEFE0-1BC0-4568-95EA-058551033455}" type="presOf" srcId="{CCC2AAEF-97ED-4FDE-ACBA-1CB53142EE74}" destId="{35AC6AC7-B8D6-4568-8DC5-894A2ED2F6FE}" srcOrd="0" destOrd="1" presId="urn:microsoft.com/office/officeart/2005/8/layout/list1"/>
    <dgm:cxn modelId="{E98F97F3-81B9-406D-8A74-94B0326C1628}" type="presOf" srcId="{E9732454-6964-4D61-BD9F-0A52F0FE1435}" destId="{1C94B80D-C7F5-45A0-B80D-A6E064BDDBB2}" srcOrd="1" destOrd="0" presId="urn:microsoft.com/office/officeart/2005/8/layout/list1"/>
    <dgm:cxn modelId="{E1CC5FC1-B24B-4E5B-AE8D-118C7BA0D99F}" type="presParOf" srcId="{EF684D3E-BA2C-4A4A-A5F6-C33D0789C0B4}" destId="{3AF1EBD0-5AFE-4B98-B084-2D70064D0565}" srcOrd="0" destOrd="0" presId="urn:microsoft.com/office/officeart/2005/8/layout/list1"/>
    <dgm:cxn modelId="{F9EB9C95-D58A-4146-9432-17A2DF5DF622}" type="presParOf" srcId="{3AF1EBD0-5AFE-4B98-B084-2D70064D0565}" destId="{3DD1CA2B-1722-4274-98DD-DC256F36EE0C}" srcOrd="0" destOrd="0" presId="urn:microsoft.com/office/officeart/2005/8/layout/list1"/>
    <dgm:cxn modelId="{9DC455A6-72EA-4E74-9637-816DCEEC7C40}" type="presParOf" srcId="{3AF1EBD0-5AFE-4B98-B084-2D70064D0565}" destId="{EDCD41DE-E512-41EE-853C-3DFD02810B26}" srcOrd="1" destOrd="0" presId="urn:microsoft.com/office/officeart/2005/8/layout/list1"/>
    <dgm:cxn modelId="{24C79EE0-7E81-4BC0-8672-973366E06CE1}" type="presParOf" srcId="{EF684D3E-BA2C-4A4A-A5F6-C33D0789C0B4}" destId="{91F7BEB9-98E2-466C-A3BA-AF999C780D4D}" srcOrd="1" destOrd="0" presId="urn:microsoft.com/office/officeart/2005/8/layout/list1"/>
    <dgm:cxn modelId="{EB7C1F9C-B831-46E8-8233-02F09DAD789E}" type="presParOf" srcId="{EF684D3E-BA2C-4A4A-A5F6-C33D0789C0B4}" destId="{DA401EFD-F558-408B-9C9C-1D7E68788957}" srcOrd="2" destOrd="0" presId="urn:microsoft.com/office/officeart/2005/8/layout/list1"/>
    <dgm:cxn modelId="{321F3166-B8E9-4FA6-BC76-C1391F135EBE}" type="presParOf" srcId="{EF684D3E-BA2C-4A4A-A5F6-C33D0789C0B4}" destId="{E1946DD7-FB49-41D0-A5C2-5175C9811D3C}" srcOrd="3" destOrd="0" presId="urn:microsoft.com/office/officeart/2005/8/layout/list1"/>
    <dgm:cxn modelId="{FBC148E4-F181-4B4F-AFD5-CF30158D7B86}" type="presParOf" srcId="{EF684D3E-BA2C-4A4A-A5F6-C33D0789C0B4}" destId="{2E7E60A3-3B3F-414C-82A9-F5573496638C}" srcOrd="4" destOrd="0" presId="urn:microsoft.com/office/officeart/2005/8/layout/list1"/>
    <dgm:cxn modelId="{75D5BE1E-B3FC-477E-B1EB-DDA56B3D2051}" type="presParOf" srcId="{2E7E60A3-3B3F-414C-82A9-F5573496638C}" destId="{E8292478-9670-46AD-8025-F7B4D8CE0272}" srcOrd="0" destOrd="0" presId="urn:microsoft.com/office/officeart/2005/8/layout/list1"/>
    <dgm:cxn modelId="{8BA3846B-0838-4C37-BE52-BFC2591ED193}" type="presParOf" srcId="{2E7E60A3-3B3F-414C-82A9-F5573496638C}" destId="{1C94B80D-C7F5-45A0-B80D-A6E064BDDBB2}" srcOrd="1" destOrd="0" presId="urn:microsoft.com/office/officeart/2005/8/layout/list1"/>
    <dgm:cxn modelId="{2C32B930-367E-4C2A-8036-ED9ADB943905}" type="presParOf" srcId="{EF684D3E-BA2C-4A4A-A5F6-C33D0789C0B4}" destId="{D8975B3A-5D29-4B8A-A209-7BB57F9686A7}" srcOrd="5" destOrd="0" presId="urn:microsoft.com/office/officeart/2005/8/layout/list1"/>
    <dgm:cxn modelId="{AA0D0A30-09AB-45CD-90A0-FE03E542CAA2}" type="presParOf" srcId="{EF684D3E-BA2C-4A4A-A5F6-C33D0789C0B4}" destId="{D39515B6-A870-4E00-BE02-5191E410533F}" srcOrd="6" destOrd="0" presId="urn:microsoft.com/office/officeart/2005/8/layout/list1"/>
    <dgm:cxn modelId="{0C719CC7-29C4-43C0-AA21-5573E5D395B6}" type="presParOf" srcId="{EF684D3E-BA2C-4A4A-A5F6-C33D0789C0B4}" destId="{238831CD-D468-4FC3-BA7C-98D3E3D3CF60}" srcOrd="7" destOrd="0" presId="urn:microsoft.com/office/officeart/2005/8/layout/list1"/>
    <dgm:cxn modelId="{F6FCF912-9956-4B99-B298-E33EFAD42502}" type="presParOf" srcId="{EF684D3E-BA2C-4A4A-A5F6-C33D0789C0B4}" destId="{3C0C2645-1ABD-46A4-8F42-BB1DD294DEC2}" srcOrd="8" destOrd="0" presId="urn:microsoft.com/office/officeart/2005/8/layout/list1"/>
    <dgm:cxn modelId="{F3756F38-5DBA-4ED6-9464-043214118393}" type="presParOf" srcId="{3C0C2645-1ABD-46A4-8F42-BB1DD294DEC2}" destId="{4310F943-EE55-4DA0-8354-EA9BFDD2920C}" srcOrd="0" destOrd="0" presId="urn:microsoft.com/office/officeart/2005/8/layout/list1"/>
    <dgm:cxn modelId="{119CFC5A-558D-4394-AD57-1D83ECB802D7}" type="presParOf" srcId="{3C0C2645-1ABD-46A4-8F42-BB1DD294DEC2}" destId="{8790C271-F8C5-40D9-8534-32F54C60ABF0}" srcOrd="1" destOrd="0" presId="urn:microsoft.com/office/officeart/2005/8/layout/list1"/>
    <dgm:cxn modelId="{82C00C02-3B8A-4267-85C1-187081A73F25}" type="presParOf" srcId="{EF684D3E-BA2C-4A4A-A5F6-C33D0789C0B4}" destId="{C1557489-DBA8-4027-BDF8-5808A172E9D6}" srcOrd="9" destOrd="0" presId="urn:microsoft.com/office/officeart/2005/8/layout/list1"/>
    <dgm:cxn modelId="{CCED5DBA-0271-47A9-B2A6-EAFFC6B34977}" type="presParOf" srcId="{EF684D3E-BA2C-4A4A-A5F6-C33D0789C0B4}" destId="{35AC6AC7-B8D6-4568-8DC5-894A2ED2F6F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8D3C73-818D-4AE9-8309-65D24DA266FB}"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E1EA20D3-7FB9-43F5-B411-56095C28402C}">
      <dgm:prSet/>
      <dgm:spPr/>
      <dgm:t>
        <a:bodyPr/>
        <a:lstStyle/>
        <a:p>
          <a:r>
            <a:rPr lang="en-US"/>
            <a:t>Liraglutide (Saxenda) FDA approved in 2014 for weight loss</a:t>
          </a:r>
          <a:r>
            <a:rPr lang="en-US" baseline="30000"/>
            <a:t>27</a:t>
          </a:r>
          <a:endParaRPr lang="en-US"/>
        </a:p>
      </dgm:t>
    </dgm:pt>
    <dgm:pt modelId="{A437B051-0BD6-442C-ADAE-7F9001DC6529}" type="parTrans" cxnId="{C6BAB156-053B-48C0-BFC2-16F00725F25A}">
      <dgm:prSet/>
      <dgm:spPr/>
      <dgm:t>
        <a:bodyPr/>
        <a:lstStyle/>
        <a:p>
          <a:endParaRPr lang="en-US"/>
        </a:p>
      </dgm:t>
    </dgm:pt>
    <dgm:pt modelId="{16B12DA1-9252-4655-B3D0-7C7386E6DE25}" type="sibTrans" cxnId="{C6BAB156-053B-48C0-BFC2-16F00725F25A}">
      <dgm:prSet/>
      <dgm:spPr/>
      <dgm:t>
        <a:bodyPr/>
        <a:lstStyle/>
        <a:p>
          <a:endParaRPr lang="en-US"/>
        </a:p>
      </dgm:t>
    </dgm:pt>
    <dgm:pt modelId="{343565B9-C570-4457-9881-BED0E8EF390E}">
      <dgm:prSet/>
      <dgm:spPr/>
      <dgm:t>
        <a:bodyPr/>
        <a:lstStyle/>
        <a:p>
          <a:r>
            <a:rPr lang="en-US"/>
            <a:t>Max dosing higher than when used for diabetes </a:t>
          </a:r>
        </a:p>
      </dgm:t>
    </dgm:pt>
    <dgm:pt modelId="{D6D82F16-12FD-4652-AAA2-17322D4233F2}" type="parTrans" cxnId="{42079803-F890-4DBB-A3F7-9EF5B43F185F}">
      <dgm:prSet/>
      <dgm:spPr/>
      <dgm:t>
        <a:bodyPr/>
        <a:lstStyle/>
        <a:p>
          <a:endParaRPr lang="en-US"/>
        </a:p>
      </dgm:t>
    </dgm:pt>
    <dgm:pt modelId="{15E7380C-4942-4BF0-B25E-4AE0ED99DF64}" type="sibTrans" cxnId="{42079803-F890-4DBB-A3F7-9EF5B43F185F}">
      <dgm:prSet/>
      <dgm:spPr/>
      <dgm:t>
        <a:bodyPr/>
        <a:lstStyle/>
        <a:p>
          <a:endParaRPr lang="en-US"/>
        </a:p>
      </dgm:t>
    </dgm:pt>
    <dgm:pt modelId="{D95BD129-CC39-4524-B992-94C64A6FA6F4}">
      <dgm:prSet/>
      <dgm:spPr/>
      <dgm:t>
        <a:bodyPr/>
        <a:lstStyle/>
        <a:p>
          <a:r>
            <a:rPr lang="en-US"/>
            <a:t>3 mg daily vs 1.8 mg daily</a:t>
          </a:r>
        </a:p>
      </dgm:t>
    </dgm:pt>
    <dgm:pt modelId="{02E5A0FD-7B3A-4C21-86DF-FD4CB855264B}" type="parTrans" cxnId="{3C981D0E-0410-4A60-A7C6-D94EB76AA6CF}">
      <dgm:prSet/>
      <dgm:spPr/>
      <dgm:t>
        <a:bodyPr/>
        <a:lstStyle/>
        <a:p>
          <a:endParaRPr lang="en-US"/>
        </a:p>
      </dgm:t>
    </dgm:pt>
    <dgm:pt modelId="{EA2AA000-038B-43E1-BE3E-E51B2D0EDD8A}" type="sibTrans" cxnId="{3C981D0E-0410-4A60-A7C6-D94EB76AA6CF}">
      <dgm:prSet/>
      <dgm:spPr/>
      <dgm:t>
        <a:bodyPr/>
        <a:lstStyle/>
        <a:p>
          <a:endParaRPr lang="en-US"/>
        </a:p>
      </dgm:t>
    </dgm:pt>
    <dgm:pt modelId="{034D9DEA-95A1-431D-A273-EE8E6FC182C9}">
      <dgm:prSet/>
      <dgm:spPr/>
      <dgm:t>
        <a:bodyPr/>
        <a:lstStyle/>
        <a:p>
          <a:r>
            <a:rPr lang="en-US"/>
            <a:t>Phase 3 trials</a:t>
          </a:r>
          <a:r>
            <a:rPr lang="en-US" baseline="30000"/>
            <a:t>28</a:t>
          </a:r>
          <a:endParaRPr lang="en-US"/>
        </a:p>
      </dgm:t>
    </dgm:pt>
    <dgm:pt modelId="{9910C073-B4C9-4262-B55C-3F3DA1F3BD4D}" type="parTrans" cxnId="{9B9A43E5-C015-475E-A5FD-005CDE323D75}">
      <dgm:prSet/>
      <dgm:spPr/>
      <dgm:t>
        <a:bodyPr/>
        <a:lstStyle/>
        <a:p>
          <a:endParaRPr lang="en-US"/>
        </a:p>
      </dgm:t>
    </dgm:pt>
    <dgm:pt modelId="{F2E5E0E5-2F79-428E-9FB2-EE610A3A5BDB}" type="sibTrans" cxnId="{9B9A43E5-C015-475E-A5FD-005CDE323D75}">
      <dgm:prSet/>
      <dgm:spPr/>
      <dgm:t>
        <a:bodyPr/>
        <a:lstStyle/>
        <a:p>
          <a:endParaRPr lang="en-US"/>
        </a:p>
      </dgm:t>
    </dgm:pt>
    <dgm:pt modelId="{705F5442-6E63-492A-832E-3A7EB0B87D5F}">
      <dgm:prSet/>
      <dgm:spPr/>
      <dgm:t>
        <a:bodyPr/>
        <a:lstStyle/>
        <a:p>
          <a:r>
            <a:rPr lang="en-US"/>
            <a:t>20 weeks: body weight -4.4 kg vs placebo (95% -6.0- to -2.9 kg)</a:t>
          </a:r>
        </a:p>
      </dgm:t>
    </dgm:pt>
    <dgm:pt modelId="{23CC84AA-9282-49E4-B5E3-88256C857AE8}" type="parTrans" cxnId="{DA7E5C13-0473-42F2-8BA7-A385EC972049}">
      <dgm:prSet/>
      <dgm:spPr/>
      <dgm:t>
        <a:bodyPr/>
        <a:lstStyle/>
        <a:p>
          <a:endParaRPr lang="en-US"/>
        </a:p>
      </dgm:t>
    </dgm:pt>
    <dgm:pt modelId="{CFD5293C-80A8-4C2A-9994-F46EDDCAED25}" type="sibTrans" cxnId="{DA7E5C13-0473-42F2-8BA7-A385EC972049}">
      <dgm:prSet/>
      <dgm:spPr/>
      <dgm:t>
        <a:bodyPr/>
        <a:lstStyle/>
        <a:p>
          <a:endParaRPr lang="en-US"/>
        </a:p>
      </dgm:t>
    </dgm:pt>
    <dgm:pt modelId="{3C29F16F-C805-4CA9-A7C4-9CA8CEED695B}">
      <dgm:prSet/>
      <dgm:spPr/>
      <dgm:t>
        <a:bodyPr/>
        <a:lstStyle/>
        <a:p>
          <a:r>
            <a:rPr lang="en-US"/>
            <a:t>76.1% achieved &gt;/= 5% body weight loss</a:t>
          </a:r>
        </a:p>
      </dgm:t>
    </dgm:pt>
    <dgm:pt modelId="{D654F18E-4461-49E2-9C28-9011CC6A193B}" type="parTrans" cxnId="{29274324-616A-4D83-8DEB-96687D495D15}">
      <dgm:prSet/>
      <dgm:spPr/>
      <dgm:t>
        <a:bodyPr/>
        <a:lstStyle/>
        <a:p>
          <a:endParaRPr lang="en-US"/>
        </a:p>
      </dgm:t>
    </dgm:pt>
    <dgm:pt modelId="{9BBB1BF6-B883-4E02-BC90-691EF11A60CA}" type="sibTrans" cxnId="{29274324-616A-4D83-8DEB-96687D495D15}">
      <dgm:prSet/>
      <dgm:spPr/>
      <dgm:t>
        <a:bodyPr/>
        <a:lstStyle/>
        <a:p>
          <a:endParaRPr lang="en-US"/>
        </a:p>
      </dgm:t>
    </dgm:pt>
    <dgm:pt modelId="{4EE3442B-FE2D-4EC9-BDA3-8E7107417815}">
      <dgm:prSet/>
      <dgm:spPr/>
      <dgm:t>
        <a:bodyPr/>
        <a:lstStyle/>
        <a:p>
          <a:r>
            <a:rPr lang="en-US"/>
            <a:t>2 year extended trial: body weight -5.8 kg vs placebo (95% CI: ‐8.0 to ‐3.7 kg)</a:t>
          </a:r>
        </a:p>
      </dgm:t>
    </dgm:pt>
    <dgm:pt modelId="{EAA57251-C71B-4FC3-8390-9FB88FBEC9BE}" type="parTrans" cxnId="{7D0F58D2-0D79-4E4E-BA10-5028D506600D}">
      <dgm:prSet/>
      <dgm:spPr/>
      <dgm:t>
        <a:bodyPr/>
        <a:lstStyle/>
        <a:p>
          <a:endParaRPr lang="en-US"/>
        </a:p>
      </dgm:t>
    </dgm:pt>
    <dgm:pt modelId="{6DFFEC07-35A9-4FDB-9091-8D5D37D74E40}" type="sibTrans" cxnId="{7D0F58D2-0D79-4E4E-BA10-5028D506600D}">
      <dgm:prSet/>
      <dgm:spPr/>
      <dgm:t>
        <a:bodyPr/>
        <a:lstStyle/>
        <a:p>
          <a:endParaRPr lang="en-US"/>
        </a:p>
      </dgm:t>
    </dgm:pt>
    <dgm:pt modelId="{2C103E54-AB66-40AA-917D-B5BDE3D6BB90}">
      <dgm:prSet/>
      <dgm:spPr/>
      <dgm:t>
        <a:bodyPr/>
        <a:lstStyle/>
        <a:p>
          <a:r>
            <a:rPr lang="en-US"/>
            <a:t>73% achieved &gt;/= 5% body weight loss</a:t>
          </a:r>
        </a:p>
      </dgm:t>
    </dgm:pt>
    <dgm:pt modelId="{266DEDD5-F114-40AF-AE6B-6DC2C04412D7}" type="parTrans" cxnId="{B2BB4BE0-27D4-4FF2-AB81-D5E35B96D7B3}">
      <dgm:prSet/>
      <dgm:spPr/>
      <dgm:t>
        <a:bodyPr/>
        <a:lstStyle/>
        <a:p>
          <a:endParaRPr lang="en-US"/>
        </a:p>
      </dgm:t>
    </dgm:pt>
    <dgm:pt modelId="{8BAB6D8C-5DF5-4B7D-8568-9A43097098AC}" type="sibTrans" cxnId="{B2BB4BE0-27D4-4FF2-AB81-D5E35B96D7B3}">
      <dgm:prSet/>
      <dgm:spPr/>
      <dgm:t>
        <a:bodyPr/>
        <a:lstStyle/>
        <a:p>
          <a:endParaRPr lang="en-US"/>
        </a:p>
      </dgm:t>
    </dgm:pt>
    <dgm:pt modelId="{F3BC2ADB-4A5D-4F0E-BC35-8AA0067B193E}">
      <dgm:prSet/>
      <dgm:spPr/>
      <dgm:t>
        <a:bodyPr/>
        <a:lstStyle/>
        <a:p>
          <a:r>
            <a:rPr lang="en-US"/>
            <a:t>Sales decreased in the US in 2020, but overall increased internationally</a:t>
          </a:r>
        </a:p>
      </dgm:t>
    </dgm:pt>
    <dgm:pt modelId="{D26CCDC0-F199-4240-931D-1253A5AE2149}" type="parTrans" cxnId="{FFD5D121-E7C0-4645-9DB6-2DC8E7A88307}">
      <dgm:prSet/>
      <dgm:spPr/>
      <dgm:t>
        <a:bodyPr/>
        <a:lstStyle/>
        <a:p>
          <a:endParaRPr lang="en-US"/>
        </a:p>
      </dgm:t>
    </dgm:pt>
    <dgm:pt modelId="{307BABC6-AB36-41B4-829C-68DFB676EDB4}" type="sibTrans" cxnId="{FFD5D121-E7C0-4645-9DB6-2DC8E7A88307}">
      <dgm:prSet/>
      <dgm:spPr/>
      <dgm:t>
        <a:bodyPr/>
        <a:lstStyle/>
        <a:p>
          <a:endParaRPr lang="en-US"/>
        </a:p>
      </dgm:t>
    </dgm:pt>
    <dgm:pt modelId="{D92E423D-25B4-4579-9E0E-04FB85694B9E}" type="pres">
      <dgm:prSet presAssocID="{778D3C73-818D-4AE9-8309-65D24DA266FB}" presName="linear" presStyleCnt="0">
        <dgm:presLayoutVars>
          <dgm:animLvl val="lvl"/>
          <dgm:resizeHandles val="exact"/>
        </dgm:presLayoutVars>
      </dgm:prSet>
      <dgm:spPr/>
    </dgm:pt>
    <dgm:pt modelId="{57BE7AC8-FB85-475D-905B-3EC560B8B166}" type="pres">
      <dgm:prSet presAssocID="{E1EA20D3-7FB9-43F5-B411-56095C28402C}" presName="parentText" presStyleLbl="node1" presStyleIdx="0" presStyleCnt="4">
        <dgm:presLayoutVars>
          <dgm:chMax val="0"/>
          <dgm:bulletEnabled val="1"/>
        </dgm:presLayoutVars>
      </dgm:prSet>
      <dgm:spPr/>
    </dgm:pt>
    <dgm:pt modelId="{E472C0E1-CC8A-45E2-A696-A540282EE8DD}" type="pres">
      <dgm:prSet presAssocID="{16B12DA1-9252-4655-B3D0-7C7386E6DE25}" presName="spacer" presStyleCnt="0"/>
      <dgm:spPr/>
    </dgm:pt>
    <dgm:pt modelId="{0CDEDCF9-BA86-4D93-912D-8DE0DCA08762}" type="pres">
      <dgm:prSet presAssocID="{343565B9-C570-4457-9881-BED0E8EF390E}" presName="parentText" presStyleLbl="node1" presStyleIdx="1" presStyleCnt="4">
        <dgm:presLayoutVars>
          <dgm:chMax val="0"/>
          <dgm:bulletEnabled val="1"/>
        </dgm:presLayoutVars>
      </dgm:prSet>
      <dgm:spPr/>
    </dgm:pt>
    <dgm:pt modelId="{02650B06-CB07-4DD0-BDAA-4F0F89930C5E}" type="pres">
      <dgm:prSet presAssocID="{343565B9-C570-4457-9881-BED0E8EF390E}" presName="childText" presStyleLbl="revTx" presStyleIdx="0" presStyleCnt="2">
        <dgm:presLayoutVars>
          <dgm:bulletEnabled val="1"/>
        </dgm:presLayoutVars>
      </dgm:prSet>
      <dgm:spPr/>
    </dgm:pt>
    <dgm:pt modelId="{7D8F340C-BBBD-4F11-8B58-8FDC62E97CC1}" type="pres">
      <dgm:prSet presAssocID="{034D9DEA-95A1-431D-A273-EE8E6FC182C9}" presName="parentText" presStyleLbl="node1" presStyleIdx="2" presStyleCnt="4">
        <dgm:presLayoutVars>
          <dgm:chMax val="0"/>
          <dgm:bulletEnabled val="1"/>
        </dgm:presLayoutVars>
      </dgm:prSet>
      <dgm:spPr/>
    </dgm:pt>
    <dgm:pt modelId="{60F7FD10-5414-4505-8316-CC4C6F2CF632}" type="pres">
      <dgm:prSet presAssocID="{034D9DEA-95A1-431D-A273-EE8E6FC182C9}" presName="childText" presStyleLbl="revTx" presStyleIdx="1" presStyleCnt="2">
        <dgm:presLayoutVars>
          <dgm:bulletEnabled val="1"/>
        </dgm:presLayoutVars>
      </dgm:prSet>
      <dgm:spPr/>
    </dgm:pt>
    <dgm:pt modelId="{73836C0E-F4B0-43EB-8C25-57DB08DDC3C4}" type="pres">
      <dgm:prSet presAssocID="{F3BC2ADB-4A5D-4F0E-BC35-8AA0067B193E}" presName="parentText" presStyleLbl="node1" presStyleIdx="3" presStyleCnt="4">
        <dgm:presLayoutVars>
          <dgm:chMax val="0"/>
          <dgm:bulletEnabled val="1"/>
        </dgm:presLayoutVars>
      </dgm:prSet>
      <dgm:spPr/>
    </dgm:pt>
  </dgm:ptLst>
  <dgm:cxnLst>
    <dgm:cxn modelId="{42079803-F890-4DBB-A3F7-9EF5B43F185F}" srcId="{778D3C73-818D-4AE9-8309-65D24DA266FB}" destId="{343565B9-C570-4457-9881-BED0E8EF390E}" srcOrd="1" destOrd="0" parTransId="{D6D82F16-12FD-4652-AAA2-17322D4233F2}" sibTransId="{15E7380C-4942-4BF0-B25E-4AE0ED99DF64}"/>
    <dgm:cxn modelId="{4DECE70B-F60E-4A74-B054-2B4B61B80DBD}" type="presOf" srcId="{778D3C73-818D-4AE9-8309-65D24DA266FB}" destId="{D92E423D-25B4-4579-9E0E-04FB85694B9E}" srcOrd="0" destOrd="0" presId="urn:microsoft.com/office/officeart/2005/8/layout/vList2"/>
    <dgm:cxn modelId="{3C981D0E-0410-4A60-A7C6-D94EB76AA6CF}" srcId="{343565B9-C570-4457-9881-BED0E8EF390E}" destId="{D95BD129-CC39-4524-B992-94C64A6FA6F4}" srcOrd="0" destOrd="0" parTransId="{02E5A0FD-7B3A-4C21-86DF-FD4CB855264B}" sibTransId="{EA2AA000-038B-43E1-BE3E-E51B2D0EDD8A}"/>
    <dgm:cxn modelId="{DA7E5C13-0473-42F2-8BA7-A385EC972049}" srcId="{034D9DEA-95A1-431D-A273-EE8E6FC182C9}" destId="{705F5442-6E63-492A-832E-3A7EB0B87D5F}" srcOrd="0" destOrd="0" parTransId="{23CC84AA-9282-49E4-B5E3-88256C857AE8}" sibTransId="{CFD5293C-80A8-4C2A-9994-F46EDDCAED25}"/>
    <dgm:cxn modelId="{FFD5D121-E7C0-4645-9DB6-2DC8E7A88307}" srcId="{778D3C73-818D-4AE9-8309-65D24DA266FB}" destId="{F3BC2ADB-4A5D-4F0E-BC35-8AA0067B193E}" srcOrd="3" destOrd="0" parTransId="{D26CCDC0-F199-4240-931D-1253A5AE2149}" sibTransId="{307BABC6-AB36-41B4-829C-68DFB676EDB4}"/>
    <dgm:cxn modelId="{29274324-616A-4D83-8DEB-96687D495D15}" srcId="{705F5442-6E63-492A-832E-3A7EB0B87D5F}" destId="{3C29F16F-C805-4CA9-A7C4-9CA8CEED695B}" srcOrd="0" destOrd="0" parTransId="{D654F18E-4461-49E2-9C28-9011CC6A193B}" sibTransId="{9BBB1BF6-B883-4E02-BC90-691EF11A60CA}"/>
    <dgm:cxn modelId="{E924025D-352A-4A97-9C4E-FD831FD69F77}" type="presOf" srcId="{705F5442-6E63-492A-832E-3A7EB0B87D5F}" destId="{60F7FD10-5414-4505-8316-CC4C6F2CF632}" srcOrd="0" destOrd="0" presId="urn:microsoft.com/office/officeart/2005/8/layout/vList2"/>
    <dgm:cxn modelId="{A21FB16E-D191-436F-886E-FDB76903A543}" type="presOf" srcId="{3C29F16F-C805-4CA9-A7C4-9CA8CEED695B}" destId="{60F7FD10-5414-4505-8316-CC4C6F2CF632}" srcOrd="0" destOrd="1" presId="urn:microsoft.com/office/officeart/2005/8/layout/vList2"/>
    <dgm:cxn modelId="{C6BAB156-053B-48C0-BFC2-16F00725F25A}" srcId="{778D3C73-818D-4AE9-8309-65D24DA266FB}" destId="{E1EA20D3-7FB9-43F5-B411-56095C28402C}" srcOrd="0" destOrd="0" parTransId="{A437B051-0BD6-442C-ADAE-7F9001DC6529}" sibTransId="{16B12DA1-9252-4655-B3D0-7C7386E6DE25}"/>
    <dgm:cxn modelId="{A0B79C7B-2B3B-49F8-9733-EC591E4598B3}" type="presOf" srcId="{F3BC2ADB-4A5D-4F0E-BC35-8AA0067B193E}" destId="{73836C0E-F4B0-43EB-8C25-57DB08DDC3C4}" srcOrd="0" destOrd="0" presId="urn:microsoft.com/office/officeart/2005/8/layout/vList2"/>
    <dgm:cxn modelId="{F799B77B-882B-480C-AF75-D16DC251B190}" type="presOf" srcId="{2C103E54-AB66-40AA-917D-B5BDE3D6BB90}" destId="{60F7FD10-5414-4505-8316-CC4C6F2CF632}" srcOrd="0" destOrd="3" presId="urn:microsoft.com/office/officeart/2005/8/layout/vList2"/>
    <dgm:cxn modelId="{64D0C57E-F5F6-49C1-83C9-545F37FA11ED}" type="presOf" srcId="{D95BD129-CC39-4524-B992-94C64A6FA6F4}" destId="{02650B06-CB07-4DD0-BDAA-4F0F89930C5E}" srcOrd="0" destOrd="0" presId="urn:microsoft.com/office/officeart/2005/8/layout/vList2"/>
    <dgm:cxn modelId="{0D05B692-F554-486E-BFA0-047AAE88BC81}" type="presOf" srcId="{343565B9-C570-4457-9881-BED0E8EF390E}" destId="{0CDEDCF9-BA86-4D93-912D-8DE0DCA08762}" srcOrd="0" destOrd="0" presId="urn:microsoft.com/office/officeart/2005/8/layout/vList2"/>
    <dgm:cxn modelId="{B527A09A-13ED-4F64-B6D5-52495C5A0961}" type="presOf" srcId="{4EE3442B-FE2D-4EC9-BDA3-8E7107417815}" destId="{60F7FD10-5414-4505-8316-CC4C6F2CF632}" srcOrd="0" destOrd="2" presId="urn:microsoft.com/office/officeart/2005/8/layout/vList2"/>
    <dgm:cxn modelId="{40BFBDA8-C51B-42E3-A156-1DDC16FB8CD9}" type="presOf" srcId="{E1EA20D3-7FB9-43F5-B411-56095C28402C}" destId="{57BE7AC8-FB85-475D-905B-3EC560B8B166}" srcOrd="0" destOrd="0" presId="urn:microsoft.com/office/officeart/2005/8/layout/vList2"/>
    <dgm:cxn modelId="{7D0F58D2-0D79-4E4E-BA10-5028D506600D}" srcId="{034D9DEA-95A1-431D-A273-EE8E6FC182C9}" destId="{4EE3442B-FE2D-4EC9-BDA3-8E7107417815}" srcOrd="1" destOrd="0" parTransId="{EAA57251-C71B-4FC3-8390-9FB88FBEC9BE}" sibTransId="{6DFFEC07-35A9-4FDB-9091-8D5D37D74E40}"/>
    <dgm:cxn modelId="{6B0C72D7-CE98-4851-B90B-FBD0AEB7CEB5}" type="presOf" srcId="{034D9DEA-95A1-431D-A273-EE8E6FC182C9}" destId="{7D8F340C-BBBD-4F11-8B58-8FDC62E97CC1}" srcOrd="0" destOrd="0" presId="urn:microsoft.com/office/officeart/2005/8/layout/vList2"/>
    <dgm:cxn modelId="{B2BB4BE0-27D4-4FF2-AB81-D5E35B96D7B3}" srcId="{4EE3442B-FE2D-4EC9-BDA3-8E7107417815}" destId="{2C103E54-AB66-40AA-917D-B5BDE3D6BB90}" srcOrd="0" destOrd="0" parTransId="{266DEDD5-F114-40AF-AE6B-6DC2C04412D7}" sibTransId="{8BAB6D8C-5DF5-4B7D-8568-9A43097098AC}"/>
    <dgm:cxn modelId="{9B9A43E5-C015-475E-A5FD-005CDE323D75}" srcId="{778D3C73-818D-4AE9-8309-65D24DA266FB}" destId="{034D9DEA-95A1-431D-A273-EE8E6FC182C9}" srcOrd="2" destOrd="0" parTransId="{9910C073-B4C9-4262-B55C-3F3DA1F3BD4D}" sibTransId="{F2E5E0E5-2F79-428E-9FB2-EE610A3A5BDB}"/>
    <dgm:cxn modelId="{B3D6922F-6220-41FE-B80E-781C493D02EB}" type="presParOf" srcId="{D92E423D-25B4-4579-9E0E-04FB85694B9E}" destId="{57BE7AC8-FB85-475D-905B-3EC560B8B166}" srcOrd="0" destOrd="0" presId="urn:microsoft.com/office/officeart/2005/8/layout/vList2"/>
    <dgm:cxn modelId="{46D3BAF6-FB3F-4211-BCAA-DA9B86575246}" type="presParOf" srcId="{D92E423D-25B4-4579-9E0E-04FB85694B9E}" destId="{E472C0E1-CC8A-45E2-A696-A540282EE8DD}" srcOrd="1" destOrd="0" presId="urn:microsoft.com/office/officeart/2005/8/layout/vList2"/>
    <dgm:cxn modelId="{95935B14-75C9-4B07-9696-59654B53BA7C}" type="presParOf" srcId="{D92E423D-25B4-4579-9E0E-04FB85694B9E}" destId="{0CDEDCF9-BA86-4D93-912D-8DE0DCA08762}" srcOrd="2" destOrd="0" presId="urn:microsoft.com/office/officeart/2005/8/layout/vList2"/>
    <dgm:cxn modelId="{44E09A66-2AC4-4EBB-BE98-3628F620BC8B}" type="presParOf" srcId="{D92E423D-25B4-4579-9E0E-04FB85694B9E}" destId="{02650B06-CB07-4DD0-BDAA-4F0F89930C5E}" srcOrd="3" destOrd="0" presId="urn:microsoft.com/office/officeart/2005/8/layout/vList2"/>
    <dgm:cxn modelId="{1D6E2D5D-5318-4212-8872-238D4E0F82FC}" type="presParOf" srcId="{D92E423D-25B4-4579-9E0E-04FB85694B9E}" destId="{7D8F340C-BBBD-4F11-8B58-8FDC62E97CC1}" srcOrd="4" destOrd="0" presId="urn:microsoft.com/office/officeart/2005/8/layout/vList2"/>
    <dgm:cxn modelId="{51A58CE3-F81C-424B-896B-19793FA06D6C}" type="presParOf" srcId="{D92E423D-25B4-4579-9E0E-04FB85694B9E}" destId="{60F7FD10-5414-4505-8316-CC4C6F2CF632}" srcOrd="5" destOrd="0" presId="urn:microsoft.com/office/officeart/2005/8/layout/vList2"/>
    <dgm:cxn modelId="{90467007-3590-4F01-9431-AC02DDAD1EA1}" type="presParOf" srcId="{D92E423D-25B4-4579-9E0E-04FB85694B9E}" destId="{73836C0E-F4B0-43EB-8C25-57DB08DDC3C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AE75-01C6-4D4C-A9BF-F677083DC3E8}">
      <dsp:nvSpPr>
        <dsp:cNvPr id="0" name=""/>
        <dsp:cNvSpPr/>
      </dsp:nvSpPr>
      <dsp:spPr>
        <a:xfrm>
          <a:off x="0" y="0"/>
          <a:ext cx="5369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AE7FB-B5B2-4882-B47D-48A17E227E35}">
      <dsp:nvSpPr>
        <dsp:cNvPr id="0" name=""/>
        <dsp:cNvSpPr/>
      </dsp:nvSpPr>
      <dsp:spPr>
        <a:xfrm>
          <a:off x="0" y="0"/>
          <a:ext cx="5369326" cy="1339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Diabetes is an independent risk factor for development of atherosclerotic cardiovascular disease (ASCVD)</a:t>
          </a:r>
          <a:r>
            <a:rPr lang="en-US" sz="2300" kern="1200" baseline="30000" dirty="0"/>
            <a:t>4</a:t>
          </a:r>
          <a:endParaRPr lang="en-US" sz="2300" kern="1200" dirty="0"/>
        </a:p>
      </dsp:txBody>
      <dsp:txXfrm>
        <a:off x="0" y="0"/>
        <a:ext cx="5369326" cy="1339346"/>
      </dsp:txXfrm>
    </dsp:sp>
    <dsp:sp modelId="{99F9DC63-8F33-4455-B775-9FECB3BD3378}">
      <dsp:nvSpPr>
        <dsp:cNvPr id="0" name=""/>
        <dsp:cNvSpPr/>
      </dsp:nvSpPr>
      <dsp:spPr>
        <a:xfrm>
          <a:off x="0" y="1339346"/>
          <a:ext cx="5369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B4E2-11B8-4CA4-8D3D-764620F695D9}">
      <dsp:nvSpPr>
        <dsp:cNvPr id="0" name=""/>
        <dsp:cNvSpPr/>
      </dsp:nvSpPr>
      <dsp:spPr>
        <a:xfrm>
          <a:off x="0" y="1339346"/>
          <a:ext cx="5369326" cy="1339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t>Hospitalization risk for heart failure</a:t>
          </a:r>
          <a:r>
            <a:rPr lang="en-US" sz="2300" kern="1200" dirty="0">
              <a:latin typeface="Trebuchet MS" panose="020B0603020202020204"/>
            </a:rPr>
            <a:t> (HF)</a:t>
          </a:r>
          <a:r>
            <a:rPr lang="en-US" sz="2300" kern="1200" dirty="0"/>
            <a:t> exacerbations is two-fold higher in patients with diabetes</a:t>
          </a:r>
          <a:r>
            <a:rPr lang="en-US" sz="2300" kern="1200" baseline="30000" dirty="0"/>
            <a:t>5</a:t>
          </a:r>
          <a:endParaRPr lang="en-US" sz="2300" kern="1200" dirty="0"/>
        </a:p>
      </dsp:txBody>
      <dsp:txXfrm>
        <a:off x="0" y="1339346"/>
        <a:ext cx="5369326" cy="1339346"/>
      </dsp:txXfrm>
    </dsp:sp>
    <dsp:sp modelId="{F265A82D-ADDF-48BA-BA33-CF838A9181BC}">
      <dsp:nvSpPr>
        <dsp:cNvPr id="0" name=""/>
        <dsp:cNvSpPr/>
      </dsp:nvSpPr>
      <dsp:spPr>
        <a:xfrm>
          <a:off x="0" y="2678693"/>
          <a:ext cx="5369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144A3-82E1-455A-920A-9139CDCE36F6}">
      <dsp:nvSpPr>
        <dsp:cNvPr id="0" name=""/>
        <dsp:cNvSpPr/>
      </dsp:nvSpPr>
      <dsp:spPr>
        <a:xfrm>
          <a:off x="0" y="2678693"/>
          <a:ext cx="5369326" cy="1339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68.4% of patients with diabetes in the US had hypertension</a:t>
          </a:r>
          <a:r>
            <a:rPr lang="en-US" sz="2300" kern="1200" baseline="30000" dirty="0"/>
            <a:t>1</a:t>
          </a:r>
          <a:endParaRPr lang="en-US" sz="2300" kern="1200" dirty="0"/>
        </a:p>
      </dsp:txBody>
      <dsp:txXfrm>
        <a:off x="0" y="2678693"/>
        <a:ext cx="5369326" cy="1339346"/>
      </dsp:txXfrm>
    </dsp:sp>
    <dsp:sp modelId="{188C13D8-9D96-4BF7-A6DC-75CFE05A4322}">
      <dsp:nvSpPr>
        <dsp:cNvPr id="0" name=""/>
        <dsp:cNvSpPr/>
      </dsp:nvSpPr>
      <dsp:spPr>
        <a:xfrm>
          <a:off x="0" y="4018040"/>
          <a:ext cx="5369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27F90-3F47-40FC-82A2-4CD0754B3ABC}">
      <dsp:nvSpPr>
        <dsp:cNvPr id="0" name=""/>
        <dsp:cNvSpPr/>
      </dsp:nvSpPr>
      <dsp:spPr>
        <a:xfrm>
          <a:off x="0" y="4018040"/>
          <a:ext cx="5369326" cy="1339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t>43.5% of patients had non-HDL cholesterol</a:t>
          </a:r>
          <a:r>
            <a:rPr lang="en-US" sz="2300" kern="1200" dirty="0">
              <a:latin typeface="Trebuchet MS" panose="020B0603020202020204"/>
            </a:rPr>
            <a:t> ≥ 130</a:t>
          </a:r>
          <a:r>
            <a:rPr lang="en-US" sz="2300" kern="1200" dirty="0"/>
            <a:t> mg/dL</a:t>
          </a:r>
          <a:r>
            <a:rPr lang="en-US" sz="2300" kern="1200" baseline="30000" dirty="0"/>
            <a:t>1</a:t>
          </a:r>
          <a:endParaRPr lang="en-US" sz="2300" kern="1200" dirty="0"/>
        </a:p>
      </dsp:txBody>
      <dsp:txXfrm>
        <a:off x="0" y="4018040"/>
        <a:ext cx="5369326" cy="13393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23180-E801-44DA-B3C9-F6713E80E13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DA933-2C01-4BA7-BD56-9339BA1280D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Both SGLT2 and GLP-1 inhibitors have demonstrated cardiovascular benefit for diabetic patients both with clinical ASCVD or at high risk for developing ASCVD</a:t>
          </a:r>
        </a:p>
      </dsp:txBody>
      <dsp:txXfrm>
        <a:off x="0" y="0"/>
        <a:ext cx="10515600" cy="1087834"/>
      </dsp:txXfrm>
    </dsp:sp>
    <dsp:sp modelId="{4AA09571-5BDF-4F42-AA11-8FE5F4AD7B29}">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BF7CC-D8C7-4EF9-B182-6D14869D7CB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SGLT2 inhibitors have shown benefit for HF both with and without diabetes</a:t>
          </a:r>
        </a:p>
      </dsp:txBody>
      <dsp:txXfrm>
        <a:off x="0" y="1087834"/>
        <a:ext cx="10515600" cy="1087834"/>
      </dsp:txXfrm>
    </dsp:sp>
    <dsp:sp modelId="{F57B8266-497A-4FD4-B58B-8980656345C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90C07-B97F-4C89-BD00-ECD03D8BCDDD}">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SGLT2 inhibitors have demonstrated renal protective benefits both with and without diabetes</a:t>
          </a:r>
        </a:p>
      </dsp:txBody>
      <dsp:txXfrm>
        <a:off x="0" y="2175669"/>
        <a:ext cx="10515600" cy="1087834"/>
      </dsp:txXfrm>
    </dsp:sp>
    <dsp:sp modelId="{CB66D203-FEF6-463E-AEF8-D1C6A1B232B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35808-7105-495F-890F-FA10ABBEAE0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GLP-1 inhibitors beneficial for weight loss both with and without diabetes</a:t>
          </a:r>
        </a:p>
      </dsp:txBody>
      <dsp:txXfrm>
        <a:off x="0" y="3263503"/>
        <a:ext cx="1051560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AE75-01C6-4D4C-A9BF-F677083DC3E8}">
      <dsp:nvSpPr>
        <dsp:cNvPr id="0" name=""/>
        <dsp:cNvSpPr/>
      </dsp:nvSpPr>
      <dsp:spPr>
        <a:xfrm>
          <a:off x="0" y="2615"/>
          <a:ext cx="5369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AE7FB-B5B2-4882-B47D-48A17E227E35}">
      <dsp:nvSpPr>
        <dsp:cNvPr id="0" name=""/>
        <dsp:cNvSpPr/>
      </dsp:nvSpPr>
      <dsp:spPr>
        <a:xfrm>
          <a:off x="0" y="2615"/>
          <a:ext cx="5369326" cy="178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2008: FDA issues guidance for evaluating cardiovascular incomes in new antidiabetic therapies</a:t>
          </a:r>
          <a:r>
            <a:rPr lang="en-US" sz="2900" kern="1200" baseline="30000" dirty="0"/>
            <a:t>6</a:t>
          </a:r>
          <a:endParaRPr lang="en-US" sz="2900" kern="1200" dirty="0"/>
        </a:p>
      </dsp:txBody>
      <dsp:txXfrm>
        <a:off x="0" y="2615"/>
        <a:ext cx="5369326" cy="1784051"/>
      </dsp:txXfrm>
    </dsp:sp>
    <dsp:sp modelId="{D54C78C9-139A-41E7-BBE0-4D49D5D29FEB}">
      <dsp:nvSpPr>
        <dsp:cNvPr id="0" name=""/>
        <dsp:cNvSpPr/>
      </dsp:nvSpPr>
      <dsp:spPr>
        <a:xfrm>
          <a:off x="0" y="1786667"/>
          <a:ext cx="5369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FB0EC-7D28-420D-B21F-7933B6F2FC5D}">
      <dsp:nvSpPr>
        <dsp:cNvPr id="0" name=""/>
        <dsp:cNvSpPr/>
      </dsp:nvSpPr>
      <dsp:spPr>
        <a:xfrm>
          <a:off x="0" y="1786667"/>
          <a:ext cx="5369326" cy="178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Response to concern for worsening cardiovascular outcomes with other diabetic agents</a:t>
          </a:r>
        </a:p>
      </dsp:txBody>
      <dsp:txXfrm>
        <a:off x="0" y="1786667"/>
        <a:ext cx="5369326" cy="1784051"/>
      </dsp:txXfrm>
    </dsp:sp>
    <dsp:sp modelId="{B003CB12-931C-4AE8-A414-5BBB0584CDD1}">
      <dsp:nvSpPr>
        <dsp:cNvPr id="0" name=""/>
        <dsp:cNvSpPr/>
      </dsp:nvSpPr>
      <dsp:spPr>
        <a:xfrm>
          <a:off x="0" y="3570719"/>
          <a:ext cx="53693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8D268-DC80-45CE-98C7-4CA5A8188C83}">
      <dsp:nvSpPr>
        <dsp:cNvPr id="0" name=""/>
        <dsp:cNvSpPr/>
      </dsp:nvSpPr>
      <dsp:spPr>
        <a:xfrm>
          <a:off x="0" y="3570719"/>
          <a:ext cx="5369326" cy="178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All anti-diabetic medications must demonstrate cardiovascular safety before submission to the FDA</a:t>
          </a:r>
        </a:p>
      </dsp:txBody>
      <dsp:txXfrm>
        <a:off x="0" y="3570719"/>
        <a:ext cx="5369326" cy="1784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9447B-BCAF-F141-9A9E-2183B4AEDFC3}">
      <dsp:nvSpPr>
        <dsp:cNvPr id="0" name=""/>
        <dsp:cNvSpPr/>
      </dsp:nvSpPr>
      <dsp:spPr>
        <a:xfrm>
          <a:off x="3286" y="17019"/>
          <a:ext cx="3203971" cy="748800"/>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Canagliflozin</a:t>
          </a:r>
          <a:r>
            <a:rPr lang="en-US" sz="2600" kern="1200" dirty="0">
              <a:latin typeface="Trebuchet MS" panose="020B0603020202020204"/>
            </a:rPr>
            <a:t> </a:t>
          </a:r>
          <a:endParaRPr lang="en-US" sz="2600" kern="1200" dirty="0"/>
        </a:p>
      </dsp:txBody>
      <dsp:txXfrm>
        <a:off x="3286" y="17019"/>
        <a:ext cx="3203971" cy="748800"/>
      </dsp:txXfrm>
    </dsp:sp>
    <dsp:sp modelId="{E05206BD-2DB0-DB41-AA49-5DC2DFD85A84}">
      <dsp:nvSpPr>
        <dsp:cNvPr id="0" name=""/>
        <dsp:cNvSpPr/>
      </dsp:nvSpPr>
      <dsp:spPr>
        <a:xfrm>
          <a:off x="3286" y="765819"/>
          <a:ext cx="3203971" cy="3568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100 mg daily</a:t>
          </a:r>
        </a:p>
        <a:p>
          <a:pPr marL="228600" lvl="1" indent="-228600" algn="l" defTabSz="1155700" rtl="0">
            <a:lnSpc>
              <a:spcPct val="90000"/>
            </a:lnSpc>
            <a:spcBef>
              <a:spcPct val="0"/>
            </a:spcBef>
            <a:spcAft>
              <a:spcPct val="15000"/>
            </a:spcAft>
            <a:buChar char="•"/>
          </a:pPr>
          <a:r>
            <a:rPr lang="en-US" sz="2600" kern="1200" dirty="0"/>
            <a:t>eGFR 30 to 59 ml/min/1.73 </a:t>
          </a:r>
          <a:r>
            <a:rPr lang="en-US" sz="2600" kern="1200" dirty="0">
              <a:latin typeface="Trebuchet MS" panose="020B0603020202020204"/>
            </a:rPr>
            <a:t>m</a:t>
          </a:r>
          <a:r>
            <a:rPr lang="en-US" sz="2600" kern="1200" baseline="30000" dirty="0">
              <a:latin typeface="Trebuchet MS" panose="020B0603020202020204"/>
            </a:rPr>
            <a:t>2</a:t>
          </a:r>
          <a:r>
            <a:rPr lang="en-US" sz="2600" kern="1200" dirty="0">
              <a:latin typeface="Trebuchet MS" panose="020B0603020202020204"/>
            </a:rPr>
            <a:t>: Max</a:t>
          </a:r>
          <a:r>
            <a:rPr lang="en-US" sz="2600" kern="1200" dirty="0"/>
            <a:t> dose 100 mg daily</a:t>
          </a:r>
          <a:endParaRPr lang="en-US" sz="2600" kern="1200" dirty="0">
            <a:latin typeface="Trebuchet MS" panose="020B0603020202020204"/>
          </a:endParaRPr>
        </a:p>
        <a:p>
          <a:pPr marL="228600" lvl="1" indent="-228600" algn="l" defTabSz="1155700">
            <a:lnSpc>
              <a:spcPct val="90000"/>
            </a:lnSpc>
            <a:spcBef>
              <a:spcPct val="0"/>
            </a:spcBef>
            <a:spcAft>
              <a:spcPct val="15000"/>
            </a:spcAft>
            <a:buChar char="•"/>
          </a:pPr>
          <a:r>
            <a:rPr lang="en-US" sz="2600" kern="1200" dirty="0"/>
            <a:t>eGFR &lt;30 ml/min/1.73 m</a:t>
          </a:r>
          <a:r>
            <a:rPr lang="en-US" sz="2600" kern="1200" baseline="30000" dirty="0"/>
            <a:t>2</a:t>
          </a:r>
          <a:r>
            <a:rPr lang="en-US" sz="2600" kern="1200" dirty="0"/>
            <a:t>: </a:t>
          </a:r>
          <a:r>
            <a:rPr lang="en-US" sz="2600" kern="1200" dirty="0">
              <a:latin typeface="Trebuchet MS" panose="020B0603020202020204"/>
            </a:rPr>
            <a:t>Use</a:t>
          </a:r>
          <a:r>
            <a:rPr lang="en-US" sz="2600" kern="1200" dirty="0"/>
            <a:t> is not recommended</a:t>
          </a:r>
        </a:p>
      </dsp:txBody>
      <dsp:txXfrm>
        <a:off x="3286" y="765819"/>
        <a:ext cx="3203971" cy="3568500"/>
      </dsp:txXfrm>
    </dsp:sp>
    <dsp:sp modelId="{00323697-614B-8343-A426-A9DB595659C8}">
      <dsp:nvSpPr>
        <dsp:cNvPr id="0" name=""/>
        <dsp:cNvSpPr/>
      </dsp:nvSpPr>
      <dsp:spPr>
        <a:xfrm>
          <a:off x="3655814" y="17019"/>
          <a:ext cx="3203971" cy="748800"/>
        </a:xfrm>
        <a:prstGeom prst="rect">
          <a:avLst/>
        </a:prstGeom>
        <a:solidFill>
          <a:schemeClr val="accent1">
            <a:shade val="80000"/>
            <a:hueOff val="164162"/>
            <a:satOff val="-7062"/>
            <a:lumOff val="14007"/>
            <a:alphaOff val="0"/>
          </a:schemeClr>
        </a:solidFill>
        <a:ln w="12700" cap="flat" cmpd="sng" algn="ctr">
          <a:solidFill>
            <a:schemeClr val="accent1">
              <a:shade val="80000"/>
              <a:hueOff val="164162"/>
              <a:satOff val="-7062"/>
              <a:lumOff val="14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Dapagliflozin</a:t>
          </a:r>
        </a:p>
      </dsp:txBody>
      <dsp:txXfrm>
        <a:off x="3655814" y="17019"/>
        <a:ext cx="3203971" cy="748800"/>
      </dsp:txXfrm>
    </dsp:sp>
    <dsp:sp modelId="{D3EB8AFF-2793-F24B-85AB-8A573AF0C565}">
      <dsp:nvSpPr>
        <dsp:cNvPr id="0" name=""/>
        <dsp:cNvSpPr/>
      </dsp:nvSpPr>
      <dsp:spPr>
        <a:xfrm>
          <a:off x="3655814" y="765819"/>
          <a:ext cx="3203971" cy="3568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10 mg daily</a:t>
          </a:r>
        </a:p>
        <a:p>
          <a:pPr marL="228600" lvl="1" indent="-228600" algn="l" defTabSz="1155700">
            <a:lnSpc>
              <a:spcPct val="90000"/>
            </a:lnSpc>
            <a:spcBef>
              <a:spcPct val="0"/>
            </a:spcBef>
            <a:spcAft>
              <a:spcPct val="15000"/>
            </a:spcAft>
            <a:buChar char="•"/>
          </a:pPr>
          <a:r>
            <a:rPr lang="en-US" sz="2600" kern="1200" dirty="0"/>
            <a:t>eGFR &lt;45 ml/min/1.73 m</a:t>
          </a:r>
          <a:r>
            <a:rPr lang="en-US" sz="2600" kern="1200" baseline="30000" dirty="0"/>
            <a:t>2</a:t>
          </a:r>
          <a:r>
            <a:rPr lang="en-US" sz="2600" kern="1200" dirty="0"/>
            <a:t>: </a:t>
          </a:r>
          <a:r>
            <a:rPr lang="en-US" sz="2600" kern="1200" dirty="0">
              <a:latin typeface="Trebuchet MS" panose="020B0603020202020204"/>
            </a:rPr>
            <a:t>Use</a:t>
          </a:r>
          <a:r>
            <a:rPr lang="en-US" sz="2600" kern="1200" dirty="0"/>
            <a:t> is not recommended </a:t>
          </a:r>
          <a:r>
            <a:rPr lang="en-US" sz="2600" kern="1200" dirty="0">
              <a:latin typeface="Trebuchet MS" panose="020B0603020202020204"/>
            </a:rPr>
            <a:t>f</a:t>
          </a:r>
          <a:endParaRPr lang="en-US" sz="2600" kern="1200" dirty="0"/>
        </a:p>
        <a:p>
          <a:pPr marL="228600" lvl="1" indent="-228600" algn="l" defTabSz="1155700">
            <a:lnSpc>
              <a:spcPct val="90000"/>
            </a:lnSpc>
            <a:spcBef>
              <a:spcPct val="0"/>
            </a:spcBef>
            <a:spcAft>
              <a:spcPct val="15000"/>
            </a:spcAft>
            <a:buChar char="•"/>
          </a:pPr>
          <a:r>
            <a:rPr lang="en-US" sz="2600" kern="1200" dirty="0"/>
            <a:t>eGFR &lt;30 mL/min/1.73 m</a:t>
          </a:r>
          <a:r>
            <a:rPr lang="en-US" sz="2600" kern="1200" baseline="30000" dirty="0"/>
            <a:t>2</a:t>
          </a:r>
          <a:r>
            <a:rPr lang="en-US" sz="2600" kern="1200" dirty="0"/>
            <a:t>: use is contraindicated.</a:t>
          </a:r>
        </a:p>
      </dsp:txBody>
      <dsp:txXfrm>
        <a:off x="3655814" y="765819"/>
        <a:ext cx="3203971" cy="3568500"/>
      </dsp:txXfrm>
    </dsp:sp>
    <dsp:sp modelId="{20BE162D-B134-EF47-A70D-16CA017F1C05}">
      <dsp:nvSpPr>
        <dsp:cNvPr id="0" name=""/>
        <dsp:cNvSpPr/>
      </dsp:nvSpPr>
      <dsp:spPr>
        <a:xfrm>
          <a:off x="7308342" y="17019"/>
          <a:ext cx="3203971" cy="748800"/>
        </a:xfrm>
        <a:prstGeom prst="rect">
          <a:avLst/>
        </a:prstGeom>
        <a:solidFill>
          <a:schemeClr val="accent1">
            <a:shade val="80000"/>
            <a:hueOff val="328325"/>
            <a:satOff val="-14124"/>
            <a:lumOff val="28014"/>
            <a:alphaOff val="0"/>
          </a:schemeClr>
        </a:solidFill>
        <a:ln w="12700" cap="flat" cmpd="sng" algn="ctr">
          <a:solidFill>
            <a:schemeClr val="accent1">
              <a:shade val="80000"/>
              <a:hueOff val="328325"/>
              <a:satOff val="-14124"/>
              <a:lumOff val="280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rebuchet MS" panose="020B0603020202020204"/>
            </a:rPr>
            <a:t>Empagliflozin</a:t>
          </a:r>
          <a:endParaRPr lang="en-US" sz="2600" kern="1200" dirty="0"/>
        </a:p>
      </dsp:txBody>
      <dsp:txXfrm>
        <a:off x="7308342" y="17019"/>
        <a:ext cx="3203971" cy="748800"/>
      </dsp:txXfrm>
    </dsp:sp>
    <dsp:sp modelId="{09E7D89D-5800-7949-9C5F-89B6073D022D}">
      <dsp:nvSpPr>
        <dsp:cNvPr id="0" name=""/>
        <dsp:cNvSpPr/>
      </dsp:nvSpPr>
      <dsp:spPr>
        <a:xfrm>
          <a:off x="7308342" y="765819"/>
          <a:ext cx="3203971" cy="3568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10 mg daily</a:t>
          </a:r>
        </a:p>
        <a:p>
          <a:pPr marL="228600" lvl="1" indent="-228600" algn="l" defTabSz="1155700">
            <a:lnSpc>
              <a:spcPct val="90000"/>
            </a:lnSpc>
            <a:spcBef>
              <a:spcPct val="0"/>
            </a:spcBef>
            <a:spcAft>
              <a:spcPct val="15000"/>
            </a:spcAft>
            <a:buChar char="•"/>
          </a:pPr>
          <a:r>
            <a:rPr lang="en-US" sz="2600" kern="1200" dirty="0"/>
            <a:t>eGFR &lt;45 mL/min/1.73 m</a:t>
          </a:r>
          <a:r>
            <a:rPr lang="en-US" sz="2600" kern="1200" baseline="30000" dirty="0"/>
            <a:t>2</a:t>
          </a:r>
          <a:r>
            <a:rPr lang="en-US" sz="2600" kern="1200" dirty="0"/>
            <a:t>: use is not recommended</a:t>
          </a:r>
        </a:p>
      </dsp:txBody>
      <dsp:txXfrm>
        <a:off x="7308342" y="765819"/>
        <a:ext cx="3203971" cy="3568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AD725-7C77-224E-B6F3-5376F89DEACE}">
      <dsp:nvSpPr>
        <dsp:cNvPr id="0" name=""/>
        <dsp:cNvSpPr/>
      </dsp:nvSpPr>
      <dsp:spPr>
        <a:xfrm>
          <a:off x="3286" y="55493"/>
          <a:ext cx="3203971" cy="864000"/>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Dulaglutide</a:t>
          </a:r>
        </a:p>
      </dsp:txBody>
      <dsp:txXfrm>
        <a:off x="3286" y="55493"/>
        <a:ext cx="3203971" cy="864000"/>
      </dsp:txXfrm>
    </dsp:sp>
    <dsp:sp modelId="{79C6FD3A-ED0A-324F-9DF2-8CC79CF14BC6}">
      <dsp:nvSpPr>
        <dsp:cNvPr id="0" name=""/>
        <dsp:cNvSpPr/>
      </dsp:nvSpPr>
      <dsp:spPr>
        <a:xfrm>
          <a:off x="3286" y="919493"/>
          <a:ext cx="3203971" cy="3376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Initial 0.75 mg/week</a:t>
          </a:r>
        </a:p>
        <a:p>
          <a:pPr marL="285750" lvl="1" indent="-285750" algn="l" defTabSz="1333500">
            <a:lnSpc>
              <a:spcPct val="90000"/>
            </a:lnSpc>
            <a:spcBef>
              <a:spcPct val="0"/>
            </a:spcBef>
            <a:spcAft>
              <a:spcPct val="15000"/>
            </a:spcAft>
            <a:buChar char="•"/>
          </a:pPr>
          <a:r>
            <a:rPr lang="en-US" sz="3000" kern="1200"/>
            <a:t>Max 1.5 mg/week</a:t>
          </a:r>
        </a:p>
        <a:p>
          <a:pPr marL="285750" lvl="1" indent="-285750" algn="l" defTabSz="1333500">
            <a:lnSpc>
              <a:spcPct val="90000"/>
            </a:lnSpc>
            <a:spcBef>
              <a:spcPct val="0"/>
            </a:spcBef>
            <a:spcAft>
              <a:spcPct val="15000"/>
            </a:spcAft>
            <a:buChar char="•"/>
          </a:pPr>
          <a:r>
            <a:rPr lang="en-US" sz="3000" kern="1200"/>
            <a:t>No renal or hepatic adjustment</a:t>
          </a:r>
        </a:p>
      </dsp:txBody>
      <dsp:txXfrm>
        <a:off x="3286" y="919493"/>
        <a:ext cx="3203971" cy="3376350"/>
      </dsp:txXfrm>
    </dsp:sp>
    <dsp:sp modelId="{8ABB8BEE-2F05-DC44-9329-FE31BD6F6412}">
      <dsp:nvSpPr>
        <dsp:cNvPr id="0" name=""/>
        <dsp:cNvSpPr/>
      </dsp:nvSpPr>
      <dsp:spPr>
        <a:xfrm>
          <a:off x="3655814" y="55493"/>
          <a:ext cx="3203971" cy="864000"/>
        </a:xfrm>
        <a:prstGeom prst="rect">
          <a:avLst/>
        </a:prstGeom>
        <a:solidFill>
          <a:schemeClr val="accent1">
            <a:shade val="80000"/>
            <a:hueOff val="164162"/>
            <a:satOff val="-7062"/>
            <a:lumOff val="14007"/>
            <a:alphaOff val="0"/>
          </a:schemeClr>
        </a:solidFill>
        <a:ln w="12700" cap="flat" cmpd="sng" algn="ctr">
          <a:solidFill>
            <a:schemeClr val="accent1">
              <a:shade val="80000"/>
              <a:hueOff val="164162"/>
              <a:satOff val="-7062"/>
              <a:lumOff val="14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Liraglutide</a:t>
          </a:r>
        </a:p>
      </dsp:txBody>
      <dsp:txXfrm>
        <a:off x="3655814" y="55493"/>
        <a:ext cx="3203971" cy="864000"/>
      </dsp:txXfrm>
    </dsp:sp>
    <dsp:sp modelId="{70CCEC1A-650B-A943-BED9-3E0A7590CDCF}">
      <dsp:nvSpPr>
        <dsp:cNvPr id="0" name=""/>
        <dsp:cNvSpPr/>
      </dsp:nvSpPr>
      <dsp:spPr>
        <a:xfrm>
          <a:off x="3655814" y="919493"/>
          <a:ext cx="3203971" cy="3376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Initial 0.6 mg/day</a:t>
          </a:r>
        </a:p>
        <a:p>
          <a:pPr marL="285750" lvl="1" indent="-285750" algn="l" defTabSz="1333500">
            <a:lnSpc>
              <a:spcPct val="90000"/>
            </a:lnSpc>
            <a:spcBef>
              <a:spcPct val="0"/>
            </a:spcBef>
            <a:spcAft>
              <a:spcPct val="15000"/>
            </a:spcAft>
            <a:buChar char="•"/>
          </a:pPr>
          <a:r>
            <a:rPr lang="en-US" sz="3000" kern="1200"/>
            <a:t>Max 1.8 mg/day</a:t>
          </a:r>
        </a:p>
        <a:p>
          <a:pPr marL="285750" lvl="1" indent="-285750" algn="l" defTabSz="1333500">
            <a:lnSpc>
              <a:spcPct val="90000"/>
            </a:lnSpc>
            <a:spcBef>
              <a:spcPct val="0"/>
            </a:spcBef>
            <a:spcAft>
              <a:spcPct val="15000"/>
            </a:spcAft>
            <a:buChar char="•"/>
          </a:pPr>
          <a:r>
            <a:rPr lang="en-US" sz="3000" kern="1200"/>
            <a:t>No renal or hepatic adjustment</a:t>
          </a:r>
        </a:p>
      </dsp:txBody>
      <dsp:txXfrm>
        <a:off x="3655814" y="919493"/>
        <a:ext cx="3203971" cy="3376350"/>
      </dsp:txXfrm>
    </dsp:sp>
    <dsp:sp modelId="{2BE13EB3-9828-8C44-ADA4-E09DE538DCD5}">
      <dsp:nvSpPr>
        <dsp:cNvPr id="0" name=""/>
        <dsp:cNvSpPr/>
      </dsp:nvSpPr>
      <dsp:spPr>
        <a:xfrm>
          <a:off x="7308342" y="55493"/>
          <a:ext cx="3203971" cy="864000"/>
        </a:xfrm>
        <a:prstGeom prst="rect">
          <a:avLst/>
        </a:prstGeom>
        <a:solidFill>
          <a:schemeClr val="accent1">
            <a:shade val="80000"/>
            <a:hueOff val="328325"/>
            <a:satOff val="-14124"/>
            <a:lumOff val="28014"/>
            <a:alphaOff val="0"/>
          </a:schemeClr>
        </a:solidFill>
        <a:ln w="12700" cap="flat" cmpd="sng" algn="ctr">
          <a:solidFill>
            <a:schemeClr val="accent1">
              <a:shade val="80000"/>
              <a:hueOff val="328325"/>
              <a:satOff val="-14124"/>
              <a:lumOff val="280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Semaglutide SC</a:t>
          </a:r>
        </a:p>
      </dsp:txBody>
      <dsp:txXfrm>
        <a:off x="7308342" y="55493"/>
        <a:ext cx="3203971" cy="864000"/>
      </dsp:txXfrm>
    </dsp:sp>
    <dsp:sp modelId="{327230B6-85E6-774D-A3C0-A633D4D31029}">
      <dsp:nvSpPr>
        <dsp:cNvPr id="0" name=""/>
        <dsp:cNvSpPr/>
      </dsp:nvSpPr>
      <dsp:spPr>
        <a:xfrm>
          <a:off x="7308342" y="919493"/>
          <a:ext cx="3203971" cy="3376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Initial 0.25 mg/week</a:t>
          </a:r>
        </a:p>
        <a:p>
          <a:pPr marL="285750" lvl="1" indent="-285750" algn="l" defTabSz="1333500">
            <a:lnSpc>
              <a:spcPct val="90000"/>
            </a:lnSpc>
            <a:spcBef>
              <a:spcPct val="0"/>
            </a:spcBef>
            <a:spcAft>
              <a:spcPct val="15000"/>
            </a:spcAft>
            <a:buChar char="•"/>
          </a:pPr>
          <a:r>
            <a:rPr lang="en-US" sz="3000" kern="1200"/>
            <a:t>Max 1 mg/week</a:t>
          </a:r>
        </a:p>
        <a:p>
          <a:pPr marL="285750" lvl="1" indent="-285750" algn="l" defTabSz="1333500">
            <a:lnSpc>
              <a:spcPct val="90000"/>
            </a:lnSpc>
            <a:spcBef>
              <a:spcPct val="0"/>
            </a:spcBef>
            <a:spcAft>
              <a:spcPct val="15000"/>
            </a:spcAft>
            <a:buChar char="•"/>
          </a:pPr>
          <a:r>
            <a:rPr lang="en-US" sz="3000" kern="1200"/>
            <a:t>No renal or hepatic adjustment</a:t>
          </a:r>
        </a:p>
      </dsp:txBody>
      <dsp:txXfrm>
        <a:off x="7308342" y="919493"/>
        <a:ext cx="3203971" cy="33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1A339-1A12-0148-AB21-AB0A2F29A58B}">
      <dsp:nvSpPr>
        <dsp:cNvPr id="0" name=""/>
        <dsp:cNvSpPr/>
      </dsp:nvSpPr>
      <dsp:spPr>
        <a:xfrm>
          <a:off x="0" y="27515"/>
          <a:ext cx="5286895" cy="131274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Dapagliflozin – 10 mg daily</a:t>
          </a:r>
        </a:p>
      </dsp:txBody>
      <dsp:txXfrm>
        <a:off x="64083" y="91598"/>
        <a:ext cx="5158729" cy="1184574"/>
      </dsp:txXfrm>
    </dsp:sp>
    <dsp:sp modelId="{31BD3497-B757-1844-BB3D-37E1D5831FB0}">
      <dsp:nvSpPr>
        <dsp:cNvPr id="0" name=""/>
        <dsp:cNvSpPr/>
      </dsp:nvSpPr>
      <dsp:spPr>
        <a:xfrm>
          <a:off x="0" y="1438175"/>
          <a:ext cx="5286895" cy="1312740"/>
        </a:xfrm>
        <a:prstGeom prst="roundRect">
          <a:avLst/>
        </a:prstGeom>
        <a:solidFill>
          <a:schemeClr val="accent1">
            <a:shade val="80000"/>
            <a:hueOff val="164162"/>
            <a:satOff val="-7062"/>
            <a:lumOff val="14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Empagliflozin – 10 mg daily</a:t>
          </a:r>
        </a:p>
      </dsp:txBody>
      <dsp:txXfrm>
        <a:off x="64083" y="1502258"/>
        <a:ext cx="5158729" cy="1184574"/>
      </dsp:txXfrm>
    </dsp:sp>
    <dsp:sp modelId="{2636474B-EE3D-E541-A6B8-2AE93B7596B0}">
      <dsp:nvSpPr>
        <dsp:cNvPr id="0" name=""/>
        <dsp:cNvSpPr/>
      </dsp:nvSpPr>
      <dsp:spPr>
        <a:xfrm>
          <a:off x="0" y="2848835"/>
          <a:ext cx="5286895" cy="1312740"/>
        </a:xfrm>
        <a:prstGeom prst="roundRect">
          <a:avLst/>
        </a:prstGeom>
        <a:solidFill>
          <a:schemeClr val="accent1">
            <a:shade val="80000"/>
            <a:hueOff val="328325"/>
            <a:satOff val="-14124"/>
            <a:lumOff val="280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For HF, caution with</a:t>
          </a:r>
        </a:p>
      </dsp:txBody>
      <dsp:txXfrm>
        <a:off x="64083" y="2912918"/>
        <a:ext cx="5158729" cy="1184574"/>
      </dsp:txXfrm>
    </dsp:sp>
    <dsp:sp modelId="{05DA6565-2640-174A-ACBF-FCF0DA0D4A2A}">
      <dsp:nvSpPr>
        <dsp:cNvPr id="0" name=""/>
        <dsp:cNvSpPr/>
      </dsp:nvSpPr>
      <dsp:spPr>
        <a:xfrm>
          <a:off x="0" y="4161575"/>
          <a:ext cx="5286895" cy="197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59"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Dapagliflozin eGFR &lt;30 mL/min/1.73m2</a:t>
          </a:r>
        </a:p>
        <a:p>
          <a:pPr marL="228600" lvl="1" indent="-228600" algn="l" defTabSz="1200150">
            <a:lnSpc>
              <a:spcPct val="90000"/>
            </a:lnSpc>
            <a:spcBef>
              <a:spcPct val="0"/>
            </a:spcBef>
            <a:spcAft>
              <a:spcPct val="20000"/>
            </a:spcAft>
            <a:buChar char="•"/>
          </a:pPr>
          <a:r>
            <a:rPr lang="en-US" sz="2700" kern="1200"/>
            <a:t>Empagliflozin eGFR &lt;20 mL/min/1.73 m2 (based in EMPEROR-Reduced trial)</a:t>
          </a:r>
        </a:p>
      </dsp:txBody>
      <dsp:txXfrm>
        <a:off x="0" y="4161575"/>
        <a:ext cx="5286895" cy="1970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BCD41-F8BE-41A1-BE12-87AE9B460920}">
      <dsp:nvSpPr>
        <dsp:cNvPr id="0" name=""/>
        <dsp:cNvSpPr/>
      </dsp:nvSpPr>
      <dsp:spPr>
        <a:xfrm>
          <a:off x="0" y="340316"/>
          <a:ext cx="5367528" cy="49139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Thiazolidinediones</a:t>
          </a:r>
          <a:r>
            <a:rPr lang="en-US" sz="2100" kern="1200" baseline="30000"/>
            <a:t>5</a:t>
          </a:r>
          <a:endParaRPr lang="en-US" sz="2100" kern="1200"/>
        </a:p>
      </dsp:txBody>
      <dsp:txXfrm>
        <a:off x="23988" y="364304"/>
        <a:ext cx="5319552" cy="443423"/>
      </dsp:txXfrm>
    </dsp:sp>
    <dsp:sp modelId="{D341394A-0866-4B63-8366-81220AEA9DF5}">
      <dsp:nvSpPr>
        <dsp:cNvPr id="0" name=""/>
        <dsp:cNvSpPr/>
      </dsp:nvSpPr>
      <dsp:spPr>
        <a:xfrm>
          <a:off x="0" y="831716"/>
          <a:ext cx="5367528"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Associated with edema, water retention, weight gain</a:t>
          </a:r>
        </a:p>
        <a:p>
          <a:pPr marL="171450" lvl="1" indent="-171450" algn="l" defTabSz="711200">
            <a:lnSpc>
              <a:spcPct val="90000"/>
            </a:lnSpc>
            <a:spcBef>
              <a:spcPct val="0"/>
            </a:spcBef>
            <a:spcAft>
              <a:spcPct val="20000"/>
            </a:spcAft>
            <a:buChar char="•"/>
          </a:pPr>
          <a:r>
            <a:rPr lang="en-US" sz="1600" kern="1200"/>
            <a:t>Rosiglitazone – in meta-analysis</a:t>
          </a:r>
        </a:p>
        <a:p>
          <a:pPr marL="342900" lvl="2" indent="-171450" algn="l" defTabSz="711200">
            <a:lnSpc>
              <a:spcPct val="90000"/>
            </a:lnSpc>
            <a:spcBef>
              <a:spcPct val="0"/>
            </a:spcBef>
            <a:spcAft>
              <a:spcPct val="20000"/>
            </a:spcAft>
            <a:buChar char="•"/>
          </a:pPr>
          <a:r>
            <a:rPr lang="en-US" sz="1600" kern="1200"/>
            <a:t>Increased risk of MI (n = 94/6421 vs 83/7870; RR, 1.42; 95% confidence interval [CI], 1.06-1.91)</a:t>
          </a:r>
        </a:p>
        <a:p>
          <a:pPr marL="342900" lvl="2" indent="-171450" algn="l" defTabSz="711200">
            <a:lnSpc>
              <a:spcPct val="90000"/>
            </a:lnSpc>
            <a:spcBef>
              <a:spcPct val="0"/>
            </a:spcBef>
            <a:spcAft>
              <a:spcPct val="20000"/>
            </a:spcAft>
            <a:buChar char="•"/>
          </a:pPr>
          <a:r>
            <a:rPr lang="en-US" sz="1600" kern="1200"/>
            <a:t>Increased risk of heart failure (n = 102/6421 vs 62/7870; RR, 2.09; 95% CI, 1.52-2.88)</a:t>
          </a:r>
        </a:p>
        <a:p>
          <a:pPr marL="171450" lvl="1" indent="-171450" algn="l" defTabSz="711200">
            <a:lnSpc>
              <a:spcPct val="90000"/>
            </a:lnSpc>
            <a:spcBef>
              <a:spcPct val="0"/>
            </a:spcBef>
            <a:spcAft>
              <a:spcPct val="20000"/>
            </a:spcAft>
            <a:buChar char="•"/>
          </a:pPr>
          <a:r>
            <a:rPr lang="en-US" sz="1600" kern="1200"/>
            <a:t>Pioglitazone – in meta-analysis</a:t>
          </a:r>
        </a:p>
        <a:p>
          <a:pPr marL="342900" lvl="2" indent="-171450" algn="l" defTabSz="711200">
            <a:lnSpc>
              <a:spcPct val="90000"/>
            </a:lnSpc>
            <a:spcBef>
              <a:spcPct val="0"/>
            </a:spcBef>
            <a:spcAft>
              <a:spcPct val="20000"/>
            </a:spcAft>
            <a:buChar char="•"/>
          </a:pPr>
          <a:r>
            <a:rPr lang="en-US" sz="1600" kern="1200"/>
            <a:t>Increased rate of heart failure vs placebo (2.3% vs 1.8%, HR, 1.41; 95% CI, 1.14-1.76)</a:t>
          </a:r>
        </a:p>
        <a:p>
          <a:pPr marL="342900" lvl="2" indent="-171450" algn="l" defTabSz="711200">
            <a:lnSpc>
              <a:spcPct val="90000"/>
            </a:lnSpc>
            <a:spcBef>
              <a:spcPct val="0"/>
            </a:spcBef>
            <a:spcAft>
              <a:spcPct val="20000"/>
            </a:spcAft>
            <a:buChar char="•"/>
          </a:pPr>
          <a:r>
            <a:rPr lang="en-US" sz="1600" kern="1200"/>
            <a:t>Reduced risk of composite of death, MI, or stroke (4.4% vs 5.7%, hazard ratio [HR], 0.82; 95% confidence interval [CI], 0.72-0.94)</a:t>
          </a:r>
        </a:p>
      </dsp:txBody>
      <dsp:txXfrm>
        <a:off x="0" y="831716"/>
        <a:ext cx="5367528" cy="2955960"/>
      </dsp:txXfrm>
    </dsp:sp>
    <dsp:sp modelId="{4BDDAE0C-0A4A-4B9F-B8D4-6B3BBCA60516}">
      <dsp:nvSpPr>
        <dsp:cNvPr id="0" name=""/>
        <dsp:cNvSpPr/>
      </dsp:nvSpPr>
      <dsp:spPr>
        <a:xfrm>
          <a:off x="0" y="3787676"/>
          <a:ext cx="5367528" cy="491399"/>
        </a:xfrm>
        <a:prstGeom prst="roundRect">
          <a:avLst/>
        </a:prstGeom>
        <a:solidFill>
          <a:schemeClr val="accent1">
            <a:shade val="80000"/>
            <a:hueOff val="328325"/>
            <a:satOff val="-14124"/>
            <a:lumOff val="280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Metformin</a:t>
          </a:r>
          <a:r>
            <a:rPr lang="en-US" sz="2100" kern="1200" baseline="30000"/>
            <a:t>5</a:t>
          </a:r>
          <a:endParaRPr lang="en-US" sz="2100" kern="1200"/>
        </a:p>
      </dsp:txBody>
      <dsp:txXfrm>
        <a:off x="23988" y="3811664"/>
        <a:ext cx="5319552" cy="443423"/>
      </dsp:txXfrm>
    </dsp:sp>
    <dsp:sp modelId="{9D5ABB10-669D-4291-BD34-06BB37F881A3}">
      <dsp:nvSpPr>
        <dsp:cNvPr id="0" name=""/>
        <dsp:cNvSpPr/>
      </dsp:nvSpPr>
      <dsp:spPr>
        <a:xfrm>
          <a:off x="0" y="4279077"/>
          <a:ext cx="5367528"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Previously contraindicated in HF on labeling for lactic acidosis</a:t>
          </a:r>
        </a:p>
        <a:p>
          <a:pPr marL="171450" lvl="1" indent="-171450" algn="l" defTabSz="711200">
            <a:lnSpc>
              <a:spcPct val="90000"/>
            </a:lnSpc>
            <a:spcBef>
              <a:spcPct val="0"/>
            </a:spcBef>
            <a:spcAft>
              <a:spcPct val="20000"/>
            </a:spcAft>
            <a:buChar char="•"/>
          </a:pPr>
          <a:r>
            <a:rPr lang="en-US" sz="1600" kern="1200"/>
            <a:t>Labeling removed in 2006</a:t>
          </a:r>
        </a:p>
      </dsp:txBody>
      <dsp:txXfrm>
        <a:off x="0" y="4279077"/>
        <a:ext cx="5367528" cy="738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8873D-EDD3-468D-AEC0-9CF74BAAEC50}">
      <dsp:nvSpPr>
        <dsp:cNvPr id="0" name=""/>
        <dsp:cNvSpPr/>
      </dsp:nvSpPr>
      <dsp:spPr>
        <a:xfrm>
          <a:off x="1283" y="673807"/>
          <a:ext cx="5006206" cy="3003723"/>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 mouse models, canagliflozin associated with reduction of angiotensin within the kidney</a:t>
          </a:r>
          <a:r>
            <a:rPr lang="en-US" sz="2900" kern="1200" baseline="30000"/>
            <a:t>20</a:t>
          </a:r>
          <a:endParaRPr lang="en-US" sz="2900" kern="1200"/>
        </a:p>
        <a:p>
          <a:pPr marL="228600" lvl="1" indent="-228600" algn="l" defTabSz="1022350">
            <a:lnSpc>
              <a:spcPct val="90000"/>
            </a:lnSpc>
            <a:spcBef>
              <a:spcPct val="0"/>
            </a:spcBef>
            <a:spcAft>
              <a:spcPct val="15000"/>
            </a:spcAft>
            <a:buChar char="•"/>
          </a:pPr>
          <a:r>
            <a:rPr lang="en-US" sz="2300" kern="1200"/>
            <a:t>Associated with lower blood pressure, renal tubular fibrosis, and renal inflammation</a:t>
          </a:r>
        </a:p>
      </dsp:txBody>
      <dsp:txXfrm>
        <a:off x="1283" y="673807"/>
        <a:ext cx="5006206" cy="3003723"/>
      </dsp:txXfrm>
    </dsp:sp>
    <dsp:sp modelId="{7A1BD137-F7C2-4B3B-8B87-4CFE7DE0047C}">
      <dsp:nvSpPr>
        <dsp:cNvPr id="0" name=""/>
        <dsp:cNvSpPr/>
      </dsp:nvSpPr>
      <dsp:spPr>
        <a:xfrm>
          <a:off x="5508110" y="673807"/>
          <a:ext cx="5006206" cy="3003723"/>
        </a:xfrm>
        <a:prstGeom prst="rect">
          <a:avLst/>
        </a:prstGeom>
        <a:solidFill>
          <a:schemeClr val="accent1">
            <a:shade val="80000"/>
            <a:hueOff val="328325"/>
            <a:satOff val="-14124"/>
            <a:lumOff val="280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Analysis of blood samples of human patients, canagliflozin was associated with a reduction of several systemic inflammatory biomarkers compared with glimepiride</a:t>
          </a:r>
          <a:r>
            <a:rPr lang="en-US" sz="2900" kern="1200" baseline="30000"/>
            <a:t>21</a:t>
          </a:r>
          <a:endParaRPr lang="en-US" sz="2900" kern="1200"/>
        </a:p>
      </dsp:txBody>
      <dsp:txXfrm>
        <a:off x="5508110" y="673807"/>
        <a:ext cx="5006206" cy="30037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01EFD-F558-408B-9C9C-1D7E68788957}">
      <dsp:nvSpPr>
        <dsp:cNvPr id="0" name=""/>
        <dsp:cNvSpPr/>
      </dsp:nvSpPr>
      <dsp:spPr>
        <a:xfrm>
          <a:off x="0" y="337076"/>
          <a:ext cx="5367528" cy="14742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6580" tIns="374904" rIns="41658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Lower rate of nephropathy in liraglutide group vs placebo (1.5 vs. 1.9 events per 100 patient-years of observation; hazard ratio, 0.78; 95% CI, 0.67 to 0.92)</a:t>
          </a:r>
        </a:p>
      </dsp:txBody>
      <dsp:txXfrm>
        <a:off x="0" y="337076"/>
        <a:ext cx="5367528" cy="1474200"/>
      </dsp:txXfrm>
    </dsp:sp>
    <dsp:sp modelId="{EDCD41DE-E512-41EE-853C-3DFD02810B26}">
      <dsp:nvSpPr>
        <dsp:cNvPr id="0" name=""/>
        <dsp:cNvSpPr/>
      </dsp:nvSpPr>
      <dsp:spPr>
        <a:xfrm>
          <a:off x="268376" y="71396"/>
          <a:ext cx="3757269" cy="5313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016" tIns="0" rIns="142016" bIns="0" numCol="1" spcCol="1270" anchor="ctr" anchorCtr="0">
          <a:noAutofit/>
        </a:bodyPr>
        <a:lstStyle/>
        <a:p>
          <a:pPr marL="0" lvl="0" indent="0" algn="l" defTabSz="800100">
            <a:lnSpc>
              <a:spcPct val="90000"/>
            </a:lnSpc>
            <a:spcBef>
              <a:spcPct val="0"/>
            </a:spcBef>
            <a:spcAft>
              <a:spcPct val="35000"/>
            </a:spcAft>
            <a:buNone/>
          </a:pPr>
          <a:r>
            <a:rPr lang="en-US" sz="1800" kern="1200"/>
            <a:t>LEADER (2016)</a:t>
          </a:r>
          <a:r>
            <a:rPr lang="en-US" sz="1800" kern="1200" baseline="30000"/>
            <a:t>9</a:t>
          </a:r>
          <a:endParaRPr lang="en-US" sz="1800" kern="1200"/>
        </a:p>
      </dsp:txBody>
      <dsp:txXfrm>
        <a:off x="294315" y="97335"/>
        <a:ext cx="3705391" cy="479482"/>
      </dsp:txXfrm>
    </dsp:sp>
    <dsp:sp modelId="{D39515B6-A870-4E00-BE02-5191E410533F}">
      <dsp:nvSpPr>
        <dsp:cNvPr id="0" name=""/>
        <dsp:cNvSpPr/>
      </dsp:nvSpPr>
      <dsp:spPr>
        <a:xfrm>
          <a:off x="0" y="2174156"/>
          <a:ext cx="5367528" cy="1474200"/>
        </a:xfrm>
        <a:prstGeom prst="rect">
          <a:avLst/>
        </a:prstGeom>
        <a:solidFill>
          <a:schemeClr val="lt1">
            <a:alpha val="90000"/>
            <a:hueOff val="0"/>
            <a:satOff val="0"/>
            <a:lumOff val="0"/>
            <a:alphaOff val="0"/>
          </a:schemeClr>
        </a:solidFill>
        <a:ln w="12700" cap="flat" cmpd="sng" algn="ctr">
          <a:solidFill>
            <a:schemeClr val="accent1">
              <a:shade val="80000"/>
              <a:hueOff val="164162"/>
              <a:satOff val="-7062"/>
              <a:lumOff val="140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6580" tIns="374904" rIns="41658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Lower rate of new or worsening nephropathy in semaglutide group vs placebo (3.8% vs 6.1%, hazard ratio, 0.64; 95% CI, 0.46 to 0.88)</a:t>
          </a:r>
        </a:p>
      </dsp:txBody>
      <dsp:txXfrm>
        <a:off x="0" y="2174156"/>
        <a:ext cx="5367528" cy="1474200"/>
      </dsp:txXfrm>
    </dsp:sp>
    <dsp:sp modelId="{1C94B80D-C7F5-45A0-B80D-A6E064BDDBB2}">
      <dsp:nvSpPr>
        <dsp:cNvPr id="0" name=""/>
        <dsp:cNvSpPr/>
      </dsp:nvSpPr>
      <dsp:spPr>
        <a:xfrm>
          <a:off x="268376" y="1908476"/>
          <a:ext cx="3757269" cy="531360"/>
        </a:xfrm>
        <a:prstGeom prst="roundRect">
          <a:avLst/>
        </a:prstGeom>
        <a:solidFill>
          <a:schemeClr val="accent1">
            <a:shade val="80000"/>
            <a:hueOff val="164162"/>
            <a:satOff val="-7062"/>
            <a:lumOff val="14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016" tIns="0" rIns="142016" bIns="0" numCol="1" spcCol="1270" anchor="ctr" anchorCtr="0">
          <a:noAutofit/>
        </a:bodyPr>
        <a:lstStyle/>
        <a:p>
          <a:pPr marL="0" lvl="0" indent="0" algn="l" defTabSz="800100">
            <a:lnSpc>
              <a:spcPct val="90000"/>
            </a:lnSpc>
            <a:spcBef>
              <a:spcPct val="0"/>
            </a:spcBef>
            <a:spcAft>
              <a:spcPct val="35000"/>
            </a:spcAft>
            <a:buNone/>
          </a:pPr>
          <a:r>
            <a:rPr lang="en-US" sz="1800" kern="1200"/>
            <a:t>SUSTAIN (2016)</a:t>
          </a:r>
          <a:r>
            <a:rPr lang="en-US" sz="1800" kern="1200" baseline="30000"/>
            <a:t>24</a:t>
          </a:r>
          <a:endParaRPr lang="en-US" sz="1800" kern="1200"/>
        </a:p>
      </dsp:txBody>
      <dsp:txXfrm>
        <a:off x="294315" y="1934415"/>
        <a:ext cx="3705391" cy="479482"/>
      </dsp:txXfrm>
    </dsp:sp>
    <dsp:sp modelId="{35AC6AC7-B8D6-4568-8DC5-894A2ED2F6FE}">
      <dsp:nvSpPr>
        <dsp:cNvPr id="0" name=""/>
        <dsp:cNvSpPr/>
      </dsp:nvSpPr>
      <dsp:spPr>
        <a:xfrm>
          <a:off x="0" y="4011237"/>
          <a:ext cx="5367528" cy="1275750"/>
        </a:xfrm>
        <a:prstGeom prst="rect">
          <a:avLst/>
        </a:prstGeom>
        <a:solidFill>
          <a:schemeClr val="lt1">
            <a:alpha val="90000"/>
            <a:hueOff val="0"/>
            <a:satOff val="0"/>
            <a:lumOff val="0"/>
            <a:alphaOff val="0"/>
          </a:schemeClr>
        </a:solidFill>
        <a:ln w="12700" cap="flat" cmpd="sng" algn="ctr">
          <a:solidFill>
            <a:schemeClr val="accent1">
              <a:shade val="80000"/>
              <a:hueOff val="328325"/>
              <a:satOff val="-14124"/>
              <a:lumOff val="280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6580" tIns="374904" rIns="41658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Ongoing investigation of semaglutide vs placebo in patients with T2DM and CKD</a:t>
          </a:r>
        </a:p>
        <a:p>
          <a:pPr marL="171450" lvl="1" indent="-171450" algn="l" defTabSz="800100">
            <a:lnSpc>
              <a:spcPct val="90000"/>
            </a:lnSpc>
            <a:spcBef>
              <a:spcPct val="0"/>
            </a:spcBef>
            <a:spcAft>
              <a:spcPct val="15000"/>
            </a:spcAft>
            <a:buChar char="•"/>
          </a:pPr>
          <a:r>
            <a:rPr lang="en-US" sz="1800" kern="1200"/>
            <a:t>Estimated completion in 2024</a:t>
          </a:r>
        </a:p>
      </dsp:txBody>
      <dsp:txXfrm>
        <a:off x="0" y="4011237"/>
        <a:ext cx="5367528" cy="1275750"/>
      </dsp:txXfrm>
    </dsp:sp>
    <dsp:sp modelId="{8790C271-F8C5-40D9-8534-32F54C60ABF0}">
      <dsp:nvSpPr>
        <dsp:cNvPr id="0" name=""/>
        <dsp:cNvSpPr/>
      </dsp:nvSpPr>
      <dsp:spPr>
        <a:xfrm>
          <a:off x="268376" y="3745557"/>
          <a:ext cx="3757269" cy="531360"/>
        </a:xfrm>
        <a:prstGeom prst="roundRect">
          <a:avLst/>
        </a:prstGeom>
        <a:solidFill>
          <a:schemeClr val="accent1">
            <a:shade val="80000"/>
            <a:hueOff val="328325"/>
            <a:satOff val="-14124"/>
            <a:lumOff val="280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016" tIns="0" rIns="142016" bIns="0" numCol="1" spcCol="1270" anchor="ctr" anchorCtr="0">
          <a:noAutofit/>
        </a:bodyPr>
        <a:lstStyle/>
        <a:p>
          <a:pPr marL="0" lvl="0" indent="0" algn="l" defTabSz="800100">
            <a:lnSpc>
              <a:spcPct val="90000"/>
            </a:lnSpc>
            <a:spcBef>
              <a:spcPct val="0"/>
            </a:spcBef>
            <a:spcAft>
              <a:spcPct val="35000"/>
            </a:spcAft>
            <a:buNone/>
          </a:pPr>
          <a:r>
            <a:rPr lang="en-US" sz="1800" kern="1200"/>
            <a:t>FLOW</a:t>
          </a:r>
          <a:r>
            <a:rPr lang="en-US" sz="1800" kern="1200" baseline="30000"/>
            <a:t>25</a:t>
          </a:r>
          <a:endParaRPr lang="en-US" sz="1800" kern="1200"/>
        </a:p>
      </dsp:txBody>
      <dsp:txXfrm>
        <a:off x="294315" y="3771496"/>
        <a:ext cx="3705391"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E7AC8-FB85-475D-905B-3EC560B8B166}">
      <dsp:nvSpPr>
        <dsp:cNvPr id="0" name=""/>
        <dsp:cNvSpPr/>
      </dsp:nvSpPr>
      <dsp:spPr>
        <a:xfrm>
          <a:off x="0" y="114462"/>
          <a:ext cx="5367528" cy="81080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Liraglutide (Saxenda) FDA approved in 2014 for weight loss</a:t>
          </a:r>
          <a:r>
            <a:rPr lang="en-US" sz="2100" kern="1200" baseline="30000"/>
            <a:t>27</a:t>
          </a:r>
          <a:endParaRPr lang="en-US" sz="2100" kern="1200"/>
        </a:p>
      </dsp:txBody>
      <dsp:txXfrm>
        <a:off x="39580" y="154042"/>
        <a:ext cx="5288368" cy="731649"/>
      </dsp:txXfrm>
    </dsp:sp>
    <dsp:sp modelId="{0CDEDCF9-BA86-4D93-912D-8DE0DCA08762}">
      <dsp:nvSpPr>
        <dsp:cNvPr id="0" name=""/>
        <dsp:cNvSpPr/>
      </dsp:nvSpPr>
      <dsp:spPr>
        <a:xfrm>
          <a:off x="0" y="985752"/>
          <a:ext cx="5367528" cy="810809"/>
        </a:xfrm>
        <a:prstGeom prst="roundRect">
          <a:avLst/>
        </a:prstGeom>
        <a:solidFill>
          <a:schemeClr val="accent1">
            <a:shade val="80000"/>
            <a:hueOff val="109442"/>
            <a:satOff val="-4708"/>
            <a:lumOff val="9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Max dosing higher than when used for diabetes </a:t>
          </a:r>
        </a:p>
      </dsp:txBody>
      <dsp:txXfrm>
        <a:off x="39580" y="1025332"/>
        <a:ext cx="5288368" cy="731649"/>
      </dsp:txXfrm>
    </dsp:sp>
    <dsp:sp modelId="{02650B06-CB07-4DD0-BDAA-4F0F89930C5E}">
      <dsp:nvSpPr>
        <dsp:cNvPr id="0" name=""/>
        <dsp:cNvSpPr/>
      </dsp:nvSpPr>
      <dsp:spPr>
        <a:xfrm>
          <a:off x="0" y="1796562"/>
          <a:ext cx="536752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3 mg daily vs 1.8 mg daily</a:t>
          </a:r>
        </a:p>
      </dsp:txBody>
      <dsp:txXfrm>
        <a:off x="0" y="1796562"/>
        <a:ext cx="5367528" cy="347760"/>
      </dsp:txXfrm>
    </dsp:sp>
    <dsp:sp modelId="{7D8F340C-BBBD-4F11-8B58-8FDC62E97CC1}">
      <dsp:nvSpPr>
        <dsp:cNvPr id="0" name=""/>
        <dsp:cNvSpPr/>
      </dsp:nvSpPr>
      <dsp:spPr>
        <a:xfrm>
          <a:off x="0" y="2144322"/>
          <a:ext cx="5367528" cy="810809"/>
        </a:xfrm>
        <a:prstGeom prst="roundRect">
          <a:avLst/>
        </a:prstGeom>
        <a:solidFill>
          <a:schemeClr val="accent1">
            <a:shade val="80000"/>
            <a:hueOff val="218883"/>
            <a:satOff val="-9416"/>
            <a:lumOff val="18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Phase 3 trials</a:t>
          </a:r>
          <a:r>
            <a:rPr lang="en-US" sz="2100" kern="1200" baseline="30000"/>
            <a:t>28</a:t>
          </a:r>
          <a:endParaRPr lang="en-US" sz="2100" kern="1200"/>
        </a:p>
      </dsp:txBody>
      <dsp:txXfrm>
        <a:off x="39580" y="2183902"/>
        <a:ext cx="5288368" cy="731649"/>
      </dsp:txXfrm>
    </dsp:sp>
    <dsp:sp modelId="{60F7FD10-5414-4505-8316-CC4C6F2CF632}">
      <dsp:nvSpPr>
        <dsp:cNvPr id="0" name=""/>
        <dsp:cNvSpPr/>
      </dsp:nvSpPr>
      <dsp:spPr>
        <a:xfrm>
          <a:off x="0" y="2955131"/>
          <a:ext cx="5367528"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20 weeks: body weight -4.4 kg vs placebo (95% -6.0- to -2.9 kg)</a:t>
          </a:r>
        </a:p>
        <a:p>
          <a:pPr marL="342900" lvl="2" indent="-171450" algn="l" defTabSz="711200">
            <a:lnSpc>
              <a:spcPct val="90000"/>
            </a:lnSpc>
            <a:spcBef>
              <a:spcPct val="0"/>
            </a:spcBef>
            <a:spcAft>
              <a:spcPct val="20000"/>
            </a:spcAft>
            <a:buChar char="•"/>
          </a:pPr>
          <a:r>
            <a:rPr lang="en-US" sz="1600" kern="1200"/>
            <a:t>76.1% achieved &gt;/= 5% body weight loss</a:t>
          </a:r>
        </a:p>
        <a:p>
          <a:pPr marL="171450" lvl="1" indent="-171450" algn="l" defTabSz="711200">
            <a:lnSpc>
              <a:spcPct val="90000"/>
            </a:lnSpc>
            <a:spcBef>
              <a:spcPct val="0"/>
            </a:spcBef>
            <a:spcAft>
              <a:spcPct val="20000"/>
            </a:spcAft>
            <a:buChar char="•"/>
          </a:pPr>
          <a:r>
            <a:rPr lang="en-US" sz="1600" kern="1200"/>
            <a:t>2 year extended trial: body weight -5.8 kg vs placebo (95% CI: ‐8.0 to ‐3.7 kg)</a:t>
          </a:r>
        </a:p>
        <a:p>
          <a:pPr marL="342900" lvl="2" indent="-171450" algn="l" defTabSz="711200">
            <a:lnSpc>
              <a:spcPct val="90000"/>
            </a:lnSpc>
            <a:spcBef>
              <a:spcPct val="0"/>
            </a:spcBef>
            <a:spcAft>
              <a:spcPct val="20000"/>
            </a:spcAft>
            <a:buChar char="•"/>
          </a:pPr>
          <a:r>
            <a:rPr lang="en-US" sz="1600" kern="1200"/>
            <a:t>73% achieved &gt;/= 5% body weight loss</a:t>
          </a:r>
        </a:p>
      </dsp:txBody>
      <dsp:txXfrm>
        <a:off x="0" y="2955131"/>
        <a:ext cx="5367528" cy="1477980"/>
      </dsp:txXfrm>
    </dsp:sp>
    <dsp:sp modelId="{73836C0E-F4B0-43EB-8C25-57DB08DDC3C4}">
      <dsp:nvSpPr>
        <dsp:cNvPr id="0" name=""/>
        <dsp:cNvSpPr/>
      </dsp:nvSpPr>
      <dsp:spPr>
        <a:xfrm>
          <a:off x="0" y="4433111"/>
          <a:ext cx="5367528" cy="810809"/>
        </a:xfrm>
        <a:prstGeom prst="roundRect">
          <a:avLst/>
        </a:prstGeom>
        <a:solidFill>
          <a:schemeClr val="accent1">
            <a:shade val="80000"/>
            <a:hueOff val="328325"/>
            <a:satOff val="-14124"/>
            <a:lumOff val="280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Sales decreased in the US in 2020, but overall increased internationally</a:t>
          </a:r>
        </a:p>
      </dsp:txBody>
      <dsp:txXfrm>
        <a:off x="39580" y="4472691"/>
        <a:ext cx="5288368" cy="7316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FB9DC-2303-014B-8804-8F2A7493A628}"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64C4B-EAE2-5345-93BE-3FD0AD712859}" type="slidenum">
              <a:rPr lang="en-US" smtClean="0"/>
              <a:t>‹#›</a:t>
            </a:fld>
            <a:endParaRPr lang="en-US"/>
          </a:p>
        </p:txBody>
      </p:sp>
    </p:spTree>
    <p:extLst>
      <p:ext uri="{BB962C8B-B14F-4D97-AF65-F5344CB8AC3E}">
        <p14:creationId xmlns:p14="http://schemas.microsoft.com/office/powerpoint/2010/main" val="149122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proxy.lib.uiowa.edu/10.1001/jama.298.10.118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www.cdc.gov</a:t>
            </a:r>
            <a:r>
              <a:rPr lang="en-US" dirty="0"/>
              <a:t>/diabetes/pdfs/data/statistics/national-diabetes-statistics-</a:t>
            </a:r>
            <a:r>
              <a:rPr lang="en-US" dirty="0" err="1"/>
              <a:t>report.pdf</a:t>
            </a:r>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9</a:t>
            </a:fld>
            <a:endParaRPr lang="en-US"/>
          </a:p>
        </p:txBody>
      </p:sp>
    </p:spTree>
    <p:extLst>
      <p:ext uri="{BB962C8B-B14F-4D97-AF65-F5344CB8AC3E}">
        <p14:creationId xmlns:p14="http://schemas.microsoft.com/office/powerpoint/2010/main" val="86984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www.acc.org</a:t>
            </a:r>
            <a:r>
              <a:rPr lang="en-US" dirty="0"/>
              <a:t>/latest-in-cardiology/clinical-trials/2021/11/12/00/29/</a:t>
            </a:r>
            <a:r>
              <a:rPr lang="en-US" dirty="0" err="1"/>
              <a:t>empulse</a:t>
            </a:r>
            <a:endParaRPr lang="en-US" dirty="0"/>
          </a:p>
          <a:p>
            <a:r>
              <a:rPr lang="en-US" dirty="0"/>
              <a:t>https://</a:t>
            </a:r>
            <a:r>
              <a:rPr lang="en-US" dirty="0" err="1"/>
              <a:t>onlinelibrary-wiley-com.proxy.lib.uiowa.edu</a:t>
            </a:r>
            <a:r>
              <a:rPr lang="en-US" dirty="0"/>
              <a:t>/</a:t>
            </a:r>
            <a:r>
              <a:rPr lang="en-US" dirty="0" err="1"/>
              <a:t>doi</a:t>
            </a:r>
            <a:r>
              <a:rPr lang="en-US" dirty="0"/>
              <a:t>/10.1002/ejhf.1713</a:t>
            </a:r>
          </a:p>
        </p:txBody>
      </p:sp>
      <p:sp>
        <p:nvSpPr>
          <p:cNvPr id="4" name="Slide Number Placeholder 3"/>
          <p:cNvSpPr>
            <a:spLocks noGrp="1"/>
          </p:cNvSpPr>
          <p:nvPr>
            <p:ph type="sldNum" sz="quarter" idx="5"/>
          </p:nvPr>
        </p:nvSpPr>
        <p:spPr/>
        <p:txBody>
          <a:bodyPr/>
          <a:lstStyle/>
          <a:p>
            <a:fld id="{43364C4B-EAE2-5345-93BE-3FD0AD712859}" type="slidenum">
              <a:rPr lang="en-US" smtClean="0"/>
              <a:t>27</a:t>
            </a:fld>
            <a:endParaRPr lang="en-US"/>
          </a:p>
        </p:txBody>
      </p:sp>
    </p:spTree>
    <p:extLst>
      <p:ext uri="{BB962C8B-B14F-4D97-AF65-F5344CB8AC3E}">
        <p14:creationId xmlns:p14="http://schemas.microsoft.com/office/powerpoint/2010/main" val="333090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DOI: 10.1056/NEJMoa2022190</a:t>
            </a:r>
          </a:p>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28</a:t>
            </a:fld>
            <a:endParaRPr lang="en-US"/>
          </a:p>
        </p:txBody>
      </p:sp>
    </p:spTree>
    <p:extLst>
      <p:ext uri="{BB962C8B-B14F-4D97-AF65-F5344CB8AC3E}">
        <p14:creationId xmlns:p14="http://schemas.microsoft.com/office/powerpoint/2010/main" val="56473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www.jacc.org</a:t>
            </a:r>
            <a:r>
              <a:rPr lang="en-US" dirty="0"/>
              <a:t>/</a:t>
            </a:r>
            <a:r>
              <a:rPr lang="en-US" dirty="0" err="1"/>
              <a:t>doi</a:t>
            </a:r>
            <a:r>
              <a:rPr lang="en-US" dirty="0"/>
              <a:t>/10.1016/j.jacc.2020.11.022</a:t>
            </a:r>
          </a:p>
        </p:txBody>
      </p:sp>
      <p:sp>
        <p:nvSpPr>
          <p:cNvPr id="4" name="Slide Number Placeholder 3"/>
          <p:cNvSpPr>
            <a:spLocks noGrp="1"/>
          </p:cNvSpPr>
          <p:nvPr>
            <p:ph type="sldNum" sz="quarter" idx="5"/>
          </p:nvPr>
        </p:nvSpPr>
        <p:spPr/>
        <p:txBody>
          <a:bodyPr/>
          <a:lstStyle/>
          <a:p>
            <a:fld id="{43364C4B-EAE2-5345-93BE-3FD0AD712859}" type="slidenum">
              <a:rPr lang="en-US" smtClean="0"/>
              <a:t>30</a:t>
            </a:fld>
            <a:endParaRPr lang="en-US"/>
          </a:p>
        </p:txBody>
      </p:sp>
    </p:spTree>
    <p:extLst>
      <p:ext uri="{BB962C8B-B14F-4D97-AF65-F5344CB8AC3E}">
        <p14:creationId xmlns:p14="http://schemas.microsoft.com/office/powerpoint/2010/main" val="303880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www.jacc.org</a:t>
            </a:r>
            <a:r>
              <a:rPr lang="en-US" dirty="0"/>
              <a:t>/</a:t>
            </a:r>
            <a:r>
              <a:rPr lang="en-US" dirty="0" err="1"/>
              <a:t>doi</a:t>
            </a:r>
            <a:r>
              <a:rPr lang="en-US" dirty="0"/>
              <a:t>/10.1016/j.jacc.2020.11.022</a:t>
            </a:r>
          </a:p>
        </p:txBody>
      </p:sp>
      <p:sp>
        <p:nvSpPr>
          <p:cNvPr id="4" name="Slide Number Placeholder 3"/>
          <p:cNvSpPr>
            <a:spLocks noGrp="1"/>
          </p:cNvSpPr>
          <p:nvPr>
            <p:ph type="sldNum" sz="quarter" idx="5"/>
          </p:nvPr>
        </p:nvSpPr>
        <p:spPr/>
        <p:txBody>
          <a:bodyPr/>
          <a:lstStyle/>
          <a:p>
            <a:fld id="{43364C4B-EAE2-5345-93BE-3FD0AD712859}" type="slidenum">
              <a:rPr lang="en-US" smtClean="0"/>
              <a:t>31</a:t>
            </a:fld>
            <a:endParaRPr lang="en-US"/>
          </a:p>
        </p:txBody>
      </p:sp>
    </p:spTree>
    <p:extLst>
      <p:ext uri="{BB962C8B-B14F-4D97-AF65-F5344CB8AC3E}">
        <p14:creationId xmlns:p14="http://schemas.microsoft.com/office/powerpoint/2010/main" val="427654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www.jacc.org</a:t>
            </a:r>
            <a:r>
              <a:rPr lang="en-US" dirty="0"/>
              <a:t>/</a:t>
            </a:r>
            <a:r>
              <a:rPr lang="en-US" dirty="0" err="1"/>
              <a:t>doi</a:t>
            </a:r>
            <a:r>
              <a:rPr lang="en-US" dirty="0"/>
              <a:t>/10.1016/j.jacc.2020.11.022</a:t>
            </a:r>
          </a:p>
        </p:txBody>
      </p:sp>
      <p:sp>
        <p:nvSpPr>
          <p:cNvPr id="4" name="Slide Number Placeholder 3"/>
          <p:cNvSpPr>
            <a:spLocks noGrp="1"/>
          </p:cNvSpPr>
          <p:nvPr>
            <p:ph type="sldNum" sz="quarter" idx="5"/>
          </p:nvPr>
        </p:nvSpPr>
        <p:spPr/>
        <p:txBody>
          <a:bodyPr/>
          <a:lstStyle/>
          <a:p>
            <a:fld id="{43364C4B-EAE2-5345-93BE-3FD0AD712859}" type="slidenum">
              <a:rPr lang="en-US" smtClean="0"/>
              <a:t>33</a:t>
            </a:fld>
            <a:endParaRPr lang="en-US"/>
          </a:p>
        </p:txBody>
      </p:sp>
    </p:spTree>
    <p:extLst>
      <p:ext uri="{BB962C8B-B14F-4D97-AF65-F5344CB8AC3E}">
        <p14:creationId xmlns:p14="http://schemas.microsoft.com/office/powerpoint/2010/main" val="174719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10.1001/jama.298.10.1180.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DOI: </a:t>
            </a:r>
            <a:r>
              <a:rPr lang="en-US" sz="1200" b="0" i="0" u="none" strike="noStrike" kern="1200" dirty="0">
                <a:solidFill>
                  <a:schemeClr val="tx1"/>
                </a:solidFill>
                <a:effectLst/>
                <a:latin typeface="+mn-lt"/>
                <a:ea typeface="+mn-ea"/>
                <a:cs typeface="+mn-cs"/>
                <a:hlinkClick r:id="rId3"/>
              </a:rPr>
              <a:t>10.1001/jama.298.10.1180</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a:t>
            </a:r>
            <a:r>
              <a:rPr lang="en-US" dirty="0" err="1"/>
              <a:t>diabetesjournals-org.proxy.lib.uiowa.edu</a:t>
            </a:r>
            <a:r>
              <a:rPr lang="en-US" dirty="0"/>
              <a:t>/care/article/30/12/e129/28105/Metformin-in-Heart-Failure</a:t>
            </a:r>
          </a:p>
        </p:txBody>
      </p:sp>
      <p:sp>
        <p:nvSpPr>
          <p:cNvPr id="4" name="Slide Number Placeholder 3"/>
          <p:cNvSpPr>
            <a:spLocks noGrp="1"/>
          </p:cNvSpPr>
          <p:nvPr>
            <p:ph type="sldNum" sz="quarter" idx="5"/>
          </p:nvPr>
        </p:nvSpPr>
        <p:spPr/>
        <p:txBody>
          <a:bodyPr/>
          <a:lstStyle/>
          <a:p>
            <a:fld id="{43364C4B-EAE2-5345-93BE-3FD0AD712859}" type="slidenum">
              <a:rPr lang="en-US" smtClean="0"/>
              <a:t>35</a:t>
            </a:fld>
            <a:endParaRPr lang="en-US"/>
          </a:p>
        </p:txBody>
      </p:sp>
    </p:spTree>
    <p:extLst>
      <p:ext uri="{BB962C8B-B14F-4D97-AF65-F5344CB8AC3E}">
        <p14:creationId xmlns:p14="http://schemas.microsoft.com/office/powerpoint/2010/main" val="379715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www.cdc.gov</a:t>
            </a:r>
            <a:r>
              <a:rPr lang="en-US" dirty="0"/>
              <a:t>/diabetes/pdfs/data/statistics/national-diabetes-statistics-</a:t>
            </a:r>
            <a:r>
              <a:rPr lang="en-US" dirty="0" err="1"/>
              <a:t>report.pdf</a:t>
            </a:r>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38</a:t>
            </a:fld>
            <a:endParaRPr lang="en-US"/>
          </a:p>
        </p:txBody>
      </p:sp>
    </p:spTree>
    <p:extLst>
      <p:ext uri="{BB962C8B-B14F-4D97-AF65-F5344CB8AC3E}">
        <p14:creationId xmlns:p14="http://schemas.microsoft.com/office/powerpoint/2010/main" val="194342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DOI: 10.1056/NEJMoa1811744</a:t>
            </a:r>
          </a:p>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40</a:t>
            </a:fld>
            <a:endParaRPr lang="en-US"/>
          </a:p>
        </p:txBody>
      </p:sp>
    </p:spTree>
    <p:extLst>
      <p:ext uri="{BB962C8B-B14F-4D97-AF65-F5344CB8AC3E}">
        <p14:creationId xmlns:p14="http://schemas.microsoft.com/office/powerpoint/2010/main" val="3008231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t>
            </a:r>
            <a:r>
              <a:rPr lang="en-US" dirty="0" err="1"/>
              <a:t>nejm</a:t>
            </a:r>
            <a:r>
              <a:rPr lang="en-US" dirty="0"/>
              <a:t>-</a:t>
            </a:r>
            <a:r>
              <a:rPr lang="en-US" dirty="0" err="1"/>
              <a:t>org.proxy.lib.uiowa.edu</a:t>
            </a:r>
            <a:r>
              <a:rPr lang="en-US" dirty="0"/>
              <a:t>/</a:t>
            </a:r>
            <a:r>
              <a:rPr lang="en-US" dirty="0" err="1"/>
              <a:t>doi</a:t>
            </a:r>
            <a:r>
              <a:rPr lang="en-US" dirty="0"/>
              <a:t>/10.1056/NEJMoa2024816?url_ver=Z39.88-2003&amp;rfr_id=</a:t>
            </a:r>
            <a:r>
              <a:rPr lang="en-US" dirty="0" err="1"/>
              <a:t>ori:rid:crossref.org&amp;rfr_dat</a:t>
            </a:r>
            <a:r>
              <a:rPr lang="en-US" dirty="0"/>
              <a:t>=cr_pub%20%200pubmed</a:t>
            </a:r>
          </a:p>
        </p:txBody>
      </p:sp>
      <p:sp>
        <p:nvSpPr>
          <p:cNvPr id="4" name="Slide Number Placeholder 3"/>
          <p:cNvSpPr>
            <a:spLocks noGrp="1"/>
          </p:cNvSpPr>
          <p:nvPr>
            <p:ph type="sldNum" sz="quarter" idx="5"/>
          </p:nvPr>
        </p:nvSpPr>
        <p:spPr/>
        <p:txBody>
          <a:bodyPr/>
          <a:lstStyle/>
          <a:p>
            <a:fld id="{43364C4B-EAE2-5345-93BE-3FD0AD712859}" type="slidenum">
              <a:rPr lang="en-US" smtClean="0"/>
              <a:t>41</a:t>
            </a:fld>
            <a:endParaRPr lang="en-US"/>
          </a:p>
        </p:txBody>
      </p:sp>
    </p:spTree>
    <p:extLst>
      <p:ext uri="{BB962C8B-B14F-4D97-AF65-F5344CB8AC3E}">
        <p14:creationId xmlns:p14="http://schemas.microsoft.com/office/powerpoint/2010/main" val="1718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doi:10.1159/000499597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/10.1007/s00125-019-4859-4</a:t>
            </a:r>
          </a:p>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42</a:t>
            </a:fld>
            <a:endParaRPr lang="en-US"/>
          </a:p>
        </p:txBody>
      </p:sp>
    </p:spTree>
    <p:extLst>
      <p:ext uri="{BB962C8B-B14F-4D97-AF65-F5344CB8AC3E}">
        <p14:creationId xmlns:p14="http://schemas.microsoft.com/office/powerpoint/2010/main" val="170875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www.jacc.org</a:t>
            </a:r>
            <a:r>
              <a:rPr lang="en-US" dirty="0"/>
              <a:t>/</a:t>
            </a:r>
            <a:r>
              <a:rPr lang="en-US" dirty="0" err="1"/>
              <a:t>doi</a:t>
            </a:r>
            <a:r>
              <a:rPr lang="en-US" dirty="0"/>
              <a:t>/10.1016/j.jacc.2020.05.037</a:t>
            </a:r>
          </a:p>
        </p:txBody>
      </p:sp>
      <p:sp>
        <p:nvSpPr>
          <p:cNvPr id="4" name="Slide Number Placeholder 3"/>
          <p:cNvSpPr>
            <a:spLocks noGrp="1"/>
          </p:cNvSpPr>
          <p:nvPr>
            <p:ph type="sldNum" sz="quarter" idx="5"/>
          </p:nvPr>
        </p:nvSpPr>
        <p:spPr/>
        <p:txBody>
          <a:bodyPr/>
          <a:lstStyle/>
          <a:p>
            <a:fld id="{43364C4B-EAE2-5345-93BE-3FD0AD712859}" type="slidenum">
              <a:rPr lang="en-US" smtClean="0"/>
              <a:t>12</a:t>
            </a:fld>
            <a:endParaRPr lang="en-US"/>
          </a:p>
        </p:txBody>
      </p:sp>
    </p:spTree>
    <p:extLst>
      <p:ext uri="{BB962C8B-B14F-4D97-AF65-F5344CB8AC3E}">
        <p14:creationId xmlns:p14="http://schemas.microsoft.com/office/powerpoint/2010/main" val="1820691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t>
            </a:r>
            <a:r>
              <a:rPr lang="en-US" dirty="0" err="1"/>
              <a:t>nejm</a:t>
            </a:r>
            <a:r>
              <a:rPr lang="en-US" dirty="0"/>
              <a:t>-</a:t>
            </a:r>
            <a:r>
              <a:rPr lang="en-US" dirty="0" err="1"/>
              <a:t>org.proxy.lib.uiowa.edu</a:t>
            </a:r>
            <a:r>
              <a:rPr lang="en-US" dirty="0"/>
              <a:t>/</a:t>
            </a:r>
            <a:r>
              <a:rPr lang="en-US" dirty="0" err="1"/>
              <a:t>doi</a:t>
            </a:r>
            <a:r>
              <a:rPr lang="en-US" dirty="0"/>
              <a:t>/10.1056/NEJMoa1603827?url_ver=Z39.88-2003&amp;rfr_id=</a:t>
            </a:r>
            <a:r>
              <a:rPr lang="en-US" dirty="0" err="1"/>
              <a:t>ori:rid:crossref.org&amp;rfr_dat</a:t>
            </a:r>
            <a:r>
              <a:rPr lang="en-US" dirty="0"/>
              <a:t>=cr_pub%20%200www.ncbi.nlm.nih.gov</a:t>
            </a:r>
          </a:p>
          <a:p>
            <a:r>
              <a:rPr lang="en-US" dirty="0"/>
              <a:t>https://www-</a:t>
            </a:r>
            <a:r>
              <a:rPr lang="en-US" dirty="0" err="1"/>
              <a:t>nejm</a:t>
            </a:r>
            <a:r>
              <a:rPr lang="en-US" dirty="0"/>
              <a:t>-</a:t>
            </a:r>
            <a:r>
              <a:rPr lang="en-US" dirty="0" err="1"/>
              <a:t>org.proxy.lib.uiowa.edu</a:t>
            </a:r>
            <a:r>
              <a:rPr lang="en-US" dirty="0"/>
              <a:t>/</a:t>
            </a:r>
            <a:r>
              <a:rPr lang="en-US" dirty="0" err="1"/>
              <a:t>doi</a:t>
            </a:r>
            <a:r>
              <a:rPr lang="en-US" dirty="0"/>
              <a:t>/10.1056/NEJMoa1607141?url_ver=Z39.88-2003&amp;rfr_id=</a:t>
            </a:r>
            <a:r>
              <a:rPr lang="en-US" dirty="0" err="1"/>
              <a:t>ori:rid:crossref.org&amp;rfr_dat</a:t>
            </a:r>
            <a:r>
              <a:rPr lang="en-US" dirty="0"/>
              <a:t>=cr_pub%20%200www.ncbi.nlm.nih.gov</a:t>
            </a:r>
          </a:p>
          <a:p>
            <a:r>
              <a:rPr lang="en-US" dirty="0"/>
              <a:t>https://</a:t>
            </a:r>
            <a:r>
              <a:rPr lang="en-US" dirty="0" err="1"/>
              <a:t>clinicaltrials.gov</a:t>
            </a:r>
            <a:r>
              <a:rPr lang="en-US" dirty="0"/>
              <a:t>/ct2/show/NCT03819153</a:t>
            </a:r>
          </a:p>
        </p:txBody>
      </p:sp>
      <p:sp>
        <p:nvSpPr>
          <p:cNvPr id="4" name="Slide Number Placeholder 3"/>
          <p:cNvSpPr>
            <a:spLocks noGrp="1"/>
          </p:cNvSpPr>
          <p:nvPr>
            <p:ph type="sldNum" sz="quarter" idx="5"/>
          </p:nvPr>
        </p:nvSpPr>
        <p:spPr/>
        <p:txBody>
          <a:bodyPr/>
          <a:lstStyle/>
          <a:p>
            <a:fld id="{43364C4B-EAE2-5345-93BE-3FD0AD712859}" type="slidenum">
              <a:rPr lang="en-US" smtClean="0"/>
              <a:t>44</a:t>
            </a:fld>
            <a:endParaRPr lang="en-US"/>
          </a:p>
        </p:txBody>
      </p:sp>
    </p:spTree>
    <p:extLst>
      <p:ext uri="{BB962C8B-B14F-4D97-AF65-F5344CB8AC3E}">
        <p14:creationId xmlns:p14="http://schemas.microsoft.com/office/powerpoint/2010/main" val="3932406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/10.1053/j.ajkd.2015.03.024</a:t>
            </a:r>
          </a:p>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45</a:t>
            </a:fld>
            <a:endParaRPr lang="en-US"/>
          </a:p>
        </p:txBody>
      </p:sp>
    </p:spTree>
    <p:extLst>
      <p:ext uri="{BB962C8B-B14F-4D97-AF65-F5344CB8AC3E}">
        <p14:creationId xmlns:p14="http://schemas.microsoft.com/office/powerpoint/2010/main" val="339978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46</a:t>
            </a:fld>
            <a:endParaRPr lang="en-US"/>
          </a:p>
        </p:txBody>
      </p:sp>
    </p:spTree>
    <p:extLst>
      <p:ext uri="{BB962C8B-B14F-4D97-AF65-F5344CB8AC3E}">
        <p14:creationId xmlns:p14="http://schemas.microsoft.com/office/powerpoint/2010/main" val="3071957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www.accessdata.fda.gov</a:t>
            </a:r>
            <a:r>
              <a:rPr lang="en-US" dirty="0"/>
              <a:t>/</a:t>
            </a:r>
            <a:r>
              <a:rPr lang="en-US" dirty="0" err="1"/>
              <a:t>drugsatfda_docs</a:t>
            </a:r>
            <a:r>
              <a:rPr lang="en-US" dirty="0"/>
              <a:t>/</a:t>
            </a:r>
            <a:r>
              <a:rPr lang="en-US" dirty="0" err="1"/>
              <a:t>nda</a:t>
            </a:r>
            <a:r>
              <a:rPr lang="en-US" dirty="0"/>
              <a:t>/2014/206321Orig1s000TOC.cfm</a:t>
            </a:r>
          </a:p>
          <a:p>
            <a:r>
              <a:rPr lang="en-US" dirty="0"/>
              <a:t>https://</a:t>
            </a:r>
            <a:r>
              <a:rPr lang="en-US" dirty="0" err="1"/>
              <a:t>www.novonordisk.com</a:t>
            </a:r>
            <a:r>
              <a:rPr lang="en-US" dirty="0"/>
              <a:t>/content/dam/</a:t>
            </a:r>
            <a:r>
              <a:rPr lang="en-US" dirty="0" err="1"/>
              <a:t>nncorp</a:t>
            </a:r>
            <a:r>
              <a:rPr lang="en-US" dirty="0"/>
              <a:t>/global/</a:t>
            </a:r>
            <a:r>
              <a:rPr lang="en-US" dirty="0" err="1"/>
              <a:t>en</a:t>
            </a:r>
            <a:r>
              <a:rPr lang="en-US" dirty="0"/>
              <a:t>/investors/</a:t>
            </a:r>
            <a:r>
              <a:rPr lang="en-US" dirty="0" err="1"/>
              <a:t>irmaterial</a:t>
            </a:r>
            <a:r>
              <a:rPr lang="en-US" dirty="0"/>
              <a:t>/</a:t>
            </a:r>
            <a:r>
              <a:rPr lang="en-US" dirty="0" err="1"/>
              <a:t>quarterly_financial_reports</a:t>
            </a:r>
            <a:r>
              <a:rPr lang="en-US" dirty="0"/>
              <a:t>/2020/20210202%20-%20CA%20Q4%202020%20-%20vFINAL.pdf</a:t>
            </a:r>
          </a:p>
          <a:p>
            <a:r>
              <a:rPr lang="en-US" sz="1200" b="0" i="0" kern="1200" dirty="0">
                <a:solidFill>
                  <a:schemeClr val="tx1"/>
                </a:solidFill>
                <a:effectLst/>
                <a:latin typeface="+mn-lt"/>
                <a:ea typeface="+mn-ea"/>
                <a:cs typeface="+mn-cs"/>
              </a:rPr>
              <a:t>https://www-</a:t>
            </a:r>
            <a:r>
              <a:rPr lang="en-US" sz="1200" b="0" i="0" kern="1200" dirty="0" err="1">
                <a:solidFill>
                  <a:schemeClr val="tx1"/>
                </a:solidFill>
                <a:effectLst/>
                <a:latin typeface="+mn-lt"/>
                <a:ea typeface="+mn-ea"/>
                <a:cs typeface="+mn-cs"/>
              </a:rPr>
              <a:t>ncbi</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nlm-nih-gov.proxy.lib.uiowa.edu</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pmc</a:t>
            </a:r>
            <a:r>
              <a:rPr lang="en-US" sz="1200" b="0" i="0" kern="1200" dirty="0">
                <a:solidFill>
                  <a:schemeClr val="tx1"/>
                </a:solidFill>
                <a:effectLst/>
                <a:latin typeface="+mn-lt"/>
                <a:ea typeface="+mn-ea"/>
                <a:cs typeface="+mn-cs"/>
              </a:rPr>
              <a:t>/articles/PMC5358074/</a:t>
            </a:r>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48</a:t>
            </a:fld>
            <a:endParaRPr lang="en-US"/>
          </a:p>
        </p:txBody>
      </p:sp>
    </p:spTree>
    <p:extLst>
      <p:ext uri="{BB962C8B-B14F-4D97-AF65-F5344CB8AC3E}">
        <p14:creationId xmlns:p14="http://schemas.microsoft.com/office/powerpoint/2010/main" val="13509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t>
            </a:r>
            <a:r>
              <a:rPr lang="en-US" dirty="0" err="1"/>
              <a:t>nejm</a:t>
            </a:r>
            <a:r>
              <a:rPr lang="en-US" dirty="0"/>
              <a:t>-</a:t>
            </a:r>
            <a:r>
              <a:rPr lang="en-US" dirty="0" err="1"/>
              <a:t>org.proxy.lib.uiowa.edu</a:t>
            </a:r>
            <a:r>
              <a:rPr lang="en-US" dirty="0"/>
              <a:t>/</a:t>
            </a:r>
            <a:r>
              <a:rPr lang="en-US" dirty="0" err="1"/>
              <a:t>doi</a:t>
            </a:r>
            <a:r>
              <a:rPr lang="en-US" dirty="0"/>
              <a:t>/full/10.1056/NEJMoa2032183</a:t>
            </a:r>
          </a:p>
        </p:txBody>
      </p:sp>
      <p:sp>
        <p:nvSpPr>
          <p:cNvPr id="4" name="Slide Number Placeholder 3"/>
          <p:cNvSpPr>
            <a:spLocks noGrp="1"/>
          </p:cNvSpPr>
          <p:nvPr>
            <p:ph type="sldNum" sz="quarter" idx="5"/>
          </p:nvPr>
        </p:nvSpPr>
        <p:spPr/>
        <p:txBody>
          <a:bodyPr/>
          <a:lstStyle/>
          <a:p>
            <a:fld id="{43364C4B-EAE2-5345-93BE-3FD0AD712859}" type="slidenum">
              <a:rPr lang="en-US" smtClean="0"/>
              <a:t>49</a:t>
            </a:fld>
            <a:endParaRPr lang="en-US"/>
          </a:p>
        </p:txBody>
      </p:sp>
    </p:spTree>
    <p:extLst>
      <p:ext uri="{BB962C8B-B14F-4D97-AF65-F5344CB8AC3E}">
        <p14:creationId xmlns:p14="http://schemas.microsoft.com/office/powerpoint/2010/main" val="1912688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t>
            </a:r>
            <a:r>
              <a:rPr lang="en-US" dirty="0" err="1"/>
              <a:t>sciencedirect</a:t>
            </a:r>
            <a:r>
              <a:rPr lang="en-US" dirty="0"/>
              <a:t>-</a:t>
            </a:r>
            <a:r>
              <a:rPr lang="en-US" dirty="0" err="1"/>
              <a:t>com.proxy.lib.uiowa.edu</a:t>
            </a:r>
            <a:r>
              <a:rPr lang="en-US" dirty="0"/>
              <a:t>/science/article/</a:t>
            </a:r>
            <a:r>
              <a:rPr lang="en-US" dirty="0" err="1"/>
              <a:t>pii</a:t>
            </a:r>
            <a:r>
              <a:rPr lang="en-US" dirty="0"/>
              <a:t>/S0140673619312711?via%3Dihub</a:t>
            </a:r>
          </a:p>
        </p:txBody>
      </p:sp>
      <p:sp>
        <p:nvSpPr>
          <p:cNvPr id="4" name="Slide Number Placeholder 3"/>
          <p:cNvSpPr>
            <a:spLocks noGrp="1"/>
          </p:cNvSpPr>
          <p:nvPr>
            <p:ph type="sldNum" sz="quarter" idx="5"/>
          </p:nvPr>
        </p:nvSpPr>
        <p:spPr/>
        <p:txBody>
          <a:bodyPr/>
          <a:lstStyle/>
          <a:p>
            <a:fld id="{43364C4B-EAE2-5345-93BE-3FD0AD712859}" type="slidenum">
              <a:rPr lang="en-US" smtClean="0"/>
              <a:t>50</a:t>
            </a:fld>
            <a:endParaRPr lang="en-US"/>
          </a:p>
        </p:txBody>
      </p:sp>
    </p:spTree>
    <p:extLst>
      <p:ext uri="{BB962C8B-B14F-4D97-AF65-F5344CB8AC3E}">
        <p14:creationId xmlns:p14="http://schemas.microsoft.com/office/powerpoint/2010/main" val="510703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https://link-springer-</a:t>
            </a:r>
            <a:r>
              <a:rPr lang="en-US" dirty="0" err="1"/>
              <a:t>com.proxy.lib.uiowa.edu</a:t>
            </a:r>
            <a:r>
              <a:rPr lang="en-US" dirty="0"/>
              <a:t>/article/10.1007/s40265-019-1057-0</a:t>
            </a:r>
          </a:p>
          <a:p>
            <a:r>
              <a:rPr lang="en-US" dirty="0"/>
              <a:t>https://</a:t>
            </a:r>
            <a:r>
              <a:rPr lang="en-US" dirty="0" err="1"/>
              <a:t>www.frontiersin.org</a:t>
            </a:r>
            <a:r>
              <a:rPr lang="en-US" dirty="0"/>
              <a:t>/articles/10.3389/fendo.2021.706914/full</a:t>
            </a:r>
          </a:p>
        </p:txBody>
      </p:sp>
      <p:sp>
        <p:nvSpPr>
          <p:cNvPr id="4" name="Slide Number Placeholder 3"/>
          <p:cNvSpPr>
            <a:spLocks noGrp="1"/>
          </p:cNvSpPr>
          <p:nvPr>
            <p:ph type="sldNum" sz="quarter" idx="5"/>
          </p:nvPr>
        </p:nvSpPr>
        <p:spPr/>
        <p:txBody>
          <a:bodyPr/>
          <a:lstStyle/>
          <a:p>
            <a:fld id="{43364C4B-EAE2-5345-93BE-3FD0AD712859}" type="slidenum">
              <a:rPr lang="en-US" smtClean="0"/>
              <a:t>51</a:t>
            </a:fld>
            <a:endParaRPr lang="en-US"/>
          </a:p>
        </p:txBody>
      </p:sp>
    </p:spTree>
    <p:extLst>
      <p:ext uri="{BB962C8B-B14F-4D97-AF65-F5344CB8AC3E}">
        <p14:creationId xmlns:p14="http://schemas.microsoft.com/office/powerpoint/2010/main" val="2373908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diabetesjournals.org</a:t>
            </a:r>
            <a:r>
              <a:rPr lang="en-US" dirty="0"/>
              <a:t>/view-large/figure/4085296/dc22S009f3.tif</a:t>
            </a:r>
          </a:p>
        </p:txBody>
      </p:sp>
      <p:sp>
        <p:nvSpPr>
          <p:cNvPr id="4" name="Slide Number Placeholder 3"/>
          <p:cNvSpPr>
            <a:spLocks noGrp="1"/>
          </p:cNvSpPr>
          <p:nvPr>
            <p:ph type="sldNum" sz="quarter" idx="5"/>
          </p:nvPr>
        </p:nvSpPr>
        <p:spPr/>
        <p:txBody>
          <a:bodyPr/>
          <a:lstStyle/>
          <a:p>
            <a:fld id="{43364C4B-EAE2-5345-93BE-3FD0AD712859}" type="slidenum">
              <a:rPr lang="en-US" smtClean="0"/>
              <a:t>52</a:t>
            </a:fld>
            <a:endParaRPr lang="en-US"/>
          </a:p>
        </p:txBody>
      </p:sp>
    </p:spTree>
    <p:extLst>
      <p:ext uri="{BB962C8B-B14F-4D97-AF65-F5344CB8AC3E}">
        <p14:creationId xmlns:p14="http://schemas.microsoft.com/office/powerpoint/2010/main" val="984363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diabetesjournals.org</a:t>
            </a:r>
            <a:r>
              <a:rPr lang="en-US" dirty="0"/>
              <a:t>/view-large/figure/4085303/dc22S009t1.tif</a:t>
            </a:r>
          </a:p>
        </p:txBody>
      </p:sp>
      <p:sp>
        <p:nvSpPr>
          <p:cNvPr id="4" name="Slide Number Placeholder 3"/>
          <p:cNvSpPr>
            <a:spLocks noGrp="1"/>
          </p:cNvSpPr>
          <p:nvPr>
            <p:ph type="sldNum" sz="quarter" idx="5"/>
          </p:nvPr>
        </p:nvSpPr>
        <p:spPr/>
        <p:txBody>
          <a:bodyPr/>
          <a:lstStyle/>
          <a:p>
            <a:fld id="{43364C4B-EAE2-5345-93BE-3FD0AD712859}" type="slidenum">
              <a:rPr lang="en-US" smtClean="0"/>
              <a:t>53</a:t>
            </a:fld>
            <a:endParaRPr lang="en-US"/>
          </a:p>
        </p:txBody>
      </p:sp>
    </p:spTree>
    <p:extLst>
      <p:ext uri="{BB962C8B-B14F-4D97-AF65-F5344CB8AC3E}">
        <p14:creationId xmlns:p14="http://schemas.microsoft.com/office/powerpoint/2010/main" val="85800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diabetesjournals.org</a:t>
            </a:r>
            <a:r>
              <a:rPr lang="en-US" dirty="0"/>
              <a:t>/view-large/figure/4085296/dc22S009f3.tif</a:t>
            </a:r>
          </a:p>
        </p:txBody>
      </p:sp>
      <p:sp>
        <p:nvSpPr>
          <p:cNvPr id="4" name="Slide Number Placeholder 3"/>
          <p:cNvSpPr>
            <a:spLocks noGrp="1"/>
          </p:cNvSpPr>
          <p:nvPr>
            <p:ph type="sldNum" sz="quarter" idx="5"/>
          </p:nvPr>
        </p:nvSpPr>
        <p:spPr/>
        <p:txBody>
          <a:bodyPr/>
          <a:lstStyle/>
          <a:p>
            <a:fld id="{43364C4B-EAE2-5345-93BE-3FD0AD712859}" type="slidenum">
              <a:rPr lang="en-US" smtClean="0"/>
              <a:t>56</a:t>
            </a:fld>
            <a:endParaRPr lang="en-US"/>
          </a:p>
        </p:txBody>
      </p:sp>
    </p:spTree>
    <p:extLst>
      <p:ext uri="{BB962C8B-B14F-4D97-AF65-F5344CB8AC3E}">
        <p14:creationId xmlns:p14="http://schemas.microsoft.com/office/powerpoint/2010/main" val="365795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www.jacc.org</a:t>
            </a:r>
            <a:r>
              <a:rPr lang="en-US" dirty="0"/>
              <a:t>/</a:t>
            </a:r>
            <a:r>
              <a:rPr lang="en-US" dirty="0" err="1"/>
              <a:t>doi</a:t>
            </a:r>
            <a:r>
              <a:rPr lang="en-US" dirty="0"/>
              <a:t>/10.1016/j.jacc.2020.05.037</a:t>
            </a:r>
          </a:p>
        </p:txBody>
      </p:sp>
      <p:sp>
        <p:nvSpPr>
          <p:cNvPr id="4" name="Slide Number Placeholder 3"/>
          <p:cNvSpPr>
            <a:spLocks noGrp="1"/>
          </p:cNvSpPr>
          <p:nvPr>
            <p:ph type="sldNum" sz="quarter" idx="5"/>
          </p:nvPr>
        </p:nvSpPr>
        <p:spPr/>
        <p:txBody>
          <a:bodyPr/>
          <a:lstStyle/>
          <a:p>
            <a:fld id="{43364C4B-EAE2-5345-93BE-3FD0AD712859}" type="slidenum">
              <a:rPr lang="en-US" smtClean="0"/>
              <a:t>17</a:t>
            </a:fld>
            <a:endParaRPr lang="en-US"/>
          </a:p>
        </p:txBody>
      </p:sp>
    </p:spTree>
    <p:extLst>
      <p:ext uri="{BB962C8B-B14F-4D97-AF65-F5344CB8AC3E}">
        <p14:creationId xmlns:p14="http://schemas.microsoft.com/office/powerpoint/2010/main" val="3512945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diabetesjournals.org</a:t>
            </a:r>
            <a:r>
              <a:rPr lang="en-US" dirty="0"/>
              <a:t>/view-large/figure/4085303/dc22S009t1.tif</a:t>
            </a:r>
          </a:p>
        </p:txBody>
      </p:sp>
      <p:sp>
        <p:nvSpPr>
          <p:cNvPr id="4" name="Slide Number Placeholder 3"/>
          <p:cNvSpPr>
            <a:spLocks noGrp="1"/>
          </p:cNvSpPr>
          <p:nvPr>
            <p:ph type="sldNum" sz="quarter" idx="5"/>
          </p:nvPr>
        </p:nvSpPr>
        <p:spPr/>
        <p:txBody>
          <a:bodyPr/>
          <a:lstStyle/>
          <a:p>
            <a:fld id="{43364C4B-EAE2-5345-93BE-3FD0AD712859}" type="slidenum">
              <a:rPr lang="en-US" smtClean="0"/>
              <a:t>57</a:t>
            </a:fld>
            <a:endParaRPr lang="en-US"/>
          </a:p>
        </p:txBody>
      </p:sp>
    </p:spTree>
    <p:extLst>
      <p:ext uri="{BB962C8B-B14F-4D97-AF65-F5344CB8AC3E}">
        <p14:creationId xmlns:p14="http://schemas.microsoft.com/office/powerpoint/2010/main" val="157359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www.jacc.org</a:t>
            </a:r>
            <a:r>
              <a:rPr lang="en-US" dirty="0"/>
              <a:t>/</a:t>
            </a:r>
            <a:r>
              <a:rPr lang="en-US" dirty="0" err="1"/>
              <a:t>doi</a:t>
            </a:r>
            <a:r>
              <a:rPr lang="en-US" dirty="0"/>
              <a:t>/10.1016/j.jacc.2020.05.037</a:t>
            </a:r>
          </a:p>
        </p:txBody>
      </p:sp>
      <p:sp>
        <p:nvSpPr>
          <p:cNvPr id="4" name="Slide Number Placeholder 3"/>
          <p:cNvSpPr>
            <a:spLocks noGrp="1"/>
          </p:cNvSpPr>
          <p:nvPr>
            <p:ph type="sldNum" sz="quarter" idx="5"/>
          </p:nvPr>
        </p:nvSpPr>
        <p:spPr/>
        <p:txBody>
          <a:bodyPr/>
          <a:lstStyle/>
          <a:p>
            <a:fld id="{43364C4B-EAE2-5345-93BE-3FD0AD712859}" type="slidenum">
              <a:rPr lang="en-US" smtClean="0"/>
              <a:t>20</a:t>
            </a:fld>
            <a:endParaRPr lang="en-US"/>
          </a:p>
        </p:txBody>
      </p:sp>
    </p:spTree>
    <p:extLst>
      <p:ext uri="{BB962C8B-B14F-4D97-AF65-F5344CB8AC3E}">
        <p14:creationId xmlns:p14="http://schemas.microsoft.com/office/powerpoint/2010/main" val="295492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21</a:t>
            </a:fld>
            <a:endParaRPr lang="en-US"/>
          </a:p>
        </p:txBody>
      </p:sp>
    </p:spTree>
    <p:extLst>
      <p:ext uri="{BB962C8B-B14F-4D97-AF65-F5344CB8AC3E}">
        <p14:creationId xmlns:p14="http://schemas.microsoft.com/office/powerpoint/2010/main" val="342397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www.cdc.gov</a:t>
            </a:r>
            <a:r>
              <a:rPr lang="en-US" dirty="0"/>
              <a:t>/diabetes/pdfs/data/statistics/national-diabetes-statistics-</a:t>
            </a:r>
            <a:r>
              <a:rPr lang="en-US" dirty="0" err="1"/>
              <a:t>report.pdf</a:t>
            </a:r>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22</a:t>
            </a:fld>
            <a:endParaRPr lang="en-US"/>
          </a:p>
        </p:txBody>
      </p:sp>
    </p:spTree>
    <p:extLst>
      <p:ext uri="{BB962C8B-B14F-4D97-AF65-F5344CB8AC3E}">
        <p14:creationId xmlns:p14="http://schemas.microsoft.com/office/powerpoint/2010/main" val="410880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DOI: 10.1056/NEJMoa1911303</a:t>
            </a:r>
          </a:p>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23</a:t>
            </a:fld>
            <a:endParaRPr lang="en-US"/>
          </a:p>
        </p:txBody>
      </p:sp>
    </p:spTree>
    <p:extLst>
      <p:ext uri="{BB962C8B-B14F-4D97-AF65-F5344CB8AC3E}">
        <p14:creationId xmlns:p14="http://schemas.microsoft.com/office/powerpoint/2010/main" val="189300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DOI: 10.1056/NEJMoa2022190</a:t>
            </a:r>
          </a:p>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24</a:t>
            </a:fld>
            <a:endParaRPr lang="en-US"/>
          </a:p>
        </p:txBody>
      </p:sp>
    </p:spTree>
    <p:extLst>
      <p:ext uri="{BB962C8B-B14F-4D97-AF65-F5344CB8AC3E}">
        <p14:creationId xmlns:p14="http://schemas.microsoft.com/office/powerpoint/2010/main" val="388084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DOI: 10.1056/NEJMoa2022190</a:t>
            </a:r>
          </a:p>
          <a:p>
            <a:endParaRPr lang="en-US" dirty="0"/>
          </a:p>
        </p:txBody>
      </p:sp>
      <p:sp>
        <p:nvSpPr>
          <p:cNvPr id="4" name="Slide Number Placeholder 3"/>
          <p:cNvSpPr>
            <a:spLocks noGrp="1"/>
          </p:cNvSpPr>
          <p:nvPr>
            <p:ph type="sldNum" sz="quarter" idx="5"/>
          </p:nvPr>
        </p:nvSpPr>
        <p:spPr/>
        <p:txBody>
          <a:bodyPr/>
          <a:lstStyle/>
          <a:p>
            <a:fld id="{43364C4B-EAE2-5345-93BE-3FD0AD712859}" type="slidenum">
              <a:rPr lang="en-US" smtClean="0"/>
              <a:t>26</a:t>
            </a:fld>
            <a:endParaRPr lang="en-US"/>
          </a:p>
        </p:txBody>
      </p:sp>
    </p:spTree>
    <p:extLst>
      <p:ext uri="{BB962C8B-B14F-4D97-AF65-F5344CB8AC3E}">
        <p14:creationId xmlns:p14="http://schemas.microsoft.com/office/powerpoint/2010/main" val="189526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F4E4-56C0-8542-9E6A-51AF70A9D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9B0DB-351F-AC45-85D8-AA89215EA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A2B918-E154-1947-BE15-54365151EC52}"/>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5" name="Footer Placeholder 4">
            <a:extLst>
              <a:ext uri="{FF2B5EF4-FFF2-40B4-BE49-F238E27FC236}">
                <a16:creationId xmlns:a16="http://schemas.microsoft.com/office/drawing/2014/main" id="{C6988607-ABEE-B340-8E32-CC1883505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777E-A919-334E-AE8D-3918AA9883EA}"/>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51201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FFB4-0586-3146-882D-62F75FFC3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C8020-3A22-0F45-90A2-51C4D7CEEB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0A217-467F-E548-9797-02F9C2E6077C}"/>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5" name="Footer Placeholder 4">
            <a:extLst>
              <a:ext uri="{FF2B5EF4-FFF2-40B4-BE49-F238E27FC236}">
                <a16:creationId xmlns:a16="http://schemas.microsoft.com/office/drawing/2014/main" id="{1BF93FA3-0653-D447-83A8-9FEAFEF7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C8D7A-B3C6-EE41-B6AA-BA73723EE065}"/>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389713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04376-9AA3-034A-94F1-04965E500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FC161-F152-6E49-9876-72986E5F5C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D1D31-052D-544C-B89E-00E9E25128FE}"/>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5" name="Footer Placeholder 4">
            <a:extLst>
              <a:ext uri="{FF2B5EF4-FFF2-40B4-BE49-F238E27FC236}">
                <a16:creationId xmlns:a16="http://schemas.microsoft.com/office/drawing/2014/main" id="{5B0AE956-8AE6-244B-816D-7D68B1C2D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CCE71-8186-1746-BD35-4DD215B351EF}"/>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33901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1337-F190-9A45-A434-E00463F6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8342CF-9D4B-C545-BC13-A2CBF6822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5A171-8E3E-E24B-8B5B-589ECBCC2603}"/>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5" name="Footer Placeholder 4">
            <a:extLst>
              <a:ext uri="{FF2B5EF4-FFF2-40B4-BE49-F238E27FC236}">
                <a16:creationId xmlns:a16="http://schemas.microsoft.com/office/drawing/2014/main" id="{E1D18422-B208-884D-84F1-EEB09E03D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689BE-528C-D544-8B31-CFB5278089A0}"/>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426383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F166-3144-B04D-8E07-E16B8F9DB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A8CA0-DD35-A440-9E52-2C63C7087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E172B-500C-C641-9327-A2DB7A4A9A80}"/>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5" name="Footer Placeholder 4">
            <a:extLst>
              <a:ext uri="{FF2B5EF4-FFF2-40B4-BE49-F238E27FC236}">
                <a16:creationId xmlns:a16="http://schemas.microsoft.com/office/drawing/2014/main" id="{D9A3FA4C-753B-3646-9484-3D8725E70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866FB-DA8A-2B42-A7EE-C348B73C4C79}"/>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367605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7FC0-1F19-6743-ACCD-9DF369FB9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EF56A-6425-F240-8AB6-B63168054B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C0001-53F7-0C4F-862D-1FB732731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7FEE51-8BF8-3242-BB8D-1B20D8497D36}"/>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6" name="Footer Placeholder 5">
            <a:extLst>
              <a:ext uri="{FF2B5EF4-FFF2-40B4-BE49-F238E27FC236}">
                <a16:creationId xmlns:a16="http://schemas.microsoft.com/office/drawing/2014/main" id="{33991FF0-4831-0E4B-985A-0A66145F7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670E4-E493-9843-8B93-6604A0C26827}"/>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274232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F37A-C32C-8E4E-9CE4-0DAA7394F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9DCC71-BE0B-624D-B609-7BF44E107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63219-EC24-CB4A-8E38-5D32ED905A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D4A3A0-BA27-9040-A523-D213C01A0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806E5-9A27-A04E-80DD-7A77D9F3B3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7A240-00F2-344A-B555-FB2BFC94D432}"/>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8" name="Footer Placeholder 7">
            <a:extLst>
              <a:ext uri="{FF2B5EF4-FFF2-40B4-BE49-F238E27FC236}">
                <a16:creationId xmlns:a16="http://schemas.microsoft.com/office/drawing/2014/main" id="{E07CF8B7-5772-EA4A-8433-A5EF29AC8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21EBFB-E701-084A-86A8-0D2514778261}"/>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50864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C90E-57BF-5149-BD30-D835095ABE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542AC6-C8C1-FD41-AE43-3AEC2A55B929}"/>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4" name="Footer Placeholder 3">
            <a:extLst>
              <a:ext uri="{FF2B5EF4-FFF2-40B4-BE49-F238E27FC236}">
                <a16:creationId xmlns:a16="http://schemas.microsoft.com/office/drawing/2014/main" id="{D4AD5EDD-3D19-7D4E-9DF3-7A93BA9A7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9AB518-F5A3-DD4C-9330-B6E0BA644115}"/>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407454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3F376-F4C6-4941-A1BD-24AF8C646738}"/>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3" name="Footer Placeholder 2">
            <a:extLst>
              <a:ext uri="{FF2B5EF4-FFF2-40B4-BE49-F238E27FC236}">
                <a16:creationId xmlns:a16="http://schemas.microsoft.com/office/drawing/2014/main" id="{5DAE9449-460C-244F-8F43-1C4301E680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F3EFD-20F5-804E-B03A-53494BFB4C4D}"/>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414734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A0EB-186B-C849-B770-C7CAA24B4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2C53DA-C9CF-6C49-9D61-69C3285E0D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42A4B-6886-4E41-84CC-5638EB318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21379-A11F-EA4A-A450-EC9541B70D11}"/>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6" name="Footer Placeholder 5">
            <a:extLst>
              <a:ext uri="{FF2B5EF4-FFF2-40B4-BE49-F238E27FC236}">
                <a16:creationId xmlns:a16="http://schemas.microsoft.com/office/drawing/2014/main" id="{694302F5-EAEE-D74B-ABAB-D86ADFA51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755F3D-6A43-1A49-9B0E-EE8C6B2A76DE}"/>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9784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4331-9E52-A743-88AB-2EF0E1294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404F97-CBE5-8749-92C4-5DA4FFE44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E6A176-72F7-E044-B8E6-AD6D01367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1D323-5AAA-4144-A02B-F7B9657EC96B}"/>
              </a:ext>
            </a:extLst>
          </p:cNvPr>
          <p:cNvSpPr>
            <a:spLocks noGrp="1"/>
          </p:cNvSpPr>
          <p:nvPr>
            <p:ph type="dt" sz="half" idx="10"/>
          </p:nvPr>
        </p:nvSpPr>
        <p:spPr/>
        <p:txBody>
          <a:bodyPr/>
          <a:lstStyle/>
          <a:p>
            <a:fld id="{8EA3258D-B2F4-A244-8EF6-E321B8A50E63}" type="datetimeFigureOut">
              <a:rPr lang="en-US" smtClean="0"/>
              <a:t>2/7/2022</a:t>
            </a:fld>
            <a:endParaRPr lang="en-US"/>
          </a:p>
        </p:txBody>
      </p:sp>
      <p:sp>
        <p:nvSpPr>
          <p:cNvPr id="6" name="Footer Placeholder 5">
            <a:extLst>
              <a:ext uri="{FF2B5EF4-FFF2-40B4-BE49-F238E27FC236}">
                <a16:creationId xmlns:a16="http://schemas.microsoft.com/office/drawing/2014/main" id="{B0A08E5D-090A-474E-B145-A81ED4A6B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25490-6AD1-CB4C-B2AC-ABB9885637F0}"/>
              </a:ext>
            </a:extLst>
          </p:cNvPr>
          <p:cNvSpPr>
            <a:spLocks noGrp="1"/>
          </p:cNvSpPr>
          <p:nvPr>
            <p:ph type="sldNum" sz="quarter" idx="12"/>
          </p:nvPr>
        </p:nvSpPr>
        <p:spPr/>
        <p:txBody>
          <a:bodyPr/>
          <a:lstStyle/>
          <a:p>
            <a:fld id="{D68381FB-BD82-054D-BBC0-482D6C02412A}" type="slidenum">
              <a:rPr lang="en-US" smtClean="0"/>
              <a:t>‹#›</a:t>
            </a:fld>
            <a:endParaRPr lang="en-US"/>
          </a:p>
        </p:txBody>
      </p:sp>
    </p:spTree>
    <p:extLst>
      <p:ext uri="{BB962C8B-B14F-4D97-AF65-F5344CB8AC3E}">
        <p14:creationId xmlns:p14="http://schemas.microsoft.com/office/powerpoint/2010/main" val="22542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85FD5-F092-C948-A0DE-0C7E557DA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D17DB-9826-244A-963D-2C5A85363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4CE54-BE81-AB4D-A0C0-58995F150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3258D-B2F4-A244-8EF6-E321B8A50E63}" type="datetimeFigureOut">
              <a:rPr lang="en-US" smtClean="0"/>
              <a:t>2/7/2022</a:t>
            </a:fld>
            <a:endParaRPr lang="en-US"/>
          </a:p>
        </p:txBody>
      </p:sp>
      <p:sp>
        <p:nvSpPr>
          <p:cNvPr id="5" name="Footer Placeholder 4">
            <a:extLst>
              <a:ext uri="{FF2B5EF4-FFF2-40B4-BE49-F238E27FC236}">
                <a16:creationId xmlns:a16="http://schemas.microsoft.com/office/drawing/2014/main" id="{B3E2D578-FAA3-7745-865F-F364139E6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C703BC-5E8A-264C-95AB-639F3EC051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381FB-BD82-054D-BBC0-482D6C02412A}" type="slidenum">
              <a:rPr lang="en-US" smtClean="0"/>
              <a:t>‹#›</a:t>
            </a:fld>
            <a:endParaRPr lang="en-US"/>
          </a:p>
        </p:txBody>
      </p:sp>
    </p:spTree>
    <p:extLst>
      <p:ext uri="{BB962C8B-B14F-4D97-AF65-F5344CB8AC3E}">
        <p14:creationId xmlns:p14="http://schemas.microsoft.com/office/powerpoint/2010/main" val="119878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5EC75-E758-B244-A1E4-7F8D50C05F0F}"/>
              </a:ext>
            </a:extLst>
          </p:cNvPr>
          <p:cNvSpPr>
            <a:spLocks noGrp="1"/>
          </p:cNvSpPr>
          <p:nvPr>
            <p:ph type="ctrTitle"/>
          </p:nvPr>
        </p:nvSpPr>
        <p:spPr>
          <a:xfrm>
            <a:off x="1524000" y="1005840"/>
            <a:ext cx="9031769" cy="2936382"/>
          </a:xfrm>
        </p:spPr>
        <p:txBody>
          <a:bodyPr>
            <a:normAutofit/>
          </a:bodyPr>
          <a:lstStyle/>
          <a:p>
            <a:r>
              <a:rPr lang="en-US" sz="6600"/>
              <a:t>Beyond A1c: Exploring the Expanding Role of Anti-Diabetic Agents</a:t>
            </a:r>
          </a:p>
        </p:txBody>
      </p:sp>
      <p:sp>
        <p:nvSpPr>
          <p:cNvPr id="3" name="Subtitle 2">
            <a:extLst>
              <a:ext uri="{FF2B5EF4-FFF2-40B4-BE49-F238E27FC236}">
                <a16:creationId xmlns:a16="http://schemas.microsoft.com/office/drawing/2014/main" id="{D32113C5-4A0E-D147-B15D-E03EE9DC5FFB}"/>
              </a:ext>
            </a:extLst>
          </p:cNvPr>
          <p:cNvSpPr>
            <a:spLocks noGrp="1"/>
          </p:cNvSpPr>
          <p:nvPr>
            <p:ph type="subTitle" idx="1"/>
          </p:nvPr>
        </p:nvSpPr>
        <p:spPr>
          <a:xfrm>
            <a:off x="1524000" y="4034297"/>
            <a:ext cx="9031769" cy="1655762"/>
          </a:xfrm>
        </p:spPr>
        <p:txBody>
          <a:bodyPr>
            <a:normAutofit/>
          </a:bodyPr>
          <a:lstStyle/>
          <a:p>
            <a:r>
              <a:rPr lang="en-US" sz="3200"/>
              <a:t>Saidee Oberlander, PharmD, BCPS</a:t>
            </a:r>
          </a:p>
          <a:p>
            <a:r>
              <a:rPr lang="en-US" sz="3200"/>
              <a:t>Acute Care Pharmacist – Essentia Health Fargo</a:t>
            </a:r>
          </a:p>
        </p:txBody>
      </p:sp>
      <p:grpSp>
        <p:nvGrpSpPr>
          <p:cNvPr id="45" name="Group 44">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6"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60"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37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27963-381D-BE44-8604-3BF7DD647B69}"/>
              </a:ext>
            </a:extLst>
          </p:cNvPr>
          <p:cNvSpPr>
            <a:spLocks noGrp="1"/>
          </p:cNvSpPr>
          <p:nvPr>
            <p:ph type="title"/>
          </p:nvPr>
        </p:nvSpPr>
        <p:spPr>
          <a:xfrm>
            <a:off x="701344" y="710273"/>
            <a:ext cx="4352315" cy="2813320"/>
          </a:xfrm>
        </p:spPr>
        <p:txBody>
          <a:bodyPr>
            <a:normAutofit/>
          </a:bodyPr>
          <a:lstStyle/>
          <a:p>
            <a:r>
              <a:rPr lang="en-US"/>
              <a:t>SGLT-2 Inhibitors</a:t>
            </a:r>
          </a:p>
        </p:txBody>
      </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51"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64376FE-4913-4CB2-B3A7-0E7AFD19570B}"/>
              </a:ext>
            </a:extLst>
          </p:cNvPr>
          <p:cNvPicPr>
            <a:picLocks noChangeAspect="1"/>
          </p:cNvPicPr>
          <p:nvPr/>
        </p:nvPicPr>
        <p:blipFill>
          <a:blip r:embed="rId2"/>
          <a:stretch>
            <a:fillRect/>
          </a:stretch>
        </p:blipFill>
        <p:spPr>
          <a:xfrm>
            <a:off x="6342404" y="202918"/>
            <a:ext cx="5178211" cy="3521185"/>
          </a:xfrm>
          <a:prstGeom prst="rect">
            <a:avLst/>
          </a:prstGeom>
        </p:spPr>
      </p:pic>
      <p:sp>
        <p:nvSpPr>
          <p:cNvPr id="4" name="Content Placeholder 3">
            <a:extLst>
              <a:ext uri="{FF2B5EF4-FFF2-40B4-BE49-F238E27FC236}">
                <a16:creationId xmlns:a16="http://schemas.microsoft.com/office/drawing/2014/main" id="{9BCECD71-1F24-405A-9778-7FFA93AB7ECC}"/>
              </a:ext>
            </a:extLst>
          </p:cNvPr>
          <p:cNvSpPr>
            <a:spLocks noGrp="1"/>
          </p:cNvSpPr>
          <p:nvPr>
            <p:ph idx="1"/>
          </p:nvPr>
        </p:nvSpPr>
        <p:spPr>
          <a:xfrm>
            <a:off x="731519" y="4099034"/>
            <a:ext cx="10785191" cy="2196771"/>
          </a:xfrm>
        </p:spPr>
        <p:txBody>
          <a:bodyPr anchor="ctr">
            <a:normAutofit/>
          </a:bodyPr>
          <a:lstStyle/>
          <a:p>
            <a:r>
              <a:rPr lang="en-US" sz="1700"/>
              <a:t>Statistically significant reduction in cardiovascular events seen with empagliflozin, dapagliflozin, canagliflozin</a:t>
            </a:r>
            <a:r>
              <a:rPr lang="en-US" sz="1700" baseline="30000"/>
              <a:t>7</a:t>
            </a:r>
            <a:endParaRPr lang="en-US" sz="1700"/>
          </a:p>
          <a:p>
            <a:r>
              <a:rPr lang="en-US" sz="1700"/>
              <a:t>Meta analysis of CANVAS, CREDENCE, DECLARE-TIMI, and EMPA-REG trials</a:t>
            </a:r>
            <a:r>
              <a:rPr lang="en-US" sz="1700" baseline="30000"/>
              <a:t>8</a:t>
            </a:r>
            <a:endParaRPr lang="en-US" sz="1700"/>
          </a:p>
          <a:p>
            <a:pPr lvl="1"/>
            <a:r>
              <a:rPr lang="en-US" sz="1700"/>
              <a:t>Effect on CV outcomes in patients with T2DM</a:t>
            </a:r>
          </a:p>
          <a:p>
            <a:pPr lvl="1"/>
            <a:r>
              <a:rPr lang="en-US" sz="1700"/>
              <a:t>Overall benefit for major cardiac events</a:t>
            </a:r>
          </a:p>
          <a:p>
            <a:pPr lvl="2"/>
            <a:r>
              <a:rPr lang="en-US" sz="1700"/>
              <a:t>0.88; 95% CI, 0.82–0.94; P&lt;0.001</a:t>
            </a:r>
          </a:p>
          <a:p>
            <a:pPr lvl="1"/>
            <a:r>
              <a:rPr lang="en-US" sz="1700"/>
              <a:t>Benefits also seen for HF hospitalization, CV death, and death from any cause</a:t>
            </a:r>
          </a:p>
          <a:p>
            <a:endParaRPr lang="en-US" sz="1700"/>
          </a:p>
        </p:txBody>
      </p:sp>
      <p:sp>
        <p:nvSpPr>
          <p:cNvPr id="72" name="Rectangle 7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15474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0F0B44-5946-0C4C-A617-9C3500945A7E}"/>
              </a:ext>
            </a:extLst>
          </p:cNvPr>
          <p:cNvSpPr>
            <a:spLocks noGrp="1"/>
          </p:cNvSpPr>
          <p:nvPr>
            <p:ph type="title"/>
          </p:nvPr>
        </p:nvSpPr>
        <p:spPr>
          <a:xfrm>
            <a:off x="391378" y="320675"/>
            <a:ext cx="11407487" cy="1325563"/>
          </a:xfrm>
        </p:spPr>
        <p:txBody>
          <a:bodyPr>
            <a:normAutofit/>
          </a:bodyPr>
          <a:lstStyle/>
          <a:p>
            <a:r>
              <a:rPr lang="en-US" sz="5400" dirty="0"/>
              <a:t>SGLT2 Trials</a:t>
            </a:r>
            <a:r>
              <a:rPr lang="en-US" sz="5400" baseline="30000" dirty="0"/>
              <a:t>7</a:t>
            </a:r>
            <a:endParaRPr lang="en-US" sz="5400" dirty="0"/>
          </a:p>
        </p:txBody>
      </p:sp>
      <p:graphicFrame>
        <p:nvGraphicFramePr>
          <p:cNvPr id="4" name="Content Placeholder 3">
            <a:extLst>
              <a:ext uri="{FF2B5EF4-FFF2-40B4-BE49-F238E27FC236}">
                <a16:creationId xmlns:a16="http://schemas.microsoft.com/office/drawing/2014/main" id="{E8C8B673-11C6-FE40-9565-1617C190DA18}"/>
              </a:ext>
            </a:extLst>
          </p:cNvPr>
          <p:cNvGraphicFramePr>
            <a:graphicFrameLocks noGrp="1"/>
          </p:cNvGraphicFramePr>
          <p:nvPr>
            <p:ph idx="1"/>
            <p:extLst>
              <p:ext uri="{D42A27DB-BD31-4B8C-83A1-F6EECF244321}">
                <p14:modId xmlns:p14="http://schemas.microsoft.com/office/powerpoint/2010/main" val="132854616"/>
              </p:ext>
            </p:extLst>
          </p:nvPr>
        </p:nvGraphicFramePr>
        <p:xfrm>
          <a:off x="391379" y="1987063"/>
          <a:ext cx="11407489" cy="4028470"/>
        </p:xfrm>
        <a:graphic>
          <a:graphicData uri="http://schemas.openxmlformats.org/drawingml/2006/table">
            <a:tbl>
              <a:tblPr>
                <a:tableStyleId>{5940675A-B579-460E-94D1-54222C63F5DA}</a:tableStyleId>
              </a:tblPr>
              <a:tblGrid>
                <a:gridCol w="1736234">
                  <a:extLst>
                    <a:ext uri="{9D8B030D-6E8A-4147-A177-3AD203B41FA5}">
                      <a16:colId xmlns:a16="http://schemas.microsoft.com/office/drawing/2014/main" val="300502568"/>
                    </a:ext>
                  </a:extLst>
                </a:gridCol>
                <a:gridCol w="2321660">
                  <a:extLst>
                    <a:ext uri="{9D8B030D-6E8A-4147-A177-3AD203B41FA5}">
                      <a16:colId xmlns:a16="http://schemas.microsoft.com/office/drawing/2014/main" val="2406518794"/>
                    </a:ext>
                  </a:extLst>
                </a:gridCol>
                <a:gridCol w="4020093">
                  <a:extLst>
                    <a:ext uri="{9D8B030D-6E8A-4147-A177-3AD203B41FA5}">
                      <a16:colId xmlns:a16="http://schemas.microsoft.com/office/drawing/2014/main" val="214016652"/>
                    </a:ext>
                  </a:extLst>
                </a:gridCol>
                <a:gridCol w="3329502">
                  <a:extLst>
                    <a:ext uri="{9D8B030D-6E8A-4147-A177-3AD203B41FA5}">
                      <a16:colId xmlns:a16="http://schemas.microsoft.com/office/drawing/2014/main" val="1536175867"/>
                    </a:ext>
                  </a:extLst>
                </a:gridCol>
              </a:tblGrid>
              <a:tr h="380742">
                <a:tc>
                  <a:txBody>
                    <a:bodyPr/>
                    <a:lstStyle/>
                    <a:p>
                      <a:pPr algn="l" fontAlgn="b"/>
                      <a:endParaRPr lang="en-US" sz="1300" b="1" i="0" u="none" strike="noStrike">
                        <a:solidFill>
                          <a:srgbClr val="FFFFFF"/>
                        </a:solidFill>
                        <a:effectLst/>
                        <a:latin typeface="Calibri" panose="020F0502020204030204" pitchFamily="34" charset="0"/>
                      </a:endParaRPr>
                    </a:p>
                  </a:txBody>
                  <a:tcPr marL="3826" marR="3826" marT="3826" marB="0" anchor="b"/>
                </a:tc>
                <a:tc>
                  <a:txBody>
                    <a:bodyPr/>
                    <a:lstStyle/>
                    <a:p>
                      <a:pPr algn="l" fontAlgn="b"/>
                      <a:r>
                        <a:rPr lang="en-US" sz="1100" u="none" strike="noStrike">
                          <a:effectLst/>
                        </a:rPr>
                        <a:t>EMPA-REG OUTCOME (8) (n = 7,020)</a:t>
                      </a:r>
                      <a:endParaRPr lang="en-US" sz="1100" b="1"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CANVAS Program (9) (n = 10,142)</a:t>
                      </a:r>
                      <a:endParaRPr lang="en-US" sz="1100" b="1"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DECLARE-TIMI 58 (189) (n = 17,160)</a:t>
                      </a:r>
                      <a:endParaRPr lang="en-US" sz="1100" b="1" i="0" u="none" strike="noStrike">
                        <a:solidFill>
                          <a:srgbClr val="0563C1"/>
                        </a:solidFill>
                        <a:effectLst/>
                        <a:latin typeface="Trebuchet MS Bold Italic"/>
                      </a:endParaRPr>
                    </a:p>
                  </a:txBody>
                  <a:tcPr marL="3826" marR="3826" marT="3826" marB="0" anchor="b"/>
                </a:tc>
                <a:extLst>
                  <a:ext uri="{0D108BD9-81ED-4DB2-BD59-A6C34878D82A}">
                    <a16:rowId xmlns:a16="http://schemas.microsoft.com/office/drawing/2014/main" val="2982056570"/>
                  </a:ext>
                </a:extLst>
              </a:tr>
              <a:tr h="212476">
                <a:tc>
                  <a:txBody>
                    <a:bodyPr/>
                    <a:lstStyle/>
                    <a:p>
                      <a:pPr algn="l" fontAlgn="b"/>
                      <a:r>
                        <a:rPr lang="en-US" sz="1100" u="none" strike="noStrike">
                          <a:effectLst/>
                        </a:rPr>
                        <a:t>Intervention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Empagliflozin/placebo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Canagliflozin/placebo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Dapagliflozin/placebo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3453239375"/>
                  </a:ext>
                </a:extLst>
              </a:tr>
              <a:tr h="380742">
                <a:tc>
                  <a:txBody>
                    <a:bodyPr/>
                    <a:lstStyle/>
                    <a:p>
                      <a:pPr algn="l" fontAlgn="b"/>
                      <a:r>
                        <a:rPr lang="en-US" sz="1100" u="none" strike="noStrike">
                          <a:effectLst/>
                        </a:rPr>
                        <a:t>Main inclusion criteria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Type 2 diabetes and preexisting CVD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Type 2 diabetes and preexisting CVD at ≥30 years of age or &gt;2 CV risk factors at ≥50 years of age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Type 2 diabetes and established ASCVD or multiple risk factors for ASCVD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2466914735"/>
                  </a:ext>
                </a:extLst>
              </a:tr>
              <a:tr h="212476">
                <a:tc>
                  <a:txBody>
                    <a:bodyPr/>
                    <a:lstStyle/>
                    <a:p>
                      <a:pPr algn="l" fontAlgn="b"/>
                      <a:r>
                        <a:rPr lang="en-US" sz="1100" u="none" strike="noStrike">
                          <a:effectLst/>
                        </a:rPr>
                        <a:t>Median follow-up (years)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3.1 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3.6 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4.2 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1529677732"/>
                  </a:ext>
                </a:extLst>
              </a:tr>
              <a:tr h="212476">
                <a:tc>
                  <a:txBody>
                    <a:bodyPr/>
                    <a:lstStyle/>
                    <a:p>
                      <a:pPr algn="l" fontAlgn="b"/>
                      <a:r>
                        <a:rPr lang="en-US" sz="1100" u="none" strike="noStrike">
                          <a:effectLst/>
                        </a:rPr>
                        <a:t>Year started/reported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2010/2015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2009/2017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2013/2018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1518717251"/>
                  </a:ext>
                </a:extLst>
              </a:tr>
              <a:tr h="212476">
                <a:tc>
                  <a:txBody>
                    <a:bodyPr/>
                    <a:lstStyle/>
                    <a:p>
                      <a:pPr algn="l" fontAlgn="b"/>
                      <a:r>
                        <a:rPr lang="en-US" sz="1100" u="none" strike="noStrike">
                          <a:effectLst/>
                        </a:rPr>
                        <a:t>Primary outcome§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3-point MACE 0.86 (0.74–0.99)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3-point MACE 0.86 (0.75–0.97)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3-point MACE 0.93 (0.84–1.03)</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1370157444"/>
                  </a:ext>
                </a:extLst>
              </a:tr>
              <a:tr h="212476">
                <a:tc>
                  <a:txBody>
                    <a:bodyPr/>
                    <a:lstStyle/>
                    <a:p>
                      <a:pPr algn="l" fontAlgn="b"/>
                      <a:r>
                        <a:rPr lang="en-US" sz="1100" u="none" strike="noStrike">
                          <a:effectLst/>
                        </a:rPr>
                        <a:t>Key secondary outcome§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4-point MACE 0.89 (0.78–1.01)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All-cause and CV mortality (see below)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Death from any cause 0.93 (0.82–1.04)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1952601630"/>
                  </a:ext>
                </a:extLst>
              </a:tr>
              <a:tr h="380742">
                <a:tc>
                  <a:txBody>
                    <a:bodyPr/>
                    <a:lstStyle/>
                    <a:p>
                      <a:pPr algn="l" fontAlgn="b"/>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CV death or HF hospitalization 0.71 (0.55–0.92)</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CV death 0.92 (0.77–1.11)</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endParaRPr lang="en-US" sz="1100" u="none" strike="noStrike">
                        <a:effectLst/>
                      </a:endParaRPr>
                    </a:p>
                  </a:txBody>
                  <a:tcPr marL="3826" marR="3826" marT="3826" marB="0" anchor="b"/>
                </a:tc>
                <a:extLst>
                  <a:ext uri="{0D108BD9-81ED-4DB2-BD59-A6C34878D82A}">
                    <a16:rowId xmlns:a16="http://schemas.microsoft.com/office/drawing/2014/main" val="3452601501"/>
                  </a:ext>
                </a:extLst>
              </a:tr>
              <a:tr h="380742">
                <a:tc>
                  <a:txBody>
                    <a:bodyPr/>
                    <a:lstStyle/>
                    <a:p>
                      <a:pPr algn="l" fontAlgn="b"/>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Death from any cause 0.69 (0.53–0.88) </a:t>
                      </a:r>
                      <a:endParaRPr lang="en-US" sz="1100" b="0" i="0" u="none" strike="noStrike">
                        <a:solidFill>
                          <a:srgbClr val="383636"/>
                        </a:solidFill>
                        <a:effectLst/>
                        <a:latin typeface="Trebuchet MS Bold Italic"/>
                      </a:endParaRPr>
                    </a:p>
                  </a:txBody>
                  <a:tcPr marL="3826" marR="3826" marT="3826" marB="0" anchor="b"/>
                </a:tc>
                <a:tc gridSpan="2">
                  <a:txBody>
                    <a:bodyPr/>
                    <a:lstStyle/>
                    <a:p>
                      <a:pPr algn="l" fontAlgn="b"/>
                      <a:endParaRPr lang="en-US" sz="1100" u="none" strike="noStrike">
                        <a:effectLst/>
                      </a:endParaRPr>
                    </a:p>
                  </a:txBody>
                  <a:tcPr marL="3826" marR="3826" marT="3826" marB="0" anchor="b"/>
                </a:tc>
                <a:tc hMerge="1">
                  <a:txBody>
                    <a:bodyPr/>
                    <a:lstStyle/>
                    <a:p>
                      <a:endParaRPr lang="en-US"/>
                    </a:p>
                  </a:txBody>
                  <a:tcPr/>
                </a:tc>
                <a:extLst>
                  <a:ext uri="{0D108BD9-81ED-4DB2-BD59-A6C34878D82A}">
                    <a16:rowId xmlns:a16="http://schemas.microsoft.com/office/drawing/2014/main" val="2265139601"/>
                  </a:ext>
                </a:extLst>
              </a:tr>
              <a:tr h="212476">
                <a:tc>
                  <a:txBody>
                    <a:bodyPr/>
                    <a:lstStyle/>
                    <a:p>
                      <a:pPr algn="l" fontAlgn="b"/>
                      <a:r>
                        <a:rPr lang="en-US" sz="1100" u="none" strike="noStrike">
                          <a:effectLst/>
                        </a:rPr>
                        <a:t>Cardiovascular death§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0.62 (0.49–0.77)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0.87 (0.72–1.06)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0.98 (0.82–1.17)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879353321"/>
                  </a:ext>
                </a:extLst>
              </a:tr>
              <a:tr h="212476">
                <a:tc>
                  <a:txBody>
                    <a:bodyPr/>
                    <a:lstStyle/>
                    <a:p>
                      <a:pPr algn="l" fontAlgn="b"/>
                      <a:r>
                        <a:rPr lang="en-US" sz="1100" u="none" strike="noStrike">
                          <a:effectLst/>
                        </a:rPr>
                        <a:t>MI§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0.87 (0.70–1.09)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0.89 (0.73–1.09)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0.89 (0.77–1.01)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2637737106"/>
                  </a:ext>
                </a:extLst>
              </a:tr>
              <a:tr h="212476">
                <a:tc>
                  <a:txBody>
                    <a:bodyPr/>
                    <a:lstStyle/>
                    <a:p>
                      <a:pPr algn="l" fontAlgn="b"/>
                      <a:r>
                        <a:rPr lang="en-US" sz="1100" u="none" strike="noStrike">
                          <a:effectLst/>
                        </a:rPr>
                        <a:t>Stroke§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1.18 (0.89–1.56)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0.87 (0.69–1.09)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1.01 (0.84–1.21)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628148453"/>
                  </a:ext>
                </a:extLst>
              </a:tr>
              <a:tr h="212476">
                <a:tc>
                  <a:txBody>
                    <a:bodyPr/>
                    <a:lstStyle/>
                    <a:p>
                      <a:pPr algn="l" fontAlgn="b"/>
                      <a:r>
                        <a:rPr lang="en-US" sz="1100" u="none" strike="noStrike">
                          <a:effectLst/>
                        </a:rPr>
                        <a:t>HF hospitalization§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0.65 (0.50–0.85)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0.67 (0.52–0.87)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0.73 (0.61–0.88)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3152165061"/>
                  </a:ext>
                </a:extLst>
              </a:tr>
              <a:tr h="380742">
                <a:tc>
                  <a:txBody>
                    <a:bodyPr/>
                    <a:lstStyle/>
                    <a:p>
                      <a:pPr algn="l" fontAlgn="b"/>
                      <a:r>
                        <a:rPr lang="en-US" sz="1100" u="none" strike="noStrike">
                          <a:effectLst/>
                        </a:rPr>
                        <a:t>Unstable angina hospitalization§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0.99 (0.74–1.34)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3999970364"/>
                  </a:ext>
                </a:extLst>
              </a:tr>
              <a:tr h="212476">
                <a:tc>
                  <a:txBody>
                    <a:bodyPr/>
                    <a:lstStyle/>
                    <a:p>
                      <a:pPr algn="l" fontAlgn="b"/>
                      <a:r>
                        <a:rPr lang="en-US" sz="1100" u="none" strike="noStrike">
                          <a:effectLst/>
                        </a:rPr>
                        <a:t>All-cause mortality§ </a:t>
                      </a:r>
                      <a:endParaRPr lang="en-US" sz="1100" b="0" i="0" u="none" strike="noStrike">
                        <a:solidFill>
                          <a:srgbClr val="0563C1"/>
                        </a:solidFill>
                        <a:effectLst/>
                        <a:latin typeface="Trebuchet MS Bold Italic"/>
                      </a:endParaRPr>
                    </a:p>
                  </a:txBody>
                  <a:tcPr marL="3826" marR="3826" marT="3826" marB="0" anchor="b"/>
                </a:tc>
                <a:tc>
                  <a:txBody>
                    <a:bodyPr/>
                    <a:lstStyle/>
                    <a:p>
                      <a:pPr algn="l" fontAlgn="b"/>
                      <a:r>
                        <a:rPr lang="en-US" sz="1100" u="none" strike="noStrike">
                          <a:effectLst/>
                        </a:rPr>
                        <a:t>0.68 (0.57–0.82)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0.87 (0.74–1.01) </a:t>
                      </a:r>
                      <a:endParaRPr lang="en-US" sz="1100" b="0" i="0" u="none" strike="noStrike">
                        <a:solidFill>
                          <a:srgbClr val="383636"/>
                        </a:solidFill>
                        <a:effectLst/>
                        <a:latin typeface="Trebuchet MS Bold Italic"/>
                      </a:endParaRPr>
                    </a:p>
                  </a:txBody>
                  <a:tcPr marL="3826" marR="3826" marT="3826" marB="0" anchor="b"/>
                </a:tc>
                <a:tc>
                  <a:txBody>
                    <a:bodyPr/>
                    <a:lstStyle/>
                    <a:p>
                      <a:pPr algn="l" fontAlgn="b"/>
                      <a:r>
                        <a:rPr lang="en-US" sz="1100" u="none" strike="noStrike">
                          <a:effectLst/>
                        </a:rPr>
                        <a:t>0.93 (0.82–1.04) </a:t>
                      </a:r>
                      <a:endParaRPr lang="en-US" sz="1100" b="0" i="0" u="none" strike="noStrike">
                        <a:solidFill>
                          <a:srgbClr val="383636"/>
                        </a:solidFill>
                        <a:effectLst/>
                        <a:latin typeface="Trebuchet MS Bold Italic"/>
                      </a:endParaRPr>
                    </a:p>
                  </a:txBody>
                  <a:tcPr marL="3826" marR="3826" marT="3826" marB="0" anchor="b"/>
                </a:tc>
                <a:extLst>
                  <a:ext uri="{0D108BD9-81ED-4DB2-BD59-A6C34878D82A}">
                    <a16:rowId xmlns:a16="http://schemas.microsoft.com/office/drawing/2014/main" val="1046843625"/>
                  </a:ext>
                </a:extLst>
              </a:tr>
            </a:tbl>
          </a:graphicData>
        </a:graphic>
      </p:graphicFrame>
      <p:sp>
        <p:nvSpPr>
          <p:cNvPr id="2" name="Rectangle 1">
            <a:extLst>
              <a:ext uri="{FF2B5EF4-FFF2-40B4-BE49-F238E27FC236}">
                <a16:creationId xmlns:a16="http://schemas.microsoft.com/office/drawing/2014/main" id="{13CB3A19-CBB3-4C51-9FBB-B0ED6D2BFFE9}"/>
              </a:ext>
            </a:extLst>
          </p:cNvPr>
          <p:cNvSpPr/>
          <p:nvPr/>
        </p:nvSpPr>
        <p:spPr>
          <a:xfrm>
            <a:off x="329921" y="3355435"/>
            <a:ext cx="11522109" cy="301451"/>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59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D9BA-7367-3F4B-9CAA-35312ADC2A5E}"/>
              </a:ext>
            </a:extLst>
          </p:cNvPr>
          <p:cNvSpPr>
            <a:spLocks noGrp="1"/>
          </p:cNvSpPr>
          <p:nvPr>
            <p:ph type="title"/>
          </p:nvPr>
        </p:nvSpPr>
        <p:spPr/>
        <p:txBody>
          <a:bodyPr/>
          <a:lstStyle/>
          <a:p>
            <a:r>
              <a:rPr lang="en-US" dirty="0"/>
              <a:t>SGLT2 Dosing for CV Benefit</a:t>
            </a:r>
            <a:r>
              <a:rPr lang="en-US" baseline="30000" dirty="0"/>
              <a:t>4</a:t>
            </a:r>
            <a:endParaRPr lang="en-US" dirty="0"/>
          </a:p>
        </p:txBody>
      </p:sp>
      <p:graphicFrame>
        <p:nvGraphicFramePr>
          <p:cNvPr id="5" name="Content Placeholder 2">
            <a:extLst>
              <a:ext uri="{FF2B5EF4-FFF2-40B4-BE49-F238E27FC236}">
                <a16:creationId xmlns:a16="http://schemas.microsoft.com/office/drawing/2014/main" id="{1CF7E572-E7F9-40CE-809A-90CE79BC9FA6}"/>
              </a:ext>
            </a:extLst>
          </p:cNvPr>
          <p:cNvGraphicFramePr>
            <a:graphicFrameLocks noGrp="1"/>
          </p:cNvGraphicFramePr>
          <p:nvPr>
            <p:ph idx="1"/>
            <p:extLst>
              <p:ext uri="{D42A27DB-BD31-4B8C-83A1-F6EECF244321}">
                <p14:modId xmlns:p14="http://schemas.microsoft.com/office/powerpoint/2010/main" val="30337967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0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2B4A5-0F88-6843-847D-798502FBE250}"/>
              </a:ext>
            </a:extLst>
          </p:cNvPr>
          <p:cNvSpPr>
            <a:spLocks noGrp="1"/>
          </p:cNvSpPr>
          <p:nvPr>
            <p:ph type="title"/>
          </p:nvPr>
        </p:nvSpPr>
        <p:spPr>
          <a:xfrm>
            <a:off x="1016805" y="1345958"/>
            <a:ext cx="4193196" cy="4166085"/>
          </a:xfrm>
        </p:spPr>
        <p:txBody>
          <a:bodyPr>
            <a:normAutofit/>
          </a:bodyPr>
          <a:lstStyle/>
          <a:p>
            <a:r>
              <a:rPr lang="en-US" sz="4600"/>
              <a:t>GLP-1 Inhibitors</a:t>
            </a:r>
          </a:p>
        </p:txBody>
      </p:sp>
      <p:grpSp>
        <p:nvGrpSpPr>
          <p:cNvPr id="47" name="Group 4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B12DD91-1025-4043-9DC1-ABACC961B9C1}"/>
              </a:ext>
            </a:extLst>
          </p:cNvPr>
          <p:cNvSpPr>
            <a:spLocks noGrp="1"/>
          </p:cNvSpPr>
          <p:nvPr>
            <p:ph idx="1"/>
          </p:nvPr>
        </p:nvSpPr>
        <p:spPr>
          <a:xfrm>
            <a:off x="6229734" y="750307"/>
            <a:ext cx="5369326" cy="5357387"/>
          </a:xfrm>
        </p:spPr>
        <p:txBody>
          <a:bodyPr anchor="ctr">
            <a:normAutofit/>
          </a:bodyPr>
          <a:lstStyle/>
          <a:p>
            <a:r>
              <a:rPr lang="en-US" sz="2200" dirty="0"/>
              <a:t>Statistically significant reduction in cardiovascular events with liraglutide, </a:t>
            </a:r>
            <a:r>
              <a:rPr lang="en-US" sz="2200"/>
              <a:t>semaglutide</a:t>
            </a:r>
            <a:r>
              <a:rPr lang="en-US" sz="2200" dirty="0"/>
              <a:t>, dulaglutide, and albiglutide (removed from market) with or without clinical ASCVD at baseline</a:t>
            </a:r>
            <a:r>
              <a:rPr lang="en-US" sz="2200" baseline="30000" dirty="0"/>
              <a:t>4</a:t>
            </a:r>
            <a:endParaRPr lang="en-US" sz="2200" dirty="0"/>
          </a:p>
        </p:txBody>
      </p:sp>
    </p:spTree>
    <p:extLst>
      <p:ext uri="{BB962C8B-B14F-4D97-AF65-F5344CB8AC3E}">
        <p14:creationId xmlns:p14="http://schemas.microsoft.com/office/powerpoint/2010/main" val="300869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E42835-552D-B44A-8C68-92FA6BF03A00}"/>
              </a:ext>
            </a:extLst>
          </p:cNvPr>
          <p:cNvSpPr>
            <a:spLocks noGrp="1"/>
          </p:cNvSpPr>
          <p:nvPr>
            <p:ph type="title"/>
          </p:nvPr>
        </p:nvSpPr>
        <p:spPr>
          <a:xfrm>
            <a:off x="701344" y="710273"/>
            <a:ext cx="4352315" cy="2813320"/>
          </a:xfrm>
        </p:spPr>
        <p:txBody>
          <a:bodyPr>
            <a:normAutofit/>
          </a:bodyPr>
          <a:lstStyle/>
          <a:p>
            <a:r>
              <a:rPr lang="en-US"/>
              <a:t>LEADER (2016)</a:t>
            </a:r>
            <a:r>
              <a:rPr lang="en-US" baseline="30000"/>
              <a:t>9</a:t>
            </a:r>
            <a:endParaRPr lang="en-US"/>
          </a:p>
        </p:txBody>
      </p:sp>
      <p:sp>
        <p:nvSpPr>
          <p:cNvPr id="55" name="Rectangle 5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58"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a:extLst>
              <a:ext uri="{FF2B5EF4-FFF2-40B4-BE49-F238E27FC236}">
                <a16:creationId xmlns:a16="http://schemas.microsoft.com/office/drawing/2014/main" id="{DE96FC33-929A-45C5-9E16-CA66EA8FB906}"/>
              </a:ext>
            </a:extLst>
          </p:cNvPr>
          <p:cNvPicPr>
            <a:picLocks noChangeAspect="1"/>
          </p:cNvPicPr>
          <p:nvPr/>
        </p:nvPicPr>
        <p:blipFill rotWithShape="1">
          <a:blip r:embed="rId2"/>
          <a:srcRect l="344" t="-262" r="-687" b="66944"/>
          <a:stretch/>
        </p:blipFill>
        <p:spPr>
          <a:xfrm>
            <a:off x="5942569" y="734470"/>
            <a:ext cx="5977881" cy="2458080"/>
          </a:xfrm>
          <a:prstGeom prst="rect">
            <a:avLst/>
          </a:prstGeom>
        </p:spPr>
      </p:pic>
      <p:sp>
        <p:nvSpPr>
          <p:cNvPr id="3" name="Content Placeholder 2">
            <a:extLst>
              <a:ext uri="{FF2B5EF4-FFF2-40B4-BE49-F238E27FC236}">
                <a16:creationId xmlns:a16="http://schemas.microsoft.com/office/drawing/2014/main" id="{BCB5204C-ECFC-2D49-8440-3B4DCA70F03F}"/>
              </a:ext>
            </a:extLst>
          </p:cNvPr>
          <p:cNvSpPr>
            <a:spLocks noGrp="1"/>
          </p:cNvSpPr>
          <p:nvPr>
            <p:ph idx="1"/>
          </p:nvPr>
        </p:nvSpPr>
        <p:spPr>
          <a:xfrm>
            <a:off x="731519" y="4099034"/>
            <a:ext cx="10785191" cy="2196771"/>
          </a:xfrm>
        </p:spPr>
        <p:txBody>
          <a:bodyPr anchor="ctr">
            <a:normAutofit/>
          </a:bodyPr>
          <a:lstStyle/>
          <a:p>
            <a:r>
              <a:rPr lang="en-US" sz="2000"/>
              <a:t>Liraglutide vs placebo</a:t>
            </a:r>
          </a:p>
          <a:p>
            <a:r>
              <a:rPr lang="en-US" sz="2000"/>
              <a:t>Primary outcome: composite of death from cardiovascular causes, nonfatal MI, and nonfatal stroke</a:t>
            </a:r>
          </a:p>
          <a:p>
            <a:r>
              <a:rPr lang="en-US" sz="2000"/>
              <a:t>Rate of primary outcome 13% with liraglutide vs 14.9% with placebo (hazard ratio, 0.78; 95% CI, 0.66 to 0.93)</a:t>
            </a: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18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08F34-3BC3-2E41-BF1E-C111754084C7}"/>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GLP-1 Inhibitor Trials</a:t>
            </a:r>
            <a:r>
              <a:rPr lang="en-US" sz="5400" kern="1200" baseline="30000">
                <a:solidFill>
                  <a:schemeClr val="tx1"/>
                </a:solidFill>
                <a:latin typeface="+mj-lt"/>
                <a:ea typeface="+mj-ea"/>
                <a:cs typeface="+mj-cs"/>
              </a:rPr>
              <a:t>7</a:t>
            </a:r>
            <a:endParaRPr lang="en-US" sz="5400" kern="1200">
              <a:solidFill>
                <a:schemeClr val="tx1"/>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24D4B6E9-FA21-5A46-976C-9A598B2665C4}"/>
              </a:ext>
            </a:extLst>
          </p:cNvPr>
          <p:cNvGraphicFramePr>
            <a:graphicFrameLocks noGrp="1"/>
          </p:cNvGraphicFramePr>
          <p:nvPr>
            <p:ph idx="1"/>
            <p:extLst>
              <p:ext uri="{D42A27DB-BD31-4B8C-83A1-F6EECF244321}">
                <p14:modId xmlns:p14="http://schemas.microsoft.com/office/powerpoint/2010/main" val="4034626375"/>
              </p:ext>
            </p:extLst>
          </p:nvPr>
        </p:nvGraphicFramePr>
        <p:xfrm>
          <a:off x="838200" y="2057915"/>
          <a:ext cx="10515601" cy="4052526"/>
        </p:xfrm>
        <a:graphic>
          <a:graphicData uri="http://schemas.openxmlformats.org/drawingml/2006/table">
            <a:tbl>
              <a:tblPr>
                <a:tableStyleId>{5940675A-B579-460E-94D1-54222C63F5DA}</a:tableStyleId>
              </a:tblPr>
              <a:tblGrid>
                <a:gridCol w="1413440">
                  <a:extLst>
                    <a:ext uri="{9D8B030D-6E8A-4147-A177-3AD203B41FA5}">
                      <a16:colId xmlns:a16="http://schemas.microsoft.com/office/drawing/2014/main" val="1986669469"/>
                    </a:ext>
                  </a:extLst>
                </a:gridCol>
                <a:gridCol w="3019699">
                  <a:extLst>
                    <a:ext uri="{9D8B030D-6E8A-4147-A177-3AD203B41FA5}">
                      <a16:colId xmlns:a16="http://schemas.microsoft.com/office/drawing/2014/main" val="2194419461"/>
                    </a:ext>
                  </a:extLst>
                </a:gridCol>
                <a:gridCol w="3019699">
                  <a:extLst>
                    <a:ext uri="{9D8B030D-6E8A-4147-A177-3AD203B41FA5}">
                      <a16:colId xmlns:a16="http://schemas.microsoft.com/office/drawing/2014/main" val="1839997681"/>
                    </a:ext>
                  </a:extLst>
                </a:gridCol>
                <a:gridCol w="3062763">
                  <a:extLst>
                    <a:ext uri="{9D8B030D-6E8A-4147-A177-3AD203B41FA5}">
                      <a16:colId xmlns:a16="http://schemas.microsoft.com/office/drawing/2014/main" val="744583011"/>
                    </a:ext>
                  </a:extLst>
                </a:gridCol>
              </a:tblGrid>
              <a:tr h="242608">
                <a:tc>
                  <a:txBody>
                    <a:bodyPr/>
                    <a:lstStyle/>
                    <a:p>
                      <a:pPr algn="l" fontAlgn="b"/>
                      <a:endParaRPr lang="en-US" sz="900" b="1" i="0" u="none" strike="noStrike" cap="none" spc="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LEADER (194) (n = 9,340)</a:t>
                      </a:r>
                      <a:endParaRPr lang="en-US" sz="900" b="1"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SUSTAIN-6 (195)* (n = 3,297)</a:t>
                      </a:r>
                      <a:endParaRPr lang="en-US" sz="900" b="1"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REWIND (198) (n = 9,901)</a:t>
                      </a:r>
                      <a:endParaRPr lang="en-US" sz="900" b="1"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66714025"/>
                  </a:ext>
                </a:extLst>
              </a:tr>
              <a:tr h="242608">
                <a:tc>
                  <a:txBody>
                    <a:bodyPr/>
                    <a:lstStyle/>
                    <a:p>
                      <a:pPr algn="l" fontAlgn="b"/>
                      <a:r>
                        <a:rPr lang="en-US" sz="900" u="none" strike="noStrike" cap="none" spc="0" dirty="0">
                          <a:solidFill>
                            <a:schemeClr val="tx1"/>
                          </a:solidFill>
                          <a:effectLst/>
                        </a:rPr>
                        <a:t>Intervention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b="1" u="none" strike="noStrike" cap="none" spc="0" dirty="0">
                          <a:solidFill>
                            <a:schemeClr val="tx1"/>
                          </a:solidFill>
                          <a:effectLst/>
                        </a:rPr>
                        <a:t>Liraglutide</a:t>
                      </a:r>
                      <a:r>
                        <a:rPr lang="en-US" sz="900" u="none" strike="noStrike" cap="none" spc="0" dirty="0">
                          <a:solidFill>
                            <a:schemeClr val="tx1"/>
                          </a:solidFill>
                          <a:effectLst/>
                        </a:rPr>
                        <a:t>/placebo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b="1" u="none" strike="noStrike" cap="none" spc="0" dirty="0" err="1">
                          <a:solidFill>
                            <a:schemeClr val="tx1"/>
                          </a:solidFill>
                          <a:effectLst/>
                        </a:rPr>
                        <a:t>Semaglutide</a:t>
                      </a:r>
                      <a:r>
                        <a:rPr lang="en-US" sz="900" b="1" u="none" strike="noStrike" cap="none" spc="0" dirty="0">
                          <a:solidFill>
                            <a:schemeClr val="tx1"/>
                          </a:solidFill>
                          <a:effectLst/>
                        </a:rPr>
                        <a:t> </a:t>
                      </a:r>
                      <a:r>
                        <a:rPr lang="en-US" sz="900" u="none" strike="noStrike" cap="none" spc="0" dirty="0" err="1">
                          <a:solidFill>
                            <a:schemeClr val="tx1"/>
                          </a:solidFill>
                          <a:effectLst/>
                        </a:rPr>
                        <a:t>s.c.</a:t>
                      </a:r>
                      <a:r>
                        <a:rPr lang="en-US" sz="900" u="none" strike="noStrike" cap="none" spc="0" dirty="0">
                          <a:solidFill>
                            <a:schemeClr val="tx1"/>
                          </a:solidFill>
                          <a:effectLst/>
                        </a:rPr>
                        <a:t> injection/placebo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b="1" u="none" strike="noStrike" cap="none" spc="0" dirty="0">
                          <a:solidFill>
                            <a:schemeClr val="tx1"/>
                          </a:solidFill>
                          <a:effectLst/>
                        </a:rPr>
                        <a:t>Dulaglutide</a:t>
                      </a:r>
                      <a:r>
                        <a:rPr lang="en-US" sz="900" u="none" strike="noStrike" cap="none" spc="0" dirty="0">
                          <a:solidFill>
                            <a:schemeClr val="tx1"/>
                          </a:solidFill>
                          <a:effectLst/>
                        </a:rPr>
                        <a:t>/ placebo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2969449092"/>
                  </a:ext>
                </a:extLst>
              </a:tr>
              <a:tr h="380410">
                <a:tc>
                  <a:txBody>
                    <a:bodyPr/>
                    <a:lstStyle/>
                    <a:p>
                      <a:pPr algn="l" fontAlgn="b"/>
                      <a:r>
                        <a:rPr lang="en-US" sz="900" u="none" strike="noStrike" cap="none" spc="0" dirty="0">
                          <a:solidFill>
                            <a:schemeClr val="tx1"/>
                          </a:solidFill>
                          <a:effectLst/>
                        </a:rPr>
                        <a:t>Main inclusion criteria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Type 2 diabetes and preexisting CVD, CKD, or HF at ≥50 years of age or CV risk at ≥60 years of age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Type 2 diabetes and preexisting CVD, HF, or CKD at ≥50 years of age or CV risk at ≥60 years of age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Type 2 diabetes and prior ASCVD event or risk factors for ASCVD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1183162183"/>
                  </a:ext>
                </a:extLst>
              </a:tr>
              <a:tr h="242608">
                <a:tc>
                  <a:txBody>
                    <a:bodyPr/>
                    <a:lstStyle/>
                    <a:p>
                      <a:pPr algn="l" fontAlgn="b"/>
                      <a:r>
                        <a:rPr lang="en-US" sz="900" u="none" strike="noStrike" cap="none" spc="0" dirty="0">
                          <a:solidFill>
                            <a:schemeClr val="tx1"/>
                          </a:solidFill>
                          <a:effectLst/>
                        </a:rPr>
                        <a:t>Median follow-up (years)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3.8 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2.1 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5.4 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2411691572"/>
                  </a:ext>
                </a:extLst>
              </a:tr>
              <a:tr h="242608">
                <a:tc>
                  <a:txBody>
                    <a:bodyPr/>
                    <a:lstStyle/>
                    <a:p>
                      <a:pPr algn="l" fontAlgn="b"/>
                      <a:r>
                        <a:rPr lang="en-US" sz="900" u="none" strike="noStrike" cap="none" spc="0" dirty="0">
                          <a:solidFill>
                            <a:schemeClr val="tx1"/>
                          </a:solidFill>
                          <a:effectLst/>
                        </a:rPr>
                        <a:t>Prior CVD/CHF (%)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81/18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60/24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32/9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3562879585"/>
                  </a:ext>
                </a:extLst>
              </a:tr>
              <a:tr h="242608">
                <a:tc>
                  <a:txBody>
                    <a:bodyPr/>
                    <a:lstStyle/>
                    <a:p>
                      <a:pPr algn="l" fontAlgn="b"/>
                      <a:r>
                        <a:rPr lang="en-US" sz="900" u="none" strike="noStrike" cap="none" spc="0" dirty="0">
                          <a:solidFill>
                            <a:schemeClr val="tx1"/>
                          </a:solidFill>
                          <a:effectLst/>
                        </a:rPr>
                        <a:t>Mean baseline A1C (%)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8.7 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8.7 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7.4 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2483722149"/>
                  </a:ext>
                </a:extLst>
              </a:tr>
              <a:tr h="242608">
                <a:tc>
                  <a:txBody>
                    <a:bodyPr/>
                    <a:lstStyle/>
                    <a:p>
                      <a:pPr algn="l" fontAlgn="b"/>
                      <a:r>
                        <a:rPr lang="en-US" sz="900" u="none" strike="noStrike" cap="none" spc="0" dirty="0">
                          <a:solidFill>
                            <a:schemeClr val="tx1"/>
                          </a:solidFill>
                          <a:effectLst/>
                        </a:rPr>
                        <a:t>Year started/reported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2010/2016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2013/2016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2011/2019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1807156043"/>
                  </a:ext>
                </a:extLst>
              </a:tr>
              <a:tr h="242608">
                <a:tc>
                  <a:txBody>
                    <a:bodyPr/>
                    <a:lstStyle/>
                    <a:p>
                      <a:pPr algn="l" fontAlgn="b"/>
                      <a:r>
                        <a:rPr lang="en-US" sz="900" u="none" strike="noStrike" cap="none" spc="0" dirty="0">
                          <a:solidFill>
                            <a:schemeClr val="tx1"/>
                          </a:solidFill>
                          <a:effectLst/>
                        </a:rPr>
                        <a:t>Primary outcome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3-point MACE 0.87 (0.78–0.97)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3-point MACE 0.74 (0.58–0.95)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3-point MACE 0.88 (0.79–0.99)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1859966124"/>
                  </a:ext>
                </a:extLst>
              </a:tr>
              <a:tr h="380410">
                <a:tc>
                  <a:txBody>
                    <a:bodyPr/>
                    <a:lstStyle/>
                    <a:p>
                      <a:pPr algn="l" fontAlgn="b"/>
                      <a:r>
                        <a:rPr lang="en-US" sz="900" u="none" strike="noStrike" cap="none" spc="0" dirty="0">
                          <a:solidFill>
                            <a:schemeClr val="tx1"/>
                          </a:solidFill>
                          <a:effectLst/>
                        </a:rPr>
                        <a:t>Key secondary outcome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Expanded MACE 0.88 (0.81–0.96)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Expanded MACE 0.74 (0.62–0.89)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Composite microvascular outcome (eye or renal outcome) 0.87 (0.79–0.95)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4061547525"/>
                  </a:ext>
                </a:extLst>
              </a:tr>
              <a:tr h="242608">
                <a:tc>
                  <a:txBody>
                    <a:bodyPr/>
                    <a:lstStyle/>
                    <a:p>
                      <a:pPr algn="l" fontAlgn="b"/>
                      <a:r>
                        <a:rPr lang="en-US" sz="900" u="none" strike="noStrike" cap="none" spc="0" dirty="0">
                          <a:solidFill>
                            <a:schemeClr val="tx1"/>
                          </a:solidFill>
                          <a:effectLst/>
                        </a:rPr>
                        <a:t>Cardiovascular death</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0.78 (0.66–0.93)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0.98 (0.65–1.48)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0.91 (0.78–1.06)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2314008976"/>
                  </a:ext>
                </a:extLst>
              </a:tr>
              <a:tr h="242608">
                <a:tc>
                  <a:txBody>
                    <a:bodyPr/>
                    <a:lstStyle/>
                    <a:p>
                      <a:pPr algn="l" fontAlgn="b"/>
                      <a:r>
                        <a:rPr lang="en-US" sz="900" u="none" strike="noStrike" cap="none" spc="0" dirty="0">
                          <a:solidFill>
                            <a:schemeClr val="tx1"/>
                          </a:solidFill>
                          <a:effectLst/>
                        </a:rPr>
                        <a:t>MI</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0.86 (0.73–1.00)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0.74 (0.51–1.08)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0.96 (0.79–1.15)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362367515"/>
                  </a:ext>
                </a:extLst>
              </a:tr>
              <a:tr h="242608">
                <a:tc>
                  <a:txBody>
                    <a:bodyPr/>
                    <a:lstStyle/>
                    <a:p>
                      <a:pPr algn="l" fontAlgn="b"/>
                      <a:r>
                        <a:rPr lang="en-US" sz="900" u="none" strike="noStrike" cap="none" spc="0" dirty="0">
                          <a:solidFill>
                            <a:schemeClr val="tx1"/>
                          </a:solidFill>
                          <a:effectLst/>
                        </a:rPr>
                        <a:t>Stroke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0.86 (0.71–1.06)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0.61 (0.38–0.99)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0.76 (0.61–0.95)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2882384648"/>
                  </a:ext>
                </a:extLst>
              </a:tr>
              <a:tr h="242608">
                <a:tc>
                  <a:txBody>
                    <a:bodyPr/>
                    <a:lstStyle/>
                    <a:p>
                      <a:pPr algn="l" fontAlgn="b"/>
                      <a:r>
                        <a:rPr lang="en-US" sz="900" u="none" strike="noStrike" cap="none" spc="0" dirty="0">
                          <a:solidFill>
                            <a:schemeClr val="tx1"/>
                          </a:solidFill>
                          <a:effectLst/>
                        </a:rPr>
                        <a:t>HF hospitalization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0.87 (0.73–1.05)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1.11 (0.77–1.61)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0.93 (0.77–1.12)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3190084233"/>
                  </a:ext>
                </a:extLst>
              </a:tr>
              <a:tr h="380410">
                <a:tc>
                  <a:txBody>
                    <a:bodyPr/>
                    <a:lstStyle/>
                    <a:p>
                      <a:pPr algn="l" fontAlgn="b"/>
                      <a:r>
                        <a:rPr lang="en-US" sz="900" u="none" strike="noStrike" cap="none" spc="0" dirty="0">
                          <a:solidFill>
                            <a:schemeClr val="tx1"/>
                          </a:solidFill>
                          <a:effectLst/>
                        </a:rPr>
                        <a:t>Unstable angina hospitalization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0.98 (0.76–1.26)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0.82 (0.47–1.44)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1.14 (0.84–1.54)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2982003855"/>
                  </a:ext>
                </a:extLst>
              </a:tr>
              <a:tr h="242608">
                <a:tc>
                  <a:txBody>
                    <a:bodyPr/>
                    <a:lstStyle/>
                    <a:p>
                      <a:pPr algn="l" fontAlgn="b"/>
                      <a:r>
                        <a:rPr lang="en-US" sz="900" u="none" strike="noStrike" cap="none" spc="0" dirty="0">
                          <a:solidFill>
                            <a:schemeClr val="tx1"/>
                          </a:solidFill>
                          <a:effectLst/>
                        </a:rPr>
                        <a:t>All-cause mortality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0.85 (0.74–0.97)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1.05 (0.74–1.50) </a:t>
                      </a:r>
                      <a:endParaRPr lang="en-US" sz="900" b="0" i="0" u="none" strike="noStrike" cap="none" spc="0" dirty="0">
                        <a:solidFill>
                          <a:schemeClr val="tx1"/>
                        </a:solidFill>
                        <a:effectLst/>
                        <a:latin typeface="Trebuchet MS Bold Italic"/>
                      </a:endParaRPr>
                    </a:p>
                  </a:txBody>
                  <a:tcPr marL="29537" marR="2719" marT="8439" marB="63293"/>
                </a:tc>
                <a:tc>
                  <a:txBody>
                    <a:bodyPr/>
                    <a:lstStyle/>
                    <a:p>
                      <a:pPr algn="l" fontAlgn="b"/>
                      <a:r>
                        <a:rPr lang="en-US" sz="900" u="none" strike="noStrike" cap="none" spc="0" dirty="0">
                          <a:solidFill>
                            <a:schemeClr val="tx1"/>
                          </a:solidFill>
                          <a:effectLst/>
                        </a:rPr>
                        <a:t>0.90 (0.80–1.01) </a:t>
                      </a:r>
                      <a:endParaRPr lang="en-US" sz="900" b="0" i="0" u="none" strike="noStrike" cap="none" spc="0" dirty="0">
                        <a:solidFill>
                          <a:schemeClr val="tx1"/>
                        </a:solidFill>
                        <a:effectLst/>
                        <a:latin typeface="Trebuchet MS Bold Italic"/>
                      </a:endParaRPr>
                    </a:p>
                  </a:txBody>
                  <a:tcPr marL="29537" marR="2719" marT="8439" marB="63293"/>
                </a:tc>
                <a:extLst>
                  <a:ext uri="{0D108BD9-81ED-4DB2-BD59-A6C34878D82A}">
                    <a16:rowId xmlns:a16="http://schemas.microsoft.com/office/drawing/2014/main" val="1218962017"/>
                  </a:ext>
                </a:extLst>
              </a:tr>
            </a:tbl>
          </a:graphicData>
        </a:graphic>
      </p:graphicFrame>
      <p:sp>
        <p:nvSpPr>
          <p:cNvPr id="2" name="Rectangle 1">
            <a:extLst>
              <a:ext uri="{FF2B5EF4-FFF2-40B4-BE49-F238E27FC236}">
                <a16:creationId xmlns:a16="http://schemas.microsoft.com/office/drawing/2014/main" id="{92C0CB0C-BF36-448E-A42E-4C619E9F6209}"/>
              </a:ext>
            </a:extLst>
          </p:cNvPr>
          <p:cNvSpPr/>
          <p:nvPr/>
        </p:nvSpPr>
        <p:spPr>
          <a:xfrm>
            <a:off x="762661" y="3825805"/>
            <a:ext cx="10731888" cy="33908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7561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08F34-3BC3-2E41-BF1E-C111754084C7}"/>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GLP-1 Inhibitor Trials</a:t>
            </a:r>
            <a:r>
              <a:rPr lang="en-US" sz="5400" kern="1200" baseline="30000">
                <a:solidFill>
                  <a:schemeClr val="tx1"/>
                </a:solidFill>
                <a:latin typeface="+mj-lt"/>
                <a:ea typeface="+mj-ea"/>
                <a:cs typeface="+mj-cs"/>
              </a:rPr>
              <a:t>7</a:t>
            </a:r>
            <a:endParaRPr lang="en-US" sz="5400" kern="1200">
              <a:solidFill>
                <a:schemeClr val="tx1"/>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24D4B6E9-FA21-5A46-976C-9A598B2665C4}"/>
              </a:ext>
            </a:extLst>
          </p:cNvPr>
          <p:cNvGraphicFramePr>
            <a:graphicFrameLocks noGrp="1"/>
          </p:cNvGraphicFramePr>
          <p:nvPr>
            <p:ph idx="1"/>
            <p:extLst>
              <p:ext uri="{D42A27DB-BD31-4B8C-83A1-F6EECF244321}">
                <p14:modId xmlns:p14="http://schemas.microsoft.com/office/powerpoint/2010/main" val="3787462353"/>
              </p:ext>
            </p:extLst>
          </p:nvPr>
        </p:nvGraphicFramePr>
        <p:xfrm>
          <a:off x="838200" y="2007771"/>
          <a:ext cx="10515600" cy="4276345"/>
        </p:xfrm>
        <a:graphic>
          <a:graphicData uri="http://schemas.openxmlformats.org/drawingml/2006/table">
            <a:tbl>
              <a:tblPr>
                <a:tableStyleId>{5940675A-B579-460E-94D1-54222C63F5DA}</a:tableStyleId>
              </a:tblPr>
              <a:tblGrid>
                <a:gridCol w="1499404">
                  <a:extLst>
                    <a:ext uri="{9D8B030D-6E8A-4147-A177-3AD203B41FA5}">
                      <a16:colId xmlns:a16="http://schemas.microsoft.com/office/drawing/2014/main" val="1986669469"/>
                    </a:ext>
                  </a:extLst>
                </a:gridCol>
                <a:gridCol w="2384119">
                  <a:extLst>
                    <a:ext uri="{9D8B030D-6E8A-4147-A177-3AD203B41FA5}">
                      <a16:colId xmlns:a16="http://schemas.microsoft.com/office/drawing/2014/main" val="3845996035"/>
                    </a:ext>
                  </a:extLst>
                </a:gridCol>
                <a:gridCol w="2554666">
                  <a:extLst>
                    <a:ext uri="{9D8B030D-6E8A-4147-A177-3AD203B41FA5}">
                      <a16:colId xmlns:a16="http://schemas.microsoft.com/office/drawing/2014/main" val="3171454152"/>
                    </a:ext>
                  </a:extLst>
                </a:gridCol>
                <a:gridCol w="4077411">
                  <a:extLst>
                    <a:ext uri="{9D8B030D-6E8A-4147-A177-3AD203B41FA5}">
                      <a16:colId xmlns:a16="http://schemas.microsoft.com/office/drawing/2014/main" val="794026200"/>
                    </a:ext>
                  </a:extLst>
                </a:gridCol>
              </a:tblGrid>
              <a:tr h="257363">
                <a:tc>
                  <a:txBody>
                    <a:bodyPr/>
                    <a:lstStyle/>
                    <a:p>
                      <a:pPr algn="l" fontAlgn="b"/>
                      <a:endParaRPr lang="en-US" sz="1000" b="1" i="0" u="none" strike="noStrike" cap="none" spc="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ELIXA (199) (n = 6,068)</a:t>
                      </a:r>
                      <a:endParaRPr lang="en-US" sz="1000" b="1"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EXSCEL (200) (n = 14,752)</a:t>
                      </a:r>
                      <a:endParaRPr lang="en-US" sz="1000" b="1"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PIONEER-6 (196) (n = 3,183)</a:t>
                      </a:r>
                      <a:endParaRPr lang="en-US" sz="1000" b="1"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66714025"/>
                  </a:ext>
                </a:extLst>
              </a:tr>
              <a:tr h="257363">
                <a:tc>
                  <a:txBody>
                    <a:bodyPr/>
                    <a:lstStyle/>
                    <a:p>
                      <a:pPr algn="l" fontAlgn="b"/>
                      <a:r>
                        <a:rPr lang="en-US" sz="1000" u="none" strike="noStrike" cap="none" spc="0" dirty="0">
                          <a:solidFill>
                            <a:schemeClr val="tx1"/>
                          </a:solidFill>
                          <a:effectLst/>
                        </a:rPr>
                        <a:t>Intervention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b="1" u="none" strike="noStrike" cap="none" spc="0" dirty="0" err="1">
                          <a:solidFill>
                            <a:schemeClr val="tx1"/>
                          </a:solidFill>
                          <a:effectLst/>
                        </a:rPr>
                        <a:t>Lixisenatide</a:t>
                      </a:r>
                      <a:r>
                        <a:rPr lang="en-US" sz="1000" u="none" strike="noStrike" cap="none" spc="0" dirty="0">
                          <a:solidFill>
                            <a:schemeClr val="tx1"/>
                          </a:solidFill>
                          <a:effectLst/>
                        </a:rPr>
                        <a:t>/placebo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b="1" u="none" strike="noStrike" cap="none" spc="0" dirty="0">
                          <a:solidFill>
                            <a:schemeClr val="tx1"/>
                          </a:solidFill>
                          <a:effectLst/>
                        </a:rPr>
                        <a:t>Exenatide </a:t>
                      </a:r>
                      <a:r>
                        <a:rPr lang="en-US" sz="1000" u="none" strike="noStrike" cap="none" spc="0" dirty="0">
                          <a:solidFill>
                            <a:schemeClr val="tx1"/>
                          </a:solidFill>
                          <a:effectLst/>
                        </a:rPr>
                        <a:t>QW/placebo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b="1" u="none" strike="noStrike" cap="none" spc="0" dirty="0" err="1">
                          <a:solidFill>
                            <a:schemeClr val="tx1"/>
                          </a:solidFill>
                          <a:effectLst/>
                        </a:rPr>
                        <a:t>Semaglutide</a:t>
                      </a:r>
                      <a:r>
                        <a:rPr lang="en-US" sz="1000" b="1" u="none" strike="noStrike" cap="none" spc="0" dirty="0">
                          <a:solidFill>
                            <a:schemeClr val="tx1"/>
                          </a:solidFill>
                          <a:effectLst/>
                        </a:rPr>
                        <a:t> </a:t>
                      </a:r>
                      <a:r>
                        <a:rPr lang="en-US" sz="1000" u="none" strike="noStrike" cap="none" spc="0" dirty="0">
                          <a:solidFill>
                            <a:schemeClr val="tx1"/>
                          </a:solidFill>
                          <a:effectLst/>
                        </a:rPr>
                        <a:t>oral/placebo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2969449092"/>
                  </a:ext>
                </a:extLst>
              </a:tr>
              <a:tr h="403547">
                <a:tc>
                  <a:txBody>
                    <a:bodyPr/>
                    <a:lstStyle/>
                    <a:p>
                      <a:pPr algn="l" fontAlgn="b"/>
                      <a:r>
                        <a:rPr lang="en-US" sz="1000" u="none" strike="noStrike" cap="none" spc="0" dirty="0">
                          <a:solidFill>
                            <a:schemeClr val="tx1"/>
                          </a:solidFill>
                          <a:effectLst/>
                        </a:rPr>
                        <a:t>Main inclusion criteria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Type 2 diabetes and history of ACS (&lt;180 days)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Type 2 diabetes with or without preexisting CVD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Type 2 diabetes and high CV risk (age of ≥50 years with established CVD or CKD, or age of ≥60 years with CV risk factors only)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1183162183"/>
                  </a:ext>
                </a:extLst>
              </a:tr>
              <a:tr h="257363">
                <a:tc>
                  <a:txBody>
                    <a:bodyPr/>
                    <a:lstStyle/>
                    <a:p>
                      <a:pPr algn="l" fontAlgn="b"/>
                      <a:r>
                        <a:rPr lang="en-US" sz="1000" u="none" strike="noStrike" cap="none" spc="0" dirty="0">
                          <a:solidFill>
                            <a:schemeClr val="tx1"/>
                          </a:solidFill>
                          <a:effectLst/>
                        </a:rPr>
                        <a:t>Median follow-up (years)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2.1 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3.2 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1.3 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2411691572"/>
                  </a:ext>
                </a:extLst>
              </a:tr>
              <a:tr h="257363">
                <a:tc>
                  <a:txBody>
                    <a:bodyPr/>
                    <a:lstStyle/>
                    <a:p>
                      <a:pPr algn="l" fontAlgn="b"/>
                      <a:r>
                        <a:rPr lang="en-US" sz="1000" u="none" strike="noStrike" cap="none" spc="0" dirty="0">
                          <a:solidFill>
                            <a:schemeClr val="tx1"/>
                          </a:solidFill>
                          <a:effectLst/>
                        </a:rPr>
                        <a:t>Prior CVD/CHF (%)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100/22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73.1/16.2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84.7/12.2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3562879585"/>
                  </a:ext>
                </a:extLst>
              </a:tr>
              <a:tr h="257363">
                <a:tc>
                  <a:txBody>
                    <a:bodyPr/>
                    <a:lstStyle/>
                    <a:p>
                      <a:pPr algn="l" fontAlgn="b"/>
                      <a:r>
                        <a:rPr lang="en-US" sz="1000" u="none" strike="noStrike" cap="none" spc="0" dirty="0">
                          <a:solidFill>
                            <a:schemeClr val="tx1"/>
                          </a:solidFill>
                          <a:effectLst/>
                        </a:rPr>
                        <a:t>Mean baseline A1C (%)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7.7 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8.0 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8.2 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2483722149"/>
                  </a:ext>
                </a:extLst>
              </a:tr>
              <a:tr h="257363">
                <a:tc>
                  <a:txBody>
                    <a:bodyPr/>
                    <a:lstStyle/>
                    <a:p>
                      <a:pPr algn="l" fontAlgn="b"/>
                      <a:r>
                        <a:rPr lang="en-US" sz="1000" u="none" strike="noStrike" cap="none" spc="0" dirty="0">
                          <a:solidFill>
                            <a:schemeClr val="tx1"/>
                          </a:solidFill>
                          <a:effectLst/>
                        </a:rPr>
                        <a:t>Year started/reported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2010/2015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2010/2017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2017/2019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1807156043"/>
                  </a:ext>
                </a:extLst>
              </a:tr>
              <a:tr h="257363">
                <a:tc>
                  <a:txBody>
                    <a:bodyPr/>
                    <a:lstStyle/>
                    <a:p>
                      <a:pPr algn="l" fontAlgn="b"/>
                      <a:r>
                        <a:rPr lang="en-US" sz="1000" u="none" strike="noStrike" cap="none" spc="0" dirty="0">
                          <a:solidFill>
                            <a:schemeClr val="tx1"/>
                          </a:solidFill>
                          <a:effectLst/>
                        </a:rPr>
                        <a:t>Primary outcome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4-point MACE 1.02 (0.89–1.17)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3-point MACE 0.91 (0.83–1.00)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3-point MACE 0.79 (0.57–1.11)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1859966124"/>
                  </a:ext>
                </a:extLst>
              </a:tr>
              <a:tr h="257363">
                <a:tc>
                  <a:txBody>
                    <a:bodyPr/>
                    <a:lstStyle/>
                    <a:p>
                      <a:pPr algn="l" fontAlgn="b"/>
                      <a:r>
                        <a:rPr lang="en-US" sz="1000" u="none" strike="noStrike" cap="none" spc="0" dirty="0">
                          <a:solidFill>
                            <a:schemeClr val="tx1"/>
                          </a:solidFill>
                          <a:effectLst/>
                        </a:rPr>
                        <a:t>Key secondary outcome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Expanded MACE 1.02 (0.90–1.11)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Individual components of MACE (see below)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Expanded MACE or HF hospitalization 0.82 (0.61–1.10)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4061547525"/>
                  </a:ext>
                </a:extLst>
              </a:tr>
              <a:tr h="257363">
                <a:tc>
                  <a:txBody>
                    <a:bodyPr/>
                    <a:lstStyle/>
                    <a:p>
                      <a:pPr algn="l" fontAlgn="b"/>
                      <a:r>
                        <a:rPr lang="en-US" sz="1000" u="none" strike="noStrike" cap="none" spc="0" dirty="0">
                          <a:solidFill>
                            <a:schemeClr val="tx1"/>
                          </a:solidFill>
                          <a:effectLst/>
                        </a:rPr>
                        <a:t>Cardiovascular death</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0.98 (0.78–1.22)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0.88 (0.76–1.02)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0.49 (0.27–0.92)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2314008976"/>
                  </a:ext>
                </a:extLst>
              </a:tr>
              <a:tr h="257363">
                <a:tc>
                  <a:txBody>
                    <a:bodyPr/>
                    <a:lstStyle/>
                    <a:p>
                      <a:pPr algn="l" fontAlgn="b"/>
                      <a:r>
                        <a:rPr lang="en-US" sz="1000" u="none" strike="noStrike" cap="none" spc="0" dirty="0">
                          <a:solidFill>
                            <a:schemeClr val="tx1"/>
                          </a:solidFill>
                          <a:effectLst/>
                        </a:rPr>
                        <a:t>MI</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1.03 (0.87–1.22)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0.97 (0.85–1.10)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1.18 (0.73–1.90)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362367515"/>
                  </a:ext>
                </a:extLst>
              </a:tr>
              <a:tr h="257363">
                <a:tc>
                  <a:txBody>
                    <a:bodyPr/>
                    <a:lstStyle/>
                    <a:p>
                      <a:pPr algn="l" fontAlgn="b"/>
                      <a:r>
                        <a:rPr lang="en-US" sz="1000" u="none" strike="noStrike" cap="none" spc="0" dirty="0">
                          <a:solidFill>
                            <a:schemeClr val="tx1"/>
                          </a:solidFill>
                          <a:effectLst/>
                        </a:rPr>
                        <a:t>Stroke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1.12 (0.79–1.58)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0.85 (0.70–1.03)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0.74 (0.35–1.57)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2882384648"/>
                  </a:ext>
                </a:extLst>
              </a:tr>
              <a:tr h="257363">
                <a:tc>
                  <a:txBody>
                    <a:bodyPr/>
                    <a:lstStyle/>
                    <a:p>
                      <a:pPr algn="l" fontAlgn="b"/>
                      <a:r>
                        <a:rPr lang="en-US" sz="1000" u="none" strike="noStrike" cap="none" spc="0" dirty="0">
                          <a:solidFill>
                            <a:schemeClr val="tx1"/>
                          </a:solidFill>
                          <a:effectLst/>
                        </a:rPr>
                        <a:t>HF hospitalization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0.96 (0.75–1.23)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0.94 (0.78–1.13)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0.86 (0.48–1.55)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3190084233"/>
                  </a:ext>
                </a:extLst>
              </a:tr>
              <a:tr h="403547">
                <a:tc>
                  <a:txBody>
                    <a:bodyPr/>
                    <a:lstStyle/>
                    <a:p>
                      <a:pPr algn="l" fontAlgn="b"/>
                      <a:r>
                        <a:rPr lang="en-US" sz="1000" u="none" strike="noStrike" cap="none" spc="0" dirty="0">
                          <a:solidFill>
                            <a:schemeClr val="tx1"/>
                          </a:solidFill>
                          <a:effectLst/>
                        </a:rPr>
                        <a:t>Unstable angina hospitalization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1.11 (0.47–2.62)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1.05 (0.94–1.18)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1.56 (0.60–4.01)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2982003855"/>
                  </a:ext>
                </a:extLst>
              </a:tr>
              <a:tr h="257363">
                <a:tc>
                  <a:txBody>
                    <a:bodyPr/>
                    <a:lstStyle/>
                    <a:p>
                      <a:pPr algn="l" fontAlgn="b"/>
                      <a:r>
                        <a:rPr lang="en-US" sz="1000" u="none" strike="noStrike" cap="none" spc="0" dirty="0">
                          <a:solidFill>
                            <a:schemeClr val="tx1"/>
                          </a:solidFill>
                          <a:effectLst/>
                        </a:rPr>
                        <a:t>All-cause mortality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0.94 (0.78–1.13)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0.86 (0.77–0.97) </a:t>
                      </a:r>
                      <a:endParaRPr lang="en-US" sz="1000" b="0" i="0" u="none" strike="noStrike" cap="none" spc="0" dirty="0">
                        <a:solidFill>
                          <a:schemeClr val="tx1"/>
                        </a:solidFill>
                        <a:effectLst/>
                        <a:latin typeface="Trebuchet MS Bold Italic"/>
                      </a:endParaRPr>
                    </a:p>
                  </a:txBody>
                  <a:tcPr marL="31334" marR="2884" marT="8952" marB="67143"/>
                </a:tc>
                <a:tc>
                  <a:txBody>
                    <a:bodyPr/>
                    <a:lstStyle/>
                    <a:p>
                      <a:pPr algn="l" fontAlgn="b"/>
                      <a:r>
                        <a:rPr lang="en-US" sz="1000" u="none" strike="noStrike" cap="none" spc="0" dirty="0">
                          <a:solidFill>
                            <a:schemeClr val="tx1"/>
                          </a:solidFill>
                          <a:effectLst/>
                        </a:rPr>
                        <a:t>0.51 (0.31–0.84) </a:t>
                      </a:r>
                      <a:endParaRPr lang="en-US" sz="1000" b="0" i="0" u="none" strike="noStrike" cap="none" spc="0" dirty="0">
                        <a:solidFill>
                          <a:schemeClr val="tx1"/>
                        </a:solidFill>
                        <a:effectLst/>
                        <a:latin typeface="Trebuchet MS Bold Italic"/>
                      </a:endParaRPr>
                    </a:p>
                  </a:txBody>
                  <a:tcPr marL="31334" marR="2884" marT="8952" marB="67143"/>
                </a:tc>
                <a:extLst>
                  <a:ext uri="{0D108BD9-81ED-4DB2-BD59-A6C34878D82A}">
                    <a16:rowId xmlns:a16="http://schemas.microsoft.com/office/drawing/2014/main" val="1218962017"/>
                  </a:ext>
                </a:extLst>
              </a:tr>
            </a:tbl>
          </a:graphicData>
        </a:graphic>
      </p:graphicFrame>
      <p:sp>
        <p:nvSpPr>
          <p:cNvPr id="2" name="Rectangle 1">
            <a:extLst>
              <a:ext uri="{FF2B5EF4-FFF2-40B4-BE49-F238E27FC236}">
                <a16:creationId xmlns:a16="http://schemas.microsoft.com/office/drawing/2014/main" id="{1D81A7CC-38BC-4C9D-BE3C-5ECC7E481FB3}"/>
              </a:ext>
            </a:extLst>
          </p:cNvPr>
          <p:cNvSpPr/>
          <p:nvPr/>
        </p:nvSpPr>
        <p:spPr>
          <a:xfrm>
            <a:off x="762661" y="3884420"/>
            <a:ext cx="10731888" cy="33908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245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67BA-CCB7-D54F-A09F-5EA5C0EC6912}"/>
              </a:ext>
            </a:extLst>
          </p:cNvPr>
          <p:cNvSpPr>
            <a:spLocks noGrp="1"/>
          </p:cNvSpPr>
          <p:nvPr>
            <p:ph type="title"/>
          </p:nvPr>
        </p:nvSpPr>
        <p:spPr/>
        <p:txBody>
          <a:bodyPr/>
          <a:lstStyle/>
          <a:p>
            <a:r>
              <a:rPr lang="en-US" dirty="0"/>
              <a:t>GLP-1 Dosing for CV Benefit</a:t>
            </a:r>
            <a:r>
              <a:rPr lang="en-US" baseline="30000" dirty="0"/>
              <a:t>4</a:t>
            </a:r>
            <a:endParaRPr lang="en-US" dirty="0"/>
          </a:p>
        </p:txBody>
      </p:sp>
      <p:graphicFrame>
        <p:nvGraphicFramePr>
          <p:cNvPr id="5" name="Content Placeholder 2">
            <a:extLst>
              <a:ext uri="{FF2B5EF4-FFF2-40B4-BE49-F238E27FC236}">
                <a16:creationId xmlns:a16="http://schemas.microsoft.com/office/drawing/2014/main" id="{96C59851-9953-44C3-B0BF-9998233A2F4F}"/>
              </a:ext>
            </a:extLst>
          </p:cNvPr>
          <p:cNvGraphicFramePr>
            <a:graphicFrameLocks noGrp="1"/>
          </p:cNvGraphicFramePr>
          <p:nvPr>
            <p:ph idx="1"/>
            <p:extLst>
              <p:ext uri="{D42A27DB-BD31-4B8C-83A1-F6EECF244321}">
                <p14:modId xmlns:p14="http://schemas.microsoft.com/office/powerpoint/2010/main" val="11024202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34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2B4A5-0F88-6843-847D-798502FBE250}"/>
              </a:ext>
            </a:extLst>
          </p:cNvPr>
          <p:cNvSpPr>
            <a:spLocks noGrp="1"/>
          </p:cNvSpPr>
          <p:nvPr>
            <p:ph type="title"/>
          </p:nvPr>
        </p:nvSpPr>
        <p:spPr>
          <a:xfrm>
            <a:off x="1016805" y="1345958"/>
            <a:ext cx="4193196" cy="4166085"/>
          </a:xfrm>
        </p:spPr>
        <p:txBody>
          <a:bodyPr>
            <a:normAutofit/>
          </a:bodyPr>
          <a:lstStyle/>
          <a:p>
            <a:r>
              <a:rPr lang="en-US" sz="4600" dirty="0"/>
              <a:t>DPP-4 Inhibitors</a:t>
            </a:r>
          </a:p>
        </p:txBody>
      </p:sp>
      <p:grpSp>
        <p:nvGrpSpPr>
          <p:cNvPr id="47" name="Group 4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B12DD91-1025-4043-9DC1-ABACC961B9C1}"/>
              </a:ext>
            </a:extLst>
          </p:cNvPr>
          <p:cNvSpPr>
            <a:spLocks noGrp="1"/>
          </p:cNvSpPr>
          <p:nvPr>
            <p:ph idx="1"/>
          </p:nvPr>
        </p:nvSpPr>
        <p:spPr>
          <a:xfrm>
            <a:off x="6229734" y="750307"/>
            <a:ext cx="5369326" cy="5357387"/>
          </a:xfrm>
        </p:spPr>
        <p:txBody>
          <a:bodyPr anchor="ctr">
            <a:normAutofit/>
          </a:bodyPr>
          <a:lstStyle/>
          <a:p>
            <a:r>
              <a:rPr lang="en-US" sz="2200" dirty="0">
                <a:ea typeface="+mn-lt"/>
                <a:cs typeface="+mn-lt"/>
              </a:rPr>
              <a:t>Dipeptidyl Peptidase 4 inhibitors have not demonstrated CV benefit vs placebo</a:t>
            </a:r>
            <a:r>
              <a:rPr lang="en-US" sz="2200" baseline="30000" dirty="0">
                <a:ea typeface="+mn-lt"/>
                <a:cs typeface="+mn-lt"/>
              </a:rPr>
              <a:t>4</a:t>
            </a:r>
            <a:endParaRPr lang="en-US" sz="2200" baseline="30000" dirty="0"/>
          </a:p>
        </p:txBody>
      </p:sp>
    </p:spTree>
    <p:extLst>
      <p:ext uri="{BB962C8B-B14F-4D97-AF65-F5344CB8AC3E}">
        <p14:creationId xmlns:p14="http://schemas.microsoft.com/office/powerpoint/2010/main" val="413182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Figure 2">
            <a:extLst>
              <a:ext uri="{FF2B5EF4-FFF2-40B4-BE49-F238E27FC236}">
                <a16:creationId xmlns:a16="http://schemas.microsoft.com/office/drawing/2014/main" id="{C0964FC3-3D6C-A848-80EE-225D0E402BD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3739"/>
          <a:stretch/>
        </p:blipFill>
        <p:spPr bwMode="auto">
          <a:xfrm>
            <a:off x="3308759" y="812889"/>
            <a:ext cx="5574482" cy="52322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A726E8-AEC3-8349-90C4-F9E484B1669E}"/>
              </a:ext>
            </a:extLst>
          </p:cNvPr>
          <p:cNvSpPr txBox="1"/>
          <p:nvPr/>
        </p:nvSpPr>
        <p:spPr>
          <a:xfrm>
            <a:off x="8050306" y="6581001"/>
            <a:ext cx="3981924" cy="276999"/>
          </a:xfrm>
          <a:prstGeom prst="rect">
            <a:avLst/>
          </a:prstGeom>
          <a:noFill/>
        </p:spPr>
        <p:txBody>
          <a:bodyPr wrap="none" rtlCol="0">
            <a:spAutoFit/>
          </a:bodyPr>
          <a:lstStyle/>
          <a:p>
            <a:r>
              <a:rPr lang="en-US" sz="1200" dirty="0"/>
              <a:t>https://</a:t>
            </a:r>
            <a:r>
              <a:rPr lang="en-US" sz="1200" dirty="0" err="1"/>
              <a:t>www.jacc.org</a:t>
            </a:r>
            <a:r>
              <a:rPr lang="en-US" sz="1200" dirty="0"/>
              <a:t>/</a:t>
            </a:r>
            <a:r>
              <a:rPr lang="en-US" sz="1200" dirty="0" err="1"/>
              <a:t>doi</a:t>
            </a:r>
            <a:r>
              <a:rPr lang="en-US" sz="1200" dirty="0"/>
              <a:t>/10.1016/j.jacc.2020.05.037</a:t>
            </a:r>
          </a:p>
        </p:txBody>
      </p:sp>
    </p:spTree>
    <p:extLst>
      <p:ext uri="{BB962C8B-B14F-4D97-AF65-F5344CB8AC3E}">
        <p14:creationId xmlns:p14="http://schemas.microsoft.com/office/powerpoint/2010/main" val="19153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B2E03-08BC-D049-ACE5-85C88BC67151}"/>
              </a:ext>
            </a:extLst>
          </p:cNvPr>
          <p:cNvSpPr>
            <a:spLocks noGrp="1"/>
          </p:cNvSpPr>
          <p:nvPr>
            <p:ph type="title"/>
          </p:nvPr>
        </p:nvSpPr>
        <p:spPr>
          <a:xfrm>
            <a:off x="1016805" y="1345958"/>
            <a:ext cx="4193196" cy="4166085"/>
          </a:xfrm>
        </p:spPr>
        <p:txBody>
          <a:bodyPr>
            <a:normAutofit/>
          </a:bodyPr>
          <a:lstStyle/>
          <a:p>
            <a:r>
              <a:rPr lang="en-US" sz="4600"/>
              <a:t>Disclosures</a:t>
            </a:r>
          </a:p>
        </p:txBody>
      </p:sp>
      <p:grpSp>
        <p:nvGrpSpPr>
          <p:cNvPr id="114" name="Group 1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A69F530-C273-2345-A085-464B3904627F}"/>
              </a:ext>
            </a:extLst>
          </p:cNvPr>
          <p:cNvSpPr>
            <a:spLocks noGrp="1"/>
          </p:cNvSpPr>
          <p:nvPr>
            <p:ph idx="1"/>
          </p:nvPr>
        </p:nvSpPr>
        <p:spPr>
          <a:xfrm>
            <a:off x="6229734" y="750307"/>
            <a:ext cx="5369326" cy="5357387"/>
          </a:xfrm>
        </p:spPr>
        <p:txBody>
          <a:bodyPr anchor="ctr">
            <a:normAutofit/>
          </a:bodyPr>
          <a:lstStyle/>
          <a:p>
            <a:r>
              <a:rPr lang="en-US" sz="2200"/>
              <a:t>The presenter has nothing to disclose concerning possible financial or personal relationships with commercial entities (or their competitors) that may be referenced in this presentation.</a:t>
            </a:r>
          </a:p>
        </p:txBody>
      </p:sp>
    </p:spTree>
    <p:extLst>
      <p:ext uri="{BB962C8B-B14F-4D97-AF65-F5344CB8AC3E}">
        <p14:creationId xmlns:p14="http://schemas.microsoft.com/office/powerpoint/2010/main" val="2073374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Figure 3">
            <a:extLst>
              <a:ext uri="{FF2B5EF4-FFF2-40B4-BE49-F238E27FC236}">
                <a16:creationId xmlns:a16="http://schemas.microsoft.com/office/drawing/2014/main" id="{57BB748E-0029-A740-8F54-DC18FC62320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9635"/>
          <a:stretch/>
        </p:blipFill>
        <p:spPr bwMode="auto">
          <a:xfrm>
            <a:off x="3132480" y="577205"/>
            <a:ext cx="5927040" cy="55710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324A07-FE30-7F48-82C0-39B22E1ACA3B}"/>
              </a:ext>
            </a:extLst>
          </p:cNvPr>
          <p:cNvSpPr txBox="1"/>
          <p:nvPr/>
        </p:nvSpPr>
        <p:spPr>
          <a:xfrm>
            <a:off x="8050306" y="6581001"/>
            <a:ext cx="3981924" cy="276999"/>
          </a:xfrm>
          <a:prstGeom prst="rect">
            <a:avLst/>
          </a:prstGeom>
          <a:noFill/>
        </p:spPr>
        <p:txBody>
          <a:bodyPr wrap="none" rtlCol="0">
            <a:spAutoFit/>
          </a:bodyPr>
          <a:lstStyle/>
          <a:p>
            <a:r>
              <a:rPr lang="en-US" sz="1200" dirty="0"/>
              <a:t>https://</a:t>
            </a:r>
            <a:r>
              <a:rPr lang="en-US" sz="1200" dirty="0" err="1"/>
              <a:t>www.jacc.org</a:t>
            </a:r>
            <a:r>
              <a:rPr lang="en-US" sz="1200" dirty="0"/>
              <a:t>/</a:t>
            </a:r>
            <a:r>
              <a:rPr lang="en-US" sz="1200" dirty="0" err="1"/>
              <a:t>doi</a:t>
            </a:r>
            <a:r>
              <a:rPr lang="en-US" sz="1200" dirty="0"/>
              <a:t>/10.1016/j.jacc.2020.05.037</a:t>
            </a:r>
          </a:p>
        </p:txBody>
      </p:sp>
    </p:spTree>
    <p:extLst>
      <p:ext uri="{BB962C8B-B14F-4D97-AF65-F5344CB8AC3E}">
        <p14:creationId xmlns:p14="http://schemas.microsoft.com/office/powerpoint/2010/main" val="1963409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25BA5-E2FF-2344-BC39-31772FF0E7EB}"/>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800" kern="1200">
                <a:solidFill>
                  <a:schemeClr val="tx1"/>
                </a:solidFill>
                <a:latin typeface="+mj-lt"/>
                <a:ea typeface="+mj-ea"/>
                <a:cs typeface="+mj-cs"/>
              </a:rPr>
              <a:t>ADA Guidelines</a:t>
            </a:r>
            <a:r>
              <a:rPr lang="en-US" sz="4800" kern="1200" baseline="30000">
                <a:solidFill>
                  <a:schemeClr val="tx1"/>
                </a:solidFill>
                <a:latin typeface="+mj-lt"/>
                <a:ea typeface="+mj-ea"/>
                <a:cs typeface="+mj-cs"/>
              </a:rPr>
              <a:t>2</a:t>
            </a:r>
            <a:endParaRPr lang="en-US" sz="4800" kern="1200">
              <a:solidFill>
                <a:schemeClr val="tx1"/>
              </a:solidFill>
              <a:latin typeface="+mj-lt"/>
              <a:ea typeface="+mj-ea"/>
              <a:cs typeface="+mj-cs"/>
            </a:endParaRPr>
          </a:p>
        </p:txBody>
      </p:sp>
      <p:grpSp>
        <p:nvGrpSpPr>
          <p:cNvPr id="6" name="Group 10">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12"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ew picture">
            <a:extLst>
              <a:ext uri="{FF2B5EF4-FFF2-40B4-BE49-F238E27FC236}">
                <a16:creationId xmlns:a16="http://schemas.microsoft.com/office/drawing/2014/main" id="{F98CE562-D1FA-A749-9736-F055852E5FF0}"/>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279" t="15501" r="60752"/>
          <a:stretch/>
        </p:blipFill>
        <p:spPr bwMode="auto">
          <a:xfrm>
            <a:off x="6877017" y="365760"/>
            <a:ext cx="3685769" cy="5594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877744C-12EA-435A-BBE2-4DE6E6CAF852}"/>
              </a:ext>
            </a:extLst>
          </p:cNvPr>
          <p:cNvSpPr/>
          <p:nvPr/>
        </p:nvSpPr>
        <p:spPr>
          <a:xfrm>
            <a:off x="6786504" y="826911"/>
            <a:ext cx="1411111" cy="2605851"/>
          </a:xfrm>
          <a:prstGeom prst="rect">
            <a:avLst/>
          </a:prstGeom>
          <a:noFill/>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52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12039-908C-B34C-87A0-B988C2ED672F}"/>
              </a:ext>
            </a:extLst>
          </p:cNvPr>
          <p:cNvSpPr>
            <a:spLocks noGrp="1"/>
          </p:cNvSpPr>
          <p:nvPr>
            <p:ph type="title"/>
          </p:nvPr>
        </p:nvSpPr>
        <p:spPr>
          <a:xfrm>
            <a:off x="1524000" y="1005840"/>
            <a:ext cx="9031769" cy="2936382"/>
          </a:xfrm>
        </p:spPr>
        <p:txBody>
          <a:bodyPr vert="horz" lIns="91440" tIns="45720" rIns="91440" bIns="45720" rtlCol="0" anchor="b">
            <a:normAutofit/>
          </a:bodyPr>
          <a:lstStyle/>
          <a:p>
            <a:pPr algn="ctr"/>
            <a:r>
              <a:rPr lang="en-US" sz="6600" dirty="0"/>
              <a:t>Heart Failure</a:t>
            </a:r>
            <a:endParaRPr lang="en-US" sz="6600" kern="1200" dirty="0">
              <a:solidFill>
                <a:schemeClr val="tx1"/>
              </a:solidFill>
              <a:latin typeface="+mj-lt"/>
              <a:ea typeface="+mj-ea"/>
              <a:cs typeface="+mj-cs"/>
            </a:endParaRPr>
          </a:p>
        </p:txBody>
      </p:sp>
      <p:grpSp>
        <p:nvGrpSpPr>
          <p:cNvPr id="44" name="Group 4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5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820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14C89-7FC1-964B-A43C-B4E20763ABAF}"/>
              </a:ext>
            </a:extLst>
          </p:cNvPr>
          <p:cNvSpPr>
            <a:spLocks noGrp="1"/>
          </p:cNvSpPr>
          <p:nvPr>
            <p:ph type="title"/>
          </p:nvPr>
        </p:nvSpPr>
        <p:spPr>
          <a:xfrm>
            <a:off x="594360" y="892145"/>
            <a:ext cx="5321807" cy="1370207"/>
          </a:xfrm>
        </p:spPr>
        <p:txBody>
          <a:bodyPr>
            <a:normAutofit/>
          </a:bodyPr>
          <a:lstStyle/>
          <a:p>
            <a:r>
              <a:rPr lang="en-US" sz="4000"/>
              <a:t>DAPA-HF (2019)</a:t>
            </a:r>
            <a:r>
              <a:rPr lang="en-US" sz="4000" baseline="30000"/>
              <a:t>10</a:t>
            </a:r>
            <a:endParaRPr lang="en-US" sz="4000"/>
          </a:p>
        </p:txBody>
      </p:sp>
      <p:grpSp>
        <p:nvGrpSpPr>
          <p:cNvPr id="80" name="Group 79">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81"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3BBC46E-9B35-E741-ACE2-144824727694}"/>
              </a:ext>
            </a:extLst>
          </p:cNvPr>
          <p:cNvSpPr>
            <a:spLocks noGrp="1"/>
          </p:cNvSpPr>
          <p:nvPr>
            <p:ph idx="1"/>
          </p:nvPr>
        </p:nvSpPr>
        <p:spPr>
          <a:xfrm>
            <a:off x="594360" y="2688020"/>
            <a:ext cx="5321807" cy="3022824"/>
          </a:xfrm>
        </p:spPr>
        <p:txBody>
          <a:bodyPr anchor="ctr">
            <a:normAutofit/>
          </a:bodyPr>
          <a:lstStyle/>
          <a:p>
            <a:pPr marL="0" indent="0">
              <a:buNone/>
            </a:pPr>
            <a:endParaRPr lang="en-US" sz="1400"/>
          </a:p>
          <a:p>
            <a:r>
              <a:rPr lang="en-US" sz="1400"/>
              <a:t>Dapagliflozin vs Placebo in HF patients with and without T2DM</a:t>
            </a:r>
          </a:p>
          <a:p>
            <a:r>
              <a:rPr lang="en-US" sz="1400"/>
              <a:t>42% of patients with diabetes at baseline</a:t>
            </a:r>
          </a:p>
          <a:p>
            <a:r>
              <a:rPr lang="en-US" sz="1400"/>
              <a:t>Primary outcome: composite of worsening heart failure or death</a:t>
            </a:r>
          </a:p>
          <a:p>
            <a:r>
              <a:rPr lang="en-US" sz="1400"/>
              <a:t>Primary outcome occurred in 16.3% of the dapagliflozin vs 21.2% of placebo (hazard ratio, 0.74; 95% confidence interval [CI], 0.65 to 0.85)</a:t>
            </a:r>
          </a:p>
          <a:p>
            <a:r>
              <a:rPr lang="en-US" sz="1400"/>
              <a:t>Heart failure hospitalization reduced</a:t>
            </a:r>
          </a:p>
          <a:p>
            <a:pPr lvl="1"/>
            <a:r>
              <a:rPr lang="en-US" sz="1400"/>
              <a:t>hazard ratio, 0.75; 95% CI, 0.65 to 0.85</a:t>
            </a:r>
          </a:p>
          <a:p>
            <a:pPr lvl="2"/>
            <a:endParaRPr lang="en-US" sz="1400"/>
          </a:p>
          <a:p>
            <a:pPr lvl="1"/>
            <a:endParaRPr lang="en-US" sz="1400"/>
          </a:p>
        </p:txBody>
      </p:sp>
      <p:pic>
        <p:nvPicPr>
          <p:cNvPr id="5" name="Picture 4" descr="Table&#10;&#10;Description automatically generated">
            <a:extLst>
              <a:ext uri="{FF2B5EF4-FFF2-40B4-BE49-F238E27FC236}">
                <a16:creationId xmlns:a16="http://schemas.microsoft.com/office/drawing/2014/main" id="{B14DE182-2F1D-604A-973B-A2292295C716}"/>
              </a:ext>
            </a:extLst>
          </p:cNvPr>
          <p:cNvPicPr>
            <a:picLocks noChangeAspect="1"/>
          </p:cNvPicPr>
          <p:nvPr/>
        </p:nvPicPr>
        <p:blipFill>
          <a:blip r:embed="rId3"/>
          <a:stretch>
            <a:fillRect/>
          </a:stretch>
        </p:blipFill>
        <p:spPr>
          <a:xfrm>
            <a:off x="7376568" y="440176"/>
            <a:ext cx="3787935" cy="5761119"/>
          </a:xfrm>
          <a:prstGeom prst="rect">
            <a:avLst/>
          </a:prstGeom>
        </p:spPr>
      </p:pic>
      <p:sp>
        <p:nvSpPr>
          <p:cNvPr id="102" name="Rectangle 101">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40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4F841-9FC6-E84A-8551-5240491789A6}"/>
              </a:ext>
            </a:extLst>
          </p:cNvPr>
          <p:cNvSpPr>
            <a:spLocks noGrp="1"/>
          </p:cNvSpPr>
          <p:nvPr>
            <p:ph type="title"/>
          </p:nvPr>
        </p:nvSpPr>
        <p:spPr>
          <a:xfrm>
            <a:off x="594360" y="892145"/>
            <a:ext cx="5321807" cy="1370207"/>
          </a:xfrm>
        </p:spPr>
        <p:txBody>
          <a:bodyPr>
            <a:normAutofit/>
          </a:bodyPr>
          <a:lstStyle/>
          <a:p>
            <a:r>
              <a:rPr lang="en-US" sz="3100"/>
              <a:t>EMPEROR-REDUCED (2020)</a:t>
            </a:r>
            <a:r>
              <a:rPr lang="en-US" sz="3100" baseline="30000"/>
              <a:t>11</a:t>
            </a:r>
            <a:br>
              <a:rPr lang="en-US" sz="3100"/>
            </a:br>
            <a:endParaRPr lang="en-US" sz="3100"/>
          </a:p>
        </p:txBody>
      </p:sp>
      <p:grpSp>
        <p:nvGrpSpPr>
          <p:cNvPr id="47" name="Group 46">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48"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CE8728D-8EA3-8948-9AF1-A79D86FEA741}"/>
              </a:ext>
            </a:extLst>
          </p:cNvPr>
          <p:cNvSpPr>
            <a:spLocks noGrp="1"/>
          </p:cNvSpPr>
          <p:nvPr>
            <p:ph idx="1"/>
          </p:nvPr>
        </p:nvSpPr>
        <p:spPr>
          <a:xfrm>
            <a:off x="594360" y="2688020"/>
            <a:ext cx="5321807" cy="3022824"/>
          </a:xfrm>
        </p:spPr>
        <p:txBody>
          <a:bodyPr anchor="ctr">
            <a:normAutofit/>
          </a:bodyPr>
          <a:lstStyle/>
          <a:p>
            <a:r>
              <a:rPr lang="en-US" sz="1800"/>
              <a:t>Empagliflozin vs placebo in patients with HF with and without T2DM</a:t>
            </a:r>
          </a:p>
          <a:p>
            <a:r>
              <a:rPr lang="en-US" sz="1800"/>
              <a:t>Primary outcome: composite of cardiovascular death or death from any cause</a:t>
            </a:r>
          </a:p>
          <a:p>
            <a:r>
              <a:rPr lang="en-US" sz="1800"/>
              <a:t>Empagliflozin 19.4% and placebo 24.7% (HR 0.75; 95% confidence interval [CI], 0.65 to 0.86)</a:t>
            </a:r>
          </a:p>
          <a:p>
            <a:r>
              <a:rPr lang="en-US" sz="1800"/>
              <a:t>Heart Failure hospitalizations also reduced (hazard ratio, 0.70; 95% CI, 0.58 to 0.85)</a:t>
            </a:r>
          </a:p>
          <a:p>
            <a:pPr lvl="1"/>
            <a:endParaRPr lang="en-US" sz="1800"/>
          </a:p>
        </p:txBody>
      </p:sp>
      <p:pic>
        <p:nvPicPr>
          <p:cNvPr id="5" name="Picture 4" descr="Chart, line chart&#10;&#10;Description automatically generated">
            <a:extLst>
              <a:ext uri="{FF2B5EF4-FFF2-40B4-BE49-F238E27FC236}">
                <a16:creationId xmlns:a16="http://schemas.microsoft.com/office/drawing/2014/main" id="{33B0447F-999F-464B-877B-F1B5FA484ED6}"/>
              </a:ext>
            </a:extLst>
          </p:cNvPr>
          <p:cNvPicPr>
            <a:picLocks noChangeAspect="1"/>
          </p:cNvPicPr>
          <p:nvPr/>
        </p:nvPicPr>
        <p:blipFill>
          <a:blip r:embed="rId3"/>
          <a:stretch>
            <a:fillRect/>
          </a:stretch>
        </p:blipFill>
        <p:spPr>
          <a:xfrm>
            <a:off x="7095713" y="440176"/>
            <a:ext cx="4349645" cy="5761119"/>
          </a:xfrm>
          <a:prstGeom prst="rect">
            <a:avLst/>
          </a:prstGeom>
        </p:spPr>
      </p:pic>
      <p:sp>
        <p:nvSpPr>
          <p:cNvPr id="69" name="Rectangle 6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14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F79DF-EF6B-DA48-B004-08AA22DFAFDD}"/>
              </a:ext>
            </a:extLst>
          </p:cNvPr>
          <p:cNvSpPr>
            <a:spLocks noGrp="1"/>
          </p:cNvSpPr>
          <p:nvPr>
            <p:ph type="title"/>
          </p:nvPr>
        </p:nvSpPr>
        <p:spPr>
          <a:xfrm>
            <a:off x="594359" y="687479"/>
            <a:ext cx="5501641" cy="1574874"/>
          </a:xfrm>
        </p:spPr>
        <p:txBody>
          <a:bodyPr anchor="b">
            <a:normAutofit/>
          </a:bodyPr>
          <a:lstStyle/>
          <a:p>
            <a:r>
              <a:rPr lang="en-US" sz="4200"/>
              <a:t>EMPEROR-PRESERVED (2021)</a:t>
            </a:r>
            <a:r>
              <a:rPr lang="en-US" sz="4200" baseline="30000"/>
              <a:t>12</a:t>
            </a:r>
            <a:endParaRPr lang="en-US" sz="4200"/>
          </a:p>
        </p:txBody>
      </p:sp>
      <p:grpSp>
        <p:nvGrpSpPr>
          <p:cNvPr id="50" name="Group 49">
            <a:extLst>
              <a:ext uri="{FF2B5EF4-FFF2-40B4-BE49-F238E27FC236}">
                <a16:creationId xmlns:a16="http://schemas.microsoft.com/office/drawing/2014/main" id="{744D34DD-899D-4EA1-B467-067ED7475E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51" name="Rectangle 64">
              <a:extLst>
                <a:ext uri="{FF2B5EF4-FFF2-40B4-BE49-F238E27FC236}">
                  <a16:creationId xmlns:a16="http://schemas.microsoft.com/office/drawing/2014/main" id="{F893A7CB-00D8-4F55-A45B-051A535FB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5FE54363-EBE8-4448-99C0-1C4111818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0CF669D7-7EA8-4045-88DC-B529951C7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DA5F51CF-428A-4B16-9AC0-272EC9C5F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9B928E48-DC99-4810-B41C-1DF548B12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D7E1D695-5EC4-4B1C-A1C8-B8DBE10E1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A04B6586-9FFA-4190-9853-F005079A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6E1A74F7-7009-44C5-B389-A44F18EA6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6CE19411-4E2E-4D46-8EC5-635C1E74B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03A53093-C338-4872-AD6D-B6A4EEC7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1A45BC63-09B8-42A7-8073-1656301AF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0ED8AC7F-602F-4C7C-A411-701A6DDEC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3657FDDC-9032-4C4B-BC67-5C81AEDE61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8E2FA663-2102-4E50-AB86-E4BDAD86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471234-343D-41D8-8CFF-C1C0990A5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0C1610F4-234C-4F24-B0B7-3315D25D3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A40EFBD1-5311-4195-BDCA-5ED94F48C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27B6BFAF-28F0-4D17-9055-7848135AA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5E528692-7D68-4FA4-B0A8-B0D94CFBA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FE9549E4-7A7F-4F99-AECA-167FC59B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697B837-DAE1-2F49-AEA2-026538DCB33C}"/>
              </a:ext>
            </a:extLst>
          </p:cNvPr>
          <p:cNvSpPr>
            <a:spLocks noGrp="1"/>
          </p:cNvSpPr>
          <p:nvPr>
            <p:ph idx="1"/>
          </p:nvPr>
        </p:nvSpPr>
        <p:spPr>
          <a:xfrm>
            <a:off x="594359" y="3078760"/>
            <a:ext cx="5501641" cy="3102168"/>
          </a:xfrm>
        </p:spPr>
        <p:txBody>
          <a:bodyPr anchor="ctr">
            <a:normAutofit/>
          </a:bodyPr>
          <a:lstStyle/>
          <a:p>
            <a:r>
              <a:rPr lang="en-US" sz="1900"/>
              <a:t>Empagliflozin vs placebo in patients with heart failure with PRESERVED ejection fraction with and without diabetes</a:t>
            </a:r>
          </a:p>
          <a:p>
            <a:r>
              <a:rPr lang="en-US" sz="1900"/>
              <a:t>Median follow-up 26.2 months</a:t>
            </a:r>
          </a:p>
          <a:p>
            <a:r>
              <a:rPr lang="en-US" sz="1900"/>
              <a:t>Primary outcome: composite of cardiovascular death or hospitalization for heart failure</a:t>
            </a:r>
          </a:p>
          <a:p>
            <a:pPr lvl="1"/>
            <a:r>
              <a:rPr lang="en-US" sz="1900"/>
              <a:t>13.8% with empagliflozin vs 17.1% with placebo (hazard ratio, 0.79; 95% CI, 0.69 to 0.90)</a:t>
            </a:r>
          </a:p>
        </p:txBody>
      </p:sp>
      <p:pic>
        <p:nvPicPr>
          <p:cNvPr id="8" name="Picture 7">
            <a:extLst>
              <a:ext uri="{FF2B5EF4-FFF2-40B4-BE49-F238E27FC236}">
                <a16:creationId xmlns:a16="http://schemas.microsoft.com/office/drawing/2014/main" id="{898DCB0F-6F3F-A649-A022-9D1A376A43CB}"/>
              </a:ext>
            </a:extLst>
          </p:cNvPr>
          <p:cNvPicPr>
            <a:picLocks noChangeAspect="1"/>
          </p:cNvPicPr>
          <p:nvPr/>
        </p:nvPicPr>
        <p:blipFill rotWithShape="1">
          <a:blip r:embed="rId2"/>
          <a:srcRect r="7727" b="4"/>
          <a:stretch/>
        </p:blipFill>
        <p:spPr>
          <a:xfrm>
            <a:off x="7199453" y="576072"/>
            <a:ext cx="4395139" cy="2679192"/>
          </a:xfrm>
          <a:prstGeom prst="rect">
            <a:avLst/>
          </a:prstGeom>
        </p:spPr>
      </p:pic>
      <p:pic>
        <p:nvPicPr>
          <p:cNvPr id="6" name="Picture 5">
            <a:extLst>
              <a:ext uri="{FF2B5EF4-FFF2-40B4-BE49-F238E27FC236}">
                <a16:creationId xmlns:a16="http://schemas.microsoft.com/office/drawing/2014/main" id="{CBBC8F92-AF00-B644-8088-FC11D7E32546}"/>
              </a:ext>
            </a:extLst>
          </p:cNvPr>
          <p:cNvPicPr>
            <a:picLocks noChangeAspect="1"/>
          </p:cNvPicPr>
          <p:nvPr/>
        </p:nvPicPr>
        <p:blipFill rotWithShape="1">
          <a:blip r:embed="rId3"/>
          <a:srcRect r="1569" b="-3"/>
          <a:stretch/>
        </p:blipFill>
        <p:spPr>
          <a:xfrm>
            <a:off x="7199453" y="3429000"/>
            <a:ext cx="4395139" cy="2679192"/>
          </a:xfrm>
          <a:prstGeom prst="rect">
            <a:avLst/>
          </a:prstGeom>
        </p:spPr>
      </p:pic>
      <p:sp>
        <p:nvSpPr>
          <p:cNvPr id="72" name="Rectangle 71">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388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4F841-9FC6-E84A-8551-5240491789A6}"/>
              </a:ext>
            </a:extLst>
          </p:cNvPr>
          <p:cNvSpPr>
            <a:spLocks noGrp="1"/>
          </p:cNvSpPr>
          <p:nvPr>
            <p:ph type="title"/>
          </p:nvPr>
        </p:nvSpPr>
        <p:spPr>
          <a:xfrm>
            <a:off x="594360" y="892145"/>
            <a:ext cx="5321807" cy="1370207"/>
          </a:xfrm>
        </p:spPr>
        <p:txBody>
          <a:bodyPr>
            <a:normAutofit/>
          </a:bodyPr>
          <a:lstStyle/>
          <a:p>
            <a:r>
              <a:rPr lang="en-US" sz="3100" dirty="0">
                <a:ea typeface="+mj-lt"/>
                <a:cs typeface="+mj-lt"/>
              </a:rPr>
              <a:t>SOLOIST-WH (2021)13</a:t>
            </a:r>
            <a:endParaRPr lang="en-US" dirty="0"/>
          </a:p>
        </p:txBody>
      </p:sp>
      <p:grpSp>
        <p:nvGrpSpPr>
          <p:cNvPr id="47" name="Group 46">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48"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CE8728D-8EA3-8948-9AF1-A79D86FEA741}"/>
              </a:ext>
            </a:extLst>
          </p:cNvPr>
          <p:cNvSpPr>
            <a:spLocks noGrp="1"/>
          </p:cNvSpPr>
          <p:nvPr>
            <p:ph idx="1"/>
          </p:nvPr>
        </p:nvSpPr>
        <p:spPr>
          <a:xfrm>
            <a:off x="594360" y="2688020"/>
            <a:ext cx="5321807" cy="3022824"/>
          </a:xfrm>
        </p:spPr>
        <p:txBody>
          <a:bodyPr anchor="ctr">
            <a:normAutofit fontScale="92500" lnSpcReduction="10000"/>
          </a:bodyPr>
          <a:lstStyle/>
          <a:p>
            <a:r>
              <a:rPr lang="en-US" sz="1800" dirty="0" err="1">
                <a:ea typeface="+mn-lt"/>
                <a:cs typeface="+mn-lt"/>
              </a:rPr>
              <a:t>Sotagliflozin</a:t>
            </a:r>
            <a:r>
              <a:rPr lang="en-US" sz="1800" dirty="0">
                <a:ea typeface="+mn-lt"/>
                <a:cs typeface="+mn-lt"/>
              </a:rPr>
              <a:t> vs placebo in patients with T2DM and recent hospitalization for heart failure (within past 3 days)</a:t>
            </a:r>
          </a:p>
          <a:p>
            <a:r>
              <a:rPr lang="en-US" sz="1800" dirty="0">
                <a:ea typeface="+mn-lt"/>
                <a:cs typeface="+mn-lt"/>
              </a:rPr>
              <a:t>Primary outcome: deaths from cardiovascular causes and hospitalizations and urgent visits for heart failure</a:t>
            </a:r>
          </a:p>
          <a:p>
            <a:r>
              <a:rPr lang="en-US" sz="1800" dirty="0">
                <a:ea typeface="+mn-lt"/>
                <a:cs typeface="+mn-lt"/>
              </a:rPr>
              <a:t>rate of primary end-point events was 51.0 per 100 patient-years in the </a:t>
            </a:r>
            <a:r>
              <a:rPr lang="en-US" sz="1800" dirty="0" err="1">
                <a:ea typeface="+mn-lt"/>
                <a:cs typeface="+mn-lt"/>
              </a:rPr>
              <a:t>sotagliflozin</a:t>
            </a:r>
            <a:r>
              <a:rPr lang="en-US" sz="1800" dirty="0">
                <a:ea typeface="+mn-lt"/>
                <a:cs typeface="+mn-lt"/>
              </a:rPr>
              <a:t> group and 76.3 per 100 patient-years in the placebo group (hazard ratio, 0.67; 95% confidence interval [CI], 0.52 to 0.85)</a:t>
            </a:r>
          </a:p>
          <a:p>
            <a:r>
              <a:rPr lang="en-US" sz="1800" dirty="0">
                <a:ea typeface="+mn-lt"/>
                <a:cs typeface="+mn-lt"/>
              </a:rPr>
              <a:t>Trial ended early due to lack of funding</a:t>
            </a:r>
            <a:endParaRPr lang="en-US" dirty="0"/>
          </a:p>
        </p:txBody>
      </p:sp>
      <p:sp>
        <p:nvSpPr>
          <p:cNvPr id="69" name="Rectangle 6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line chart&#10;&#10;Description automatically generated">
            <a:extLst>
              <a:ext uri="{FF2B5EF4-FFF2-40B4-BE49-F238E27FC236}">
                <a16:creationId xmlns:a16="http://schemas.microsoft.com/office/drawing/2014/main" id="{784A6EDF-2718-471C-ABCC-A9F9875E997B}"/>
              </a:ext>
            </a:extLst>
          </p:cNvPr>
          <p:cNvPicPr>
            <a:picLocks noChangeAspect="1"/>
          </p:cNvPicPr>
          <p:nvPr/>
        </p:nvPicPr>
        <p:blipFill rotWithShape="1">
          <a:blip r:embed="rId3"/>
          <a:srcRect l="5813" r="6353" b="-2"/>
          <a:stretch/>
        </p:blipFill>
        <p:spPr>
          <a:xfrm>
            <a:off x="7110684" y="1494334"/>
            <a:ext cx="4255982" cy="3866087"/>
          </a:xfrm>
          <a:prstGeom prst="rect">
            <a:avLst/>
          </a:prstGeom>
          <a:effectLst/>
        </p:spPr>
      </p:pic>
    </p:spTree>
    <p:extLst>
      <p:ext uri="{BB962C8B-B14F-4D97-AF65-F5344CB8AC3E}">
        <p14:creationId xmlns:p14="http://schemas.microsoft.com/office/powerpoint/2010/main" val="139436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96D9C-D4A1-5049-B7D4-5834797095B3}"/>
              </a:ext>
            </a:extLst>
          </p:cNvPr>
          <p:cNvSpPr>
            <a:spLocks noGrp="1"/>
          </p:cNvSpPr>
          <p:nvPr>
            <p:ph type="title"/>
          </p:nvPr>
        </p:nvSpPr>
        <p:spPr>
          <a:xfrm>
            <a:off x="701344" y="710273"/>
            <a:ext cx="4352315" cy="2813320"/>
          </a:xfrm>
        </p:spPr>
        <p:txBody>
          <a:bodyPr>
            <a:normAutofit/>
          </a:bodyPr>
          <a:lstStyle/>
          <a:p>
            <a:r>
              <a:rPr lang="en-US" dirty="0"/>
              <a:t>EMPA-RESPONSE-AHF</a:t>
            </a:r>
            <a:r>
              <a:rPr lang="en-US" baseline="30000" dirty="0"/>
              <a:t>14</a:t>
            </a:r>
            <a:endParaRPr lang="en-US" dirty="0"/>
          </a:p>
        </p:txBody>
      </p:sp>
      <p:sp>
        <p:nvSpPr>
          <p:cNvPr id="50" name="Rectangle 4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53"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4D665F0-5082-4F43-9F00-AEECAFBA76CA}"/>
              </a:ext>
            </a:extLst>
          </p:cNvPr>
          <p:cNvPicPr>
            <a:picLocks noChangeAspect="1"/>
          </p:cNvPicPr>
          <p:nvPr/>
        </p:nvPicPr>
        <p:blipFill>
          <a:blip r:embed="rId3"/>
          <a:stretch>
            <a:fillRect/>
          </a:stretch>
        </p:blipFill>
        <p:spPr>
          <a:xfrm>
            <a:off x="5942569" y="812769"/>
            <a:ext cx="5977881" cy="2301483"/>
          </a:xfrm>
          <a:prstGeom prst="rect">
            <a:avLst/>
          </a:prstGeom>
        </p:spPr>
      </p:pic>
      <p:sp>
        <p:nvSpPr>
          <p:cNvPr id="3" name="Content Placeholder 2">
            <a:extLst>
              <a:ext uri="{FF2B5EF4-FFF2-40B4-BE49-F238E27FC236}">
                <a16:creationId xmlns:a16="http://schemas.microsoft.com/office/drawing/2014/main" id="{B9B1C76B-DF96-6448-A50F-3812FB8601BC}"/>
              </a:ext>
            </a:extLst>
          </p:cNvPr>
          <p:cNvSpPr>
            <a:spLocks noGrp="1"/>
          </p:cNvSpPr>
          <p:nvPr>
            <p:ph idx="1"/>
          </p:nvPr>
        </p:nvSpPr>
        <p:spPr>
          <a:xfrm>
            <a:off x="731519" y="4099034"/>
            <a:ext cx="10785191" cy="2196771"/>
          </a:xfrm>
        </p:spPr>
        <p:txBody>
          <a:bodyPr anchor="ctr">
            <a:normAutofit/>
          </a:bodyPr>
          <a:lstStyle/>
          <a:p>
            <a:r>
              <a:rPr lang="en-US" sz="1400"/>
              <a:t>80 patient pilot study</a:t>
            </a:r>
          </a:p>
          <a:p>
            <a:r>
              <a:rPr lang="en-US" sz="1400"/>
              <a:t>Patients with or without T2DM admitted for acute heart failure exacerbation (randomized within 24 hours of hospital presentation)</a:t>
            </a:r>
          </a:p>
          <a:p>
            <a:r>
              <a:rPr lang="en-US" sz="1400"/>
              <a:t>No difference in primary endpoints: VAS dyspnoea score, diuretic response, length of stay, or change in NT-proBNP</a:t>
            </a:r>
          </a:p>
          <a:p>
            <a:r>
              <a:rPr lang="en-US" sz="1400"/>
              <a:t>Composite secondary endpoint of n-hospital worsening HF, rehospitalization for HF or all-cause death occurred in 4 patients with empagliflozin and 13 patients with placebo (P=0.014)</a:t>
            </a:r>
          </a:p>
          <a:p>
            <a:r>
              <a:rPr lang="en-US" sz="1400"/>
              <a:t>Urinary output was significantly greater with empagliflozin vs placebo (difference 3449 (95% confidence interval 578–6321) mL; P &lt; 0.01)</a:t>
            </a:r>
          </a:p>
        </p:txBody>
      </p:sp>
      <p:sp>
        <p:nvSpPr>
          <p:cNvPr id="74" name="Rectangle 7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EJHF-1713-FIG-0002-c">
            <a:extLst>
              <a:ext uri="{FF2B5EF4-FFF2-40B4-BE49-F238E27FC236}">
                <a16:creationId xmlns:a16="http://schemas.microsoft.com/office/drawing/2014/main" id="{3CDAEDA6-49E4-E349-B3F6-1B12D51A4C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40444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4F841-9FC6-E84A-8551-5240491789A6}"/>
              </a:ext>
            </a:extLst>
          </p:cNvPr>
          <p:cNvSpPr>
            <a:spLocks noGrp="1"/>
          </p:cNvSpPr>
          <p:nvPr>
            <p:ph type="title"/>
          </p:nvPr>
        </p:nvSpPr>
        <p:spPr>
          <a:xfrm>
            <a:off x="1016805" y="1345958"/>
            <a:ext cx="4193196" cy="4166085"/>
          </a:xfrm>
        </p:spPr>
        <p:txBody>
          <a:bodyPr>
            <a:normAutofit/>
          </a:bodyPr>
          <a:lstStyle/>
          <a:p>
            <a:r>
              <a:rPr lang="en-US" sz="4600">
                <a:ea typeface="+mj-lt"/>
                <a:cs typeface="+mj-lt"/>
              </a:rPr>
              <a:t>EMPULSE15</a:t>
            </a:r>
            <a:endParaRPr lang="en-US" sz="4600"/>
          </a:p>
        </p:txBody>
      </p:sp>
      <p:grpSp>
        <p:nvGrpSpPr>
          <p:cNvPr id="80" name="Group 79">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81"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CE8728D-8EA3-8948-9AF1-A79D86FEA741}"/>
              </a:ext>
            </a:extLst>
          </p:cNvPr>
          <p:cNvSpPr>
            <a:spLocks noGrp="1"/>
          </p:cNvSpPr>
          <p:nvPr>
            <p:ph idx="1"/>
          </p:nvPr>
        </p:nvSpPr>
        <p:spPr>
          <a:xfrm>
            <a:off x="6229734" y="750307"/>
            <a:ext cx="5369326" cy="5357387"/>
          </a:xfrm>
        </p:spPr>
        <p:txBody>
          <a:bodyPr anchor="ctr">
            <a:normAutofit/>
          </a:bodyPr>
          <a:lstStyle/>
          <a:p>
            <a:r>
              <a:rPr lang="en-US" sz="1400">
                <a:ea typeface="+mn-lt"/>
                <a:cs typeface="+mn-lt"/>
              </a:rPr>
              <a:t>Preliminary results announced at AHA 2021</a:t>
            </a:r>
          </a:p>
          <a:p>
            <a:r>
              <a:rPr lang="en-US" sz="1400">
                <a:ea typeface="+mn-lt"/>
                <a:cs typeface="+mn-lt"/>
              </a:rPr>
              <a:t>Patients admitted for HF exacerbation regardless of EF or T2DM status</a:t>
            </a:r>
          </a:p>
          <a:p>
            <a:r>
              <a:rPr lang="en-US" sz="1400">
                <a:ea typeface="+mn-lt"/>
                <a:cs typeface="+mn-lt"/>
              </a:rPr>
              <a:t>Primary outcome: composite of death, number of heart failure events, time to first heart failure event, and change in Kansas City Cardiomyopathy Questionnaire-Total Symptom Score (KCCQ-TSS) from baseline to 90 days </a:t>
            </a:r>
          </a:p>
          <a:p>
            <a:pPr lvl="1"/>
            <a:r>
              <a:rPr lang="en-US" sz="1400">
                <a:ea typeface="+mn-lt"/>
                <a:cs typeface="+mn-lt"/>
              </a:rPr>
              <a:t>Clinical benefit with empagliflozin 53.9% vs 39.7% (p=0.0054)</a:t>
            </a:r>
          </a:p>
          <a:p>
            <a:r>
              <a:rPr lang="en-US" sz="1400">
                <a:ea typeface="+mn-lt"/>
                <a:cs typeface="+mn-lt"/>
              </a:rPr>
              <a:t>Secondary outcomes:</a:t>
            </a:r>
          </a:p>
          <a:p>
            <a:pPr lvl="1"/>
            <a:r>
              <a:rPr lang="en-US" sz="1400">
                <a:ea typeface="+mn-lt"/>
                <a:cs typeface="+mn-lt"/>
              </a:rPr>
              <a:t>Death: 4.2% in the empagliflozin group vs. 8.3% in the placebo group</a:t>
            </a:r>
          </a:p>
          <a:p>
            <a:pPr lvl="1"/>
            <a:r>
              <a:rPr lang="en-US" sz="1400">
                <a:ea typeface="+mn-lt"/>
                <a:cs typeface="+mn-lt"/>
              </a:rPr>
              <a:t>Heart failure event: 10.6% in the empagliflozin group vs. 14.7% in the placebo group</a:t>
            </a:r>
          </a:p>
          <a:p>
            <a:pPr lvl="1"/>
            <a:r>
              <a:rPr lang="en-US" sz="1400">
                <a:ea typeface="+mn-lt"/>
                <a:cs typeface="+mn-lt"/>
              </a:rPr>
              <a:t>Change in KCCQ-TSS: 4.5 points for the empagliflozin group vs. the placebo group (p = 0.035)</a:t>
            </a:r>
          </a:p>
          <a:p>
            <a:pPr lvl="1"/>
            <a:r>
              <a:rPr lang="en-US" sz="1400">
                <a:ea typeface="+mn-lt"/>
                <a:cs typeface="+mn-lt"/>
              </a:rPr>
              <a:t>Acute renal failure: 7.7% in the empagliflozin group vs. 12.1% in the placebo group</a:t>
            </a:r>
          </a:p>
          <a:p>
            <a:pPr lvl="1"/>
            <a:r>
              <a:rPr lang="en-US" sz="1400">
                <a:ea typeface="+mn-lt"/>
                <a:cs typeface="+mn-lt"/>
              </a:rPr>
              <a:t>Body weight change: -1.5 kg for the empagliflozin group vs. the placebo group (p = 0.014)</a:t>
            </a:r>
            <a:endParaRPr lang="en-US" sz="1400"/>
          </a:p>
        </p:txBody>
      </p:sp>
    </p:spTree>
    <p:extLst>
      <p:ext uri="{BB962C8B-B14F-4D97-AF65-F5344CB8AC3E}">
        <p14:creationId xmlns:p14="http://schemas.microsoft.com/office/powerpoint/2010/main" val="3521900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9CACABEC-62AF-7E4B-8828-2DD2A1A0CB07}"/>
              </a:ext>
            </a:extLst>
          </p:cNvPr>
          <p:cNvPicPr>
            <a:picLocks noGrp="1" noChangeAspect="1"/>
          </p:cNvPicPr>
          <p:nvPr>
            <p:ph idx="1"/>
          </p:nvPr>
        </p:nvPicPr>
        <p:blipFill rotWithShape="1">
          <a:blip r:embed="rId2"/>
          <a:srcRect t="2845" r="-2" b="-2"/>
          <a:stretch/>
        </p:blipFill>
        <p:spPr>
          <a:xfrm>
            <a:off x="295393" y="281832"/>
            <a:ext cx="5686777" cy="381078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A9E5E4CB-77BF-6141-A83C-7846D0C5D730}"/>
              </a:ext>
            </a:extLst>
          </p:cNvPr>
          <p:cNvPicPr>
            <a:picLocks noChangeAspect="1"/>
          </p:cNvPicPr>
          <p:nvPr/>
        </p:nvPicPr>
        <p:blipFill rotWithShape="1">
          <a:blip r:embed="rId3"/>
          <a:srcRect l="485" r="7273" b="265"/>
          <a:stretch/>
        </p:blipFill>
        <p:spPr>
          <a:xfrm>
            <a:off x="4836346" y="2991160"/>
            <a:ext cx="6710267" cy="3321666"/>
          </a:xfrm>
          <a:prstGeom prst="rect">
            <a:avLst/>
          </a:prstGeom>
        </p:spPr>
      </p:pic>
    </p:spTree>
    <p:extLst>
      <p:ext uri="{BB962C8B-B14F-4D97-AF65-F5344CB8AC3E}">
        <p14:creationId xmlns:p14="http://schemas.microsoft.com/office/powerpoint/2010/main" val="20314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1964C-25B7-724E-B1DC-3BF667294914}"/>
              </a:ext>
            </a:extLst>
          </p:cNvPr>
          <p:cNvSpPr>
            <a:spLocks noGrp="1"/>
          </p:cNvSpPr>
          <p:nvPr>
            <p:ph type="title"/>
          </p:nvPr>
        </p:nvSpPr>
        <p:spPr>
          <a:xfrm>
            <a:off x="1016805" y="1345958"/>
            <a:ext cx="4193196" cy="4166085"/>
          </a:xfrm>
        </p:spPr>
        <p:txBody>
          <a:bodyPr>
            <a:normAutofit/>
          </a:bodyPr>
          <a:lstStyle/>
          <a:p>
            <a:r>
              <a:rPr lang="en-US" sz="4600"/>
              <a:t>Objectives</a:t>
            </a:r>
          </a:p>
        </p:txBody>
      </p:sp>
      <p:grpSp>
        <p:nvGrpSpPr>
          <p:cNvPr id="43"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37808EE-2BC0-954F-A6E6-8E4244F096EA}"/>
              </a:ext>
            </a:extLst>
          </p:cNvPr>
          <p:cNvSpPr>
            <a:spLocks noGrp="1"/>
          </p:cNvSpPr>
          <p:nvPr>
            <p:ph idx="1"/>
          </p:nvPr>
        </p:nvSpPr>
        <p:spPr>
          <a:xfrm>
            <a:off x="6229734" y="750307"/>
            <a:ext cx="5369326" cy="5357387"/>
          </a:xfrm>
        </p:spPr>
        <p:txBody>
          <a:bodyPr anchor="ctr">
            <a:normAutofit/>
          </a:bodyPr>
          <a:lstStyle/>
          <a:p>
            <a:r>
              <a:rPr lang="en-US" sz="2200" dirty="0"/>
              <a:t>Review current guidance regarding use of anti-diabetic agents</a:t>
            </a:r>
          </a:p>
          <a:p>
            <a:r>
              <a:rPr lang="en-US" sz="2200" dirty="0"/>
              <a:t>Understand current data regarding use of anti-diabetic agents and explore potential applications to clinical practice</a:t>
            </a:r>
          </a:p>
          <a:p>
            <a:r>
              <a:rPr lang="en-US" sz="2200" dirty="0"/>
              <a:t>Identify strategies to optimize pharmaceutical treatment for patients with and without diabetes and various comorbidities</a:t>
            </a:r>
          </a:p>
        </p:txBody>
      </p:sp>
    </p:spTree>
    <p:extLst>
      <p:ext uri="{BB962C8B-B14F-4D97-AF65-F5344CB8AC3E}">
        <p14:creationId xmlns:p14="http://schemas.microsoft.com/office/powerpoint/2010/main" val="334159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4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4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7379F-9FF3-2B4D-92A2-1412F5E8357E}"/>
              </a:ext>
            </a:extLst>
          </p:cNvPr>
          <p:cNvSpPr>
            <a:spLocks noGrp="1"/>
          </p:cNvSpPr>
          <p:nvPr>
            <p:ph type="title"/>
          </p:nvPr>
        </p:nvSpPr>
        <p:spPr>
          <a:xfrm>
            <a:off x="1016805" y="1345958"/>
            <a:ext cx="4193196" cy="4166085"/>
          </a:xfrm>
        </p:spPr>
        <p:txBody>
          <a:bodyPr>
            <a:normAutofit/>
          </a:bodyPr>
          <a:lstStyle/>
          <a:p>
            <a:r>
              <a:rPr lang="en-US" sz="3900"/>
              <a:t>2021 Update to the 2017 ACC Expert Consensus Decision Pathway for Optimization of Heart Failure Treatment</a:t>
            </a:r>
            <a:r>
              <a:rPr lang="en-US" sz="3900" baseline="30000"/>
              <a:t>5</a:t>
            </a:r>
            <a:endParaRPr lang="en-US" sz="3900"/>
          </a:p>
        </p:txBody>
      </p:sp>
      <p:grpSp>
        <p:nvGrpSpPr>
          <p:cNvPr id="47" name="Group 4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2BABDF2-5BF4-924E-BEEE-613C03739353}"/>
              </a:ext>
            </a:extLst>
          </p:cNvPr>
          <p:cNvSpPr>
            <a:spLocks noGrp="1"/>
          </p:cNvSpPr>
          <p:nvPr>
            <p:ph idx="1"/>
          </p:nvPr>
        </p:nvSpPr>
        <p:spPr>
          <a:xfrm>
            <a:off x="6229734" y="750307"/>
            <a:ext cx="5369326" cy="5357387"/>
          </a:xfrm>
        </p:spPr>
        <p:txBody>
          <a:bodyPr anchor="ctr">
            <a:normAutofit/>
          </a:bodyPr>
          <a:lstStyle/>
          <a:p>
            <a:r>
              <a:rPr lang="en-US" sz="2200"/>
              <a:t>Indications for Use of and SGLT2 Inhibitor</a:t>
            </a:r>
          </a:p>
          <a:p>
            <a:pPr lvl="1"/>
            <a:r>
              <a:rPr lang="en-US" sz="2200"/>
              <a:t>HFrEF (EF &lt;/= 40%) with or without diabetes</a:t>
            </a:r>
          </a:p>
          <a:p>
            <a:pPr lvl="1"/>
            <a:r>
              <a:rPr lang="en-US" sz="2200"/>
              <a:t>NYHA class II-IV</a:t>
            </a:r>
          </a:p>
          <a:p>
            <a:pPr lvl="1"/>
            <a:r>
              <a:rPr lang="en-US" sz="2200"/>
              <a:t>Administered in conjunction with a background of guideline-directed medical therapy for heart failure</a:t>
            </a:r>
          </a:p>
          <a:p>
            <a:r>
              <a:rPr lang="en-US" sz="2200"/>
              <a:t>Max doses of other drugs not required before starting SGLT2</a:t>
            </a:r>
          </a:p>
        </p:txBody>
      </p:sp>
    </p:spTree>
    <p:extLst>
      <p:ext uri="{BB962C8B-B14F-4D97-AF65-F5344CB8AC3E}">
        <p14:creationId xmlns:p14="http://schemas.microsoft.com/office/powerpoint/2010/main" val="2809127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48C22-FD3B-B04C-8E73-069B8B72D385}"/>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800" kern="1200">
                <a:solidFill>
                  <a:schemeClr val="tx1"/>
                </a:solidFill>
                <a:latin typeface="+mj-lt"/>
                <a:ea typeface="+mj-ea"/>
                <a:cs typeface="+mj-cs"/>
              </a:rPr>
              <a:t>ACC Guidance</a:t>
            </a:r>
            <a:r>
              <a:rPr lang="en-US" sz="4800" kern="1200" baseline="30000">
                <a:solidFill>
                  <a:schemeClr val="tx1"/>
                </a:solidFill>
                <a:latin typeface="+mj-lt"/>
                <a:ea typeface="+mj-ea"/>
                <a:cs typeface="+mj-cs"/>
              </a:rPr>
              <a:t>5</a:t>
            </a:r>
            <a:endParaRPr lang="en-US" sz="4800" kern="1200">
              <a:solidFill>
                <a:schemeClr val="tx1"/>
              </a:solidFill>
              <a:latin typeface="+mj-lt"/>
              <a:ea typeface="+mj-ea"/>
              <a:cs typeface="+mj-cs"/>
            </a:endParaRPr>
          </a:p>
        </p:txBody>
      </p:sp>
      <p:grpSp>
        <p:nvGrpSpPr>
          <p:cNvPr id="137" name="Group 13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13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igure 2">
            <a:extLst>
              <a:ext uri="{FF2B5EF4-FFF2-40B4-BE49-F238E27FC236}">
                <a16:creationId xmlns:a16="http://schemas.microsoft.com/office/drawing/2014/main" id="{A54B4470-771B-664E-831A-AF9FEAEC5D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892"/>
          <a:stretch/>
        </p:blipFill>
        <p:spPr bwMode="auto">
          <a:xfrm>
            <a:off x="5665455" y="365760"/>
            <a:ext cx="6108893" cy="5594465"/>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D86B46-3099-44F5-AEAF-AF6F69D311AD}"/>
              </a:ext>
            </a:extLst>
          </p:cNvPr>
          <p:cNvSpPr/>
          <p:nvPr/>
        </p:nvSpPr>
        <p:spPr>
          <a:xfrm>
            <a:off x="7002874" y="2266244"/>
            <a:ext cx="1194741" cy="3621852"/>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96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AB124-458A-F240-9B6C-1540AF71F0F3}"/>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800" kern="1200">
                <a:solidFill>
                  <a:schemeClr val="tx1"/>
                </a:solidFill>
                <a:latin typeface="+mj-lt"/>
                <a:ea typeface="+mj-ea"/>
                <a:cs typeface="+mj-cs"/>
              </a:rPr>
              <a:t>ACC Guidance</a:t>
            </a:r>
            <a:r>
              <a:rPr lang="en-US" sz="4800" kern="1200" baseline="30000">
                <a:solidFill>
                  <a:schemeClr val="tx1"/>
                </a:solidFill>
                <a:latin typeface="+mj-lt"/>
                <a:ea typeface="+mj-ea"/>
                <a:cs typeface="+mj-cs"/>
              </a:rPr>
              <a:t>5</a:t>
            </a:r>
            <a:endParaRPr lang="en-US" sz="4800" kern="1200">
              <a:solidFill>
                <a:schemeClr val="tx1"/>
              </a:solidFill>
              <a:latin typeface="+mj-lt"/>
              <a:ea typeface="+mj-ea"/>
              <a:cs typeface="+mj-cs"/>
            </a:endParaRPr>
          </a:p>
        </p:txBody>
      </p:sp>
      <p:grpSp>
        <p:nvGrpSpPr>
          <p:cNvPr id="137" name="Group 13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13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igure 3">
            <a:extLst>
              <a:ext uri="{FF2B5EF4-FFF2-40B4-BE49-F238E27FC236}">
                <a16:creationId xmlns:a16="http://schemas.microsoft.com/office/drawing/2014/main" id="{53F62AC1-EAC0-2945-94CA-84F4594DD2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58284" y="365760"/>
            <a:ext cx="5723236" cy="5594465"/>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8102A5-1E15-4EA5-AF1C-F5BD6D639276}"/>
              </a:ext>
            </a:extLst>
          </p:cNvPr>
          <p:cNvSpPr/>
          <p:nvPr/>
        </p:nvSpPr>
        <p:spPr>
          <a:xfrm>
            <a:off x="9749837" y="206022"/>
            <a:ext cx="2003777" cy="3396073"/>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23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362"/>
            <a:ext cx="5291468" cy="4972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65367-07D6-E141-97BD-FD7606CAB425}"/>
              </a:ext>
            </a:extLst>
          </p:cNvPr>
          <p:cNvSpPr>
            <a:spLocks noGrp="1"/>
          </p:cNvSpPr>
          <p:nvPr>
            <p:ph type="title"/>
          </p:nvPr>
        </p:nvSpPr>
        <p:spPr>
          <a:xfrm>
            <a:off x="594360" y="2330906"/>
            <a:ext cx="4329058" cy="3734682"/>
          </a:xfrm>
        </p:spPr>
        <p:txBody>
          <a:bodyPr vert="horz" lIns="91440" tIns="45720" rIns="91440" bIns="45720" rtlCol="0" anchor="ctr">
            <a:normAutofit/>
          </a:bodyPr>
          <a:lstStyle/>
          <a:p>
            <a:r>
              <a:rPr lang="en-US" sz="5400" kern="1200">
                <a:solidFill>
                  <a:schemeClr val="tx1"/>
                </a:solidFill>
                <a:latin typeface="+mj-lt"/>
                <a:ea typeface="+mj-ea"/>
                <a:cs typeface="+mj-cs"/>
              </a:rPr>
              <a:t>SGLT2 Dosing in HF</a:t>
            </a:r>
            <a:r>
              <a:rPr lang="en-US" sz="5400" kern="1200" baseline="30000">
                <a:solidFill>
                  <a:schemeClr val="tx1"/>
                </a:solidFill>
                <a:latin typeface="+mj-lt"/>
                <a:ea typeface="+mj-ea"/>
                <a:cs typeface="+mj-cs"/>
              </a:rPr>
              <a:t>5</a:t>
            </a:r>
            <a:endParaRPr lang="en-US" sz="5400" kern="1200">
              <a:solidFill>
                <a:schemeClr val="tx1"/>
              </a:solidFill>
              <a:latin typeface="+mj-lt"/>
              <a:ea typeface="+mj-ea"/>
              <a:cs typeface="+mj-cs"/>
            </a:endParaRPr>
          </a:p>
        </p:txBody>
      </p:sp>
      <p:grpSp>
        <p:nvGrpSpPr>
          <p:cNvPr id="46" name="Group 45">
            <a:extLst>
              <a:ext uri="{FF2B5EF4-FFF2-40B4-BE49-F238E27FC236}">
                <a16:creationId xmlns:a16="http://schemas.microsoft.com/office/drawing/2014/main" id="{38B7DEA7-7376-4BA5-B4BE-016E3CA19A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3520440"/>
            <a:ext cx="232963" cy="1340860"/>
            <a:chOff x="56167" y="3520440"/>
            <a:chExt cx="232963" cy="1340860"/>
          </a:xfrm>
        </p:grpSpPr>
        <p:sp>
          <p:nvSpPr>
            <p:cNvPr id="47" name="Rectangle 2">
              <a:extLst>
                <a:ext uri="{FF2B5EF4-FFF2-40B4-BE49-F238E27FC236}">
                  <a16:creationId xmlns:a16="http://schemas.microsoft.com/office/drawing/2014/main" id="{6476C93A-D461-44E8-B5C2-970D9999A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97EE37D2-C878-4DFE-861B-775624BA9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9019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C9819FCC-D6A5-4DC7-A383-74ACAE46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BCFED3EA-2908-46A5-B8CC-AC8DEC146F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94808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5B8C2A47-0BB4-470E-9794-00FF3E6F1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5F8A74E0-23B0-438F-9472-B79A5E0F0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059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FCB768EC-3BA2-4733-8BCC-558775C04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AFA293AD-CA9E-45C9-88E2-EC7CEEB8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6385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EFFC2148-9826-4CAC-B022-B7C9C1304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E045F600-8E3E-440B-9A62-0DE903F40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5217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12FB818B-B606-4F92-8043-4EF951B7C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13067BDF-BE5A-48D7-80DB-7A01693A8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0076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17050246-0EC2-4B1F-B652-83CCE4F4A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B2010D8-83AD-4855-AFF9-9EE64AD43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6586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182AF936-E6C7-40F5-B023-54B78CC4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64D51A3A-362C-4756-90AA-D4D64ED5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51654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11562AA-BA94-4EE8-BDA0-52152FBD0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E1B09F6D-D7A6-4393-91D1-33D7253DF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37442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
              <a:extLst>
                <a:ext uri="{FF2B5EF4-FFF2-40B4-BE49-F238E27FC236}">
                  <a16:creationId xmlns:a16="http://schemas.microsoft.com/office/drawing/2014/main" id="{1E9544DA-9364-49B5-BFB3-1EA26B1E6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F9EC84C-7598-4021-9A49-77318E389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2323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47538F7-068E-44F4-8C87-A94F5EE1E78F}"/>
              </a:ext>
            </a:extLst>
          </p:cNvPr>
          <p:cNvGraphicFramePr>
            <a:graphicFrameLocks noGrp="1"/>
          </p:cNvGraphicFramePr>
          <p:nvPr>
            <p:ph idx="1"/>
            <p:extLst>
              <p:ext uri="{D42A27DB-BD31-4B8C-83A1-F6EECF244321}">
                <p14:modId xmlns:p14="http://schemas.microsoft.com/office/powerpoint/2010/main" val="2048152615"/>
              </p:ext>
            </p:extLst>
          </p:nvPr>
        </p:nvGraphicFramePr>
        <p:xfrm>
          <a:off x="6400800" y="382385"/>
          <a:ext cx="5286895" cy="615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109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B3689-4C8F-BF42-B28D-44E617548719}"/>
              </a:ext>
            </a:extLst>
          </p:cNvPr>
          <p:cNvSpPr>
            <a:spLocks noGrp="1"/>
          </p:cNvSpPr>
          <p:nvPr>
            <p:ph type="title"/>
          </p:nvPr>
        </p:nvSpPr>
        <p:spPr>
          <a:xfrm>
            <a:off x="1016805" y="1345958"/>
            <a:ext cx="4193196" cy="4166085"/>
          </a:xfrm>
        </p:spPr>
        <p:txBody>
          <a:bodyPr>
            <a:normAutofit/>
          </a:bodyPr>
          <a:lstStyle/>
          <a:p>
            <a:r>
              <a:rPr lang="en-US" sz="4600"/>
              <a:t>DPP4s and GLP1s</a:t>
            </a:r>
          </a:p>
        </p:txBody>
      </p:sp>
      <p:grpSp>
        <p:nvGrpSpPr>
          <p:cNvPr id="47" name="Group 4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D64F2C3-B3EB-7547-BB6E-FD8402A291C1}"/>
              </a:ext>
            </a:extLst>
          </p:cNvPr>
          <p:cNvSpPr>
            <a:spLocks noGrp="1"/>
          </p:cNvSpPr>
          <p:nvPr>
            <p:ph idx="1"/>
          </p:nvPr>
        </p:nvSpPr>
        <p:spPr>
          <a:xfrm>
            <a:off x="6229734" y="750307"/>
            <a:ext cx="5369326" cy="5357387"/>
          </a:xfrm>
        </p:spPr>
        <p:txBody>
          <a:bodyPr anchor="ctr">
            <a:normAutofit/>
          </a:bodyPr>
          <a:lstStyle/>
          <a:p>
            <a:r>
              <a:rPr lang="en-US" sz="2200"/>
              <a:t>Saxagliptin</a:t>
            </a:r>
            <a:r>
              <a:rPr lang="en-US" sz="2200" dirty="0"/>
              <a:t> showed increased hospitalization rate in HF in cardiovascular trials</a:t>
            </a:r>
            <a:r>
              <a:rPr lang="en-US" sz="2200" baseline="30000" dirty="0"/>
              <a:t>5</a:t>
            </a:r>
            <a:endParaRPr lang="en-US" sz="2200" dirty="0"/>
          </a:p>
          <a:p>
            <a:pPr lvl="1"/>
            <a:r>
              <a:rPr lang="en-US" sz="2200" dirty="0"/>
              <a:t>3.5% vs. 2.8%; hazard ratio, 1.27; 95% CI, 1.07 to 1.51</a:t>
            </a:r>
          </a:p>
          <a:p>
            <a:r>
              <a:rPr lang="en-US" sz="2200" dirty="0"/>
              <a:t>Trials of </a:t>
            </a:r>
            <a:r>
              <a:rPr lang="en-US" sz="2200"/>
              <a:t>Alogliptin</a:t>
            </a:r>
            <a:r>
              <a:rPr lang="en-US" sz="2200" dirty="0"/>
              <a:t>, Sitagliptin, and Linagliptin have not shown increased risk</a:t>
            </a:r>
            <a:r>
              <a:rPr lang="en-US" sz="2200" baseline="30000" dirty="0"/>
              <a:t>5</a:t>
            </a:r>
            <a:endParaRPr lang="en-US" sz="2200" dirty="0"/>
          </a:p>
          <a:p>
            <a:endParaRPr lang="en-US" sz="2200" dirty="0"/>
          </a:p>
          <a:p>
            <a:r>
              <a:rPr lang="en-US" sz="2200" dirty="0"/>
              <a:t>GLP1s have not demonstrated increased risk in HF in clinical trials</a:t>
            </a:r>
            <a:r>
              <a:rPr lang="en-US" sz="2200" baseline="30000" dirty="0"/>
              <a:t>5</a:t>
            </a:r>
            <a:endParaRPr lang="en-US" sz="2200" dirty="0"/>
          </a:p>
        </p:txBody>
      </p:sp>
    </p:spTree>
    <p:extLst>
      <p:ext uri="{BB962C8B-B14F-4D97-AF65-F5344CB8AC3E}">
        <p14:creationId xmlns:p14="http://schemas.microsoft.com/office/powerpoint/2010/main" val="3609250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F6515E-A212-4A40-AA6A-98A14175D31C}"/>
              </a:ext>
            </a:extLst>
          </p:cNvPr>
          <p:cNvSpPr>
            <a:spLocks noGrp="1"/>
          </p:cNvSpPr>
          <p:nvPr>
            <p:ph type="title"/>
          </p:nvPr>
        </p:nvSpPr>
        <p:spPr>
          <a:xfrm>
            <a:off x="1016805" y="1345958"/>
            <a:ext cx="4193196" cy="4166085"/>
          </a:xfrm>
        </p:spPr>
        <p:txBody>
          <a:bodyPr>
            <a:normAutofit/>
          </a:bodyPr>
          <a:lstStyle/>
          <a:p>
            <a:r>
              <a:rPr lang="en-US" sz="3700"/>
              <a:t>Heart Failure Contraindications</a:t>
            </a:r>
          </a:p>
        </p:txBody>
      </p:sp>
      <p:grpSp>
        <p:nvGrpSpPr>
          <p:cNvPr id="48" name="Group 47">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9"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8" name="Content Placeholder 2">
            <a:extLst>
              <a:ext uri="{FF2B5EF4-FFF2-40B4-BE49-F238E27FC236}">
                <a16:creationId xmlns:a16="http://schemas.microsoft.com/office/drawing/2014/main" id="{931C4F89-9A77-4449-9A7D-6C374D79832E}"/>
              </a:ext>
            </a:extLst>
          </p:cNvPr>
          <p:cNvGraphicFramePr>
            <a:graphicFrameLocks noGrp="1"/>
          </p:cNvGraphicFramePr>
          <p:nvPr>
            <p:ph idx="1"/>
            <p:extLst>
              <p:ext uri="{D42A27DB-BD31-4B8C-83A1-F6EECF244321}">
                <p14:modId xmlns:p14="http://schemas.microsoft.com/office/powerpoint/2010/main" val="2230879851"/>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633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FA749-769C-3F40-943C-1791DBF11390}"/>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800" kern="1200">
                <a:solidFill>
                  <a:schemeClr val="tx1"/>
                </a:solidFill>
                <a:latin typeface="+mj-lt"/>
                <a:ea typeface="+mj-ea"/>
                <a:cs typeface="+mj-cs"/>
              </a:rPr>
              <a:t>ADA Guidelines</a:t>
            </a:r>
            <a:r>
              <a:rPr lang="en-US" sz="4800" kern="1200" baseline="30000">
                <a:solidFill>
                  <a:schemeClr val="tx1"/>
                </a:solidFill>
                <a:latin typeface="+mj-lt"/>
                <a:ea typeface="+mj-ea"/>
                <a:cs typeface="+mj-cs"/>
              </a:rPr>
              <a:t>2</a:t>
            </a:r>
            <a:endParaRPr lang="en-US" sz="4800" kern="120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12"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ew picture">
            <a:extLst>
              <a:ext uri="{FF2B5EF4-FFF2-40B4-BE49-F238E27FC236}">
                <a16:creationId xmlns:a16="http://schemas.microsoft.com/office/drawing/2014/main" id="{B1F78888-8243-FC45-BDE1-5AB666F65192}"/>
              </a:ext>
            </a:extLst>
          </p:cNvPr>
          <p:cNvPicPr>
            <a:picLocks noGrp="1" noChangeAspect="1" noChangeArrowheads="1"/>
          </p:cNvPicPr>
          <p:nvPr>
            <p:ph idx="1"/>
            <p:custDataLst>
              <p:tags r:id="rId1"/>
            </p:custDataLst>
          </p:nvPr>
        </p:nvPicPr>
        <p:blipFill rotWithShape="1">
          <a:blip r:embed="rId3">
            <a:extLst>
              <a:ext uri="{28A0092B-C50C-407E-A947-70E740481C1C}">
                <a14:useLocalDpi xmlns:a14="http://schemas.microsoft.com/office/drawing/2010/main" val="0"/>
              </a:ext>
            </a:extLst>
          </a:blip>
          <a:srcRect l="279" r="60752"/>
          <a:stretch/>
        </p:blipFill>
        <p:spPr bwMode="auto">
          <a:xfrm>
            <a:off x="7350831" y="328130"/>
            <a:ext cx="3453104" cy="62059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060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B4A1E-1504-0D4E-ACEF-53573DCFD176}"/>
              </a:ext>
            </a:extLst>
          </p:cNvPr>
          <p:cNvSpPr>
            <a:spLocks noGrp="1"/>
          </p:cNvSpPr>
          <p:nvPr>
            <p:ph type="title"/>
          </p:nvPr>
        </p:nvSpPr>
        <p:spPr>
          <a:xfrm>
            <a:off x="1524000" y="1005840"/>
            <a:ext cx="9031769" cy="2936382"/>
          </a:xfrm>
        </p:spPr>
        <p:txBody>
          <a:bodyPr vert="horz" lIns="91440" tIns="45720" rIns="91440" bIns="45720" rtlCol="0" anchor="b">
            <a:normAutofit/>
          </a:bodyPr>
          <a:lstStyle/>
          <a:p>
            <a:pPr algn="ctr"/>
            <a:r>
              <a:rPr lang="en-US" sz="6600" kern="1200">
                <a:solidFill>
                  <a:schemeClr val="tx1"/>
                </a:solidFill>
                <a:latin typeface="+mj-lt"/>
                <a:ea typeface="+mj-ea"/>
                <a:cs typeface="+mj-cs"/>
              </a:rPr>
              <a:t>Renal</a:t>
            </a:r>
          </a:p>
        </p:txBody>
      </p:sp>
      <p:grpSp>
        <p:nvGrpSpPr>
          <p:cNvPr id="44" name="Group 4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5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8969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FFF-590B-664C-9A86-A1A81CADF11E}"/>
              </a:ext>
            </a:extLst>
          </p:cNvPr>
          <p:cNvSpPr>
            <a:spLocks noGrp="1"/>
          </p:cNvSpPr>
          <p:nvPr>
            <p:ph type="title"/>
          </p:nvPr>
        </p:nvSpPr>
        <p:spPr>
          <a:xfrm>
            <a:off x="1016805" y="1345958"/>
            <a:ext cx="4193196" cy="4166085"/>
          </a:xfrm>
        </p:spPr>
        <p:txBody>
          <a:bodyPr>
            <a:normAutofit/>
          </a:bodyPr>
          <a:lstStyle/>
          <a:p>
            <a:r>
              <a:rPr lang="en-US" sz="4600"/>
              <a:t>Renal</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DB7F455-56D6-6C4A-834F-699B738425CE}"/>
              </a:ext>
            </a:extLst>
          </p:cNvPr>
          <p:cNvSpPr>
            <a:spLocks noGrp="1"/>
          </p:cNvSpPr>
          <p:nvPr>
            <p:ph idx="1"/>
          </p:nvPr>
        </p:nvSpPr>
        <p:spPr>
          <a:xfrm>
            <a:off x="6229734" y="750307"/>
            <a:ext cx="5369326" cy="5357387"/>
          </a:xfrm>
        </p:spPr>
        <p:txBody>
          <a:bodyPr anchor="ctr">
            <a:normAutofit/>
          </a:bodyPr>
          <a:lstStyle/>
          <a:p>
            <a:r>
              <a:rPr lang="en-US" sz="2200"/>
              <a:t>37% of adults with diabetes have chronic kidney disease</a:t>
            </a:r>
            <a:r>
              <a:rPr lang="en-US" sz="2200" baseline="30000"/>
              <a:t>1</a:t>
            </a:r>
            <a:endParaRPr lang="en-US" sz="2200"/>
          </a:p>
          <a:p>
            <a:pPr lvl="1"/>
            <a:r>
              <a:rPr lang="en-US" sz="2200"/>
              <a:t>Over half have moderate-severe CKD (stage 3-4)</a:t>
            </a:r>
          </a:p>
        </p:txBody>
      </p:sp>
    </p:spTree>
    <p:extLst>
      <p:ext uri="{BB962C8B-B14F-4D97-AF65-F5344CB8AC3E}">
        <p14:creationId xmlns:p14="http://schemas.microsoft.com/office/powerpoint/2010/main" val="2875016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8BAB8-AC8F-5642-A3E3-59B6A510A300}"/>
              </a:ext>
            </a:extLst>
          </p:cNvPr>
          <p:cNvSpPr>
            <a:spLocks noGrp="1"/>
          </p:cNvSpPr>
          <p:nvPr>
            <p:ph type="title"/>
          </p:nvPr>
        </p:nvSpPr>
        <p:spPr>
          <a:xfrm>
            <a:off x="1016805" y="1345958"/>
            <a:ext cx="4193196" cy="4166085"/>
          </a:xfrm>
        </p:spPr>
        <p:txBody>
          <a:bodyPr>
            <a:normAutofit/>
          </a:bodyPr>
          <a:lstStyle/>
          <a:p>
            <a:r>
              <a:rPr lang="en-US" sz="4600"/>
              <a:t>SGLT2</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FF88188-00C8-154F-A39C-9EEFBB3FED2B}"/>
              </a:ext>
            </a:extLst>
          </p:cNvPr>
          <p:cNvSpPr>
            <a:spLocks noGrp="1"/>
          </p:cNvSpPr>
          <p:nvPr>
            <p:ph idx="1"/>
          </p:nvPr>
        </p:nvSpPr>
        <p:spPr>
          <a:xfrm>
            <a:off x="6229734" y="750307"/>
            <a:ext cx="5369326" cy="5357387"/>
          </a:xfrm>
        </p:spPr>
        <p:txBody>
          <a:bodyPr anchor="ctr">
            <a:normAutofit/>
          </a:bodyPr>
          <a:lstStyle/>
          <a:p>
            <a:r>
              <a:rPr lang="en-US" sz="2200" dirty="0"/>
              <a:t>Many cardiovascular trials also demonstrated renal benefit in secondary outcomes</a:t>
            </a:r>
          </a:p>
          <a:p>
            <a:pPr lvl="1"/>
            <a:r>
              <a:rPr lang="en-US" sz="2200" dirty="0"/>
              <a:t>EMPA-REG, CANVAS, DECLARE</a:t>
            </a:r>
          </a:p>
          <a:p>
            <a:r>
              <a:rPr lang="en-US" sz="2600" dirty="0"/>
              <a:t>Numerous primary renal trials have also been conducted</a:t>
            </a:r>
          </a:p>
          <a:p>
            <a:pPr lvl="1"/>
            <a:endParaRPr lang="en-US" sz="2200"/>
          </a:p>
        </p:txBody>
      </p:sp>
    </p:spTree>
    <p:extLst>
      <p:ext uri="{BB962C8B-B14F-4D97-AF65-F5344CB8AC3E}">
        <p14:creationId xmlns:p14="http://schemas.microsoft.com/office/powerpoint/2010/main" val="70878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27963-381D-BE44-8604-3BF7DD647B69}"/>
              </a:ext>
            </a:extLst>
          </p:cNvPr>
          <p:cNvSpPr>
            <a:spLocks noGrp="1"/>
          </p:cNvSpPr>
          <p:nvPr>
            <p:ph type="title"/>
          </p:nvPr>
        </p:nvSpPr>
        <p:spPr>
          <a:xfrm>
            <a:off x="1016805" y="1345958"/>
            <a:ext cx="4193196" cy="4166085"/>
          </a:xfrm>
        </p:spPr>
        <p:txBody>
          <a:bodyPr>
            <a:normAutofit/>
          </a:bodyPr>
          <a:lstStyle/>
          <a:p>
            <a:r>
              <a:rPr lang="en-US" sz="4600"/>
              <a:t>Introduction</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AB4A524-6FAA-994A-96A1-039C1F00667B}"/>
              </a:ext>
            </a:extLst>
          </p:cNvPr>
          <p:cNvSpPr>
            <a:spLocks noGrp="1"/>
          </p:cNvSpPr>
          <p:nvPr>
            <p:ph idx="1"/>
          </p:nvPr>
        </p:nvSpPr>
        <p:spPr>
          <a:xfrm>
            <a:off x="6229734" y="750307"/>
            <a:ext cx="5369326" cy="5357387"/>
          </a:xfrm>
        </p:spPr>
        <p:txBody>
          <a:bodyPr anchor="ctr">
            <a:normAutofit/>
          </a:bodyPr>
          <a:lstStyle/>
          <a:p>
            <a:r>
              <a:rPr lang="en-US" sz="2200" dirty="0"/>
              <a:t>In 2018, 34.2 million people in the US had diabetes</a:t>
            </a:r>
            <a:r>
              <a:rPr lang="en-US" sz="2200" baseline="30000" dirty="0"/>
              <a:t>1</a:t>
            </a:r>
            <a:r>
              <a:rPr lang="en-US" sz="2200" dirty="0"/>
              <a:t> </a:t>
            </a:r>
          </a:p>
          <a:p>
            <a:pPr lvl="1"/>
            <a:r>
              <a:rPr lang="en-US" sz="2200" dirty="0"/>
              <a:t>10.5% of population</a:t>
            </a:r>
          </a:p>
          <a:p>
            <a:pPr lvl="1"/>
            <a:r>
              <a:rPr lang="en-US" sz="2200" dirty="0"/>
              <a:t>13% of all US adults</a:t>
            </a:r>
          </a:p>
          <a:p>
            <a:r>
              <a:rPr lang="en-US" sz="2200" dirty="0"/>
              <a:t>Elevated risk for cardiovascular disease, chronic kidney disease, obesity, and other health conditions</a:t>
            </a:r>
            <a:r>
              <a:rPr lang="en-US" sz="2200" baseline="30000" dirty="0"/>
              <a:t>2</a:t>
            </a:r>
            <a:endParaRPr lang="en-US" sz="2200" dirty="0"/>
          </a:p>
          <a:p>
            <a:r>
              <a:rPr lang="en-US" sz="2200" dirty="0"/>
              <a:t>Medications developed for diabetes also show benefits for these conditions</a:t>
            </a:r>
          </a:p>
        </p:txBody>
      </p:sp>
    </p:spTree>
    <p:extLst>
      <p:ext uri="{BB962C8B-B14F-4D97-AF65-F5344CB8AC3E}">
        <p14:creationId xmlns:p14="http://schemas.microsoft.com/office/powerpoint/2010/main" val="179758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FB1AB-3CC6-C846-92E5-52ABF410A3CA}"/>
              </a:ext>
            </a:extLst>
          </p:cNvPr>
          <p:cNvSpPr>
            <a:spLocks noGrp="1"/>
          </p:cNvSpPr>
          <p:nvPr>
            <p:ph type="title"/>
          </p:nvPr>
        </p:nvSpPr>
        <p:spPr>
          <a:xfrm>
            <a:off x="594360" y="892145"/>
            <a:ext cx="5321807" cy="1370207"/>
          </a:xfrm>
        </p:spPr>
        <p:txBody>
          <a:bodyPr>
            <a:normAutofit/>
          </a:bodyPr>
          <a:lstStyle/>
          <a:p>
            <a:r>
              <a:rPr lang="en-US" sz="4000"/>
              <a:t>CREDENCE (2019)</a:t>
            </a:r>
            <a:r>
              <a:rPr lang="en-US" sz="4000" baseline="30000"/>
              <a:t>18</a:t>
            </a:r>
            <a:endParaRPr lang="en-US" sz="4000"/>
          </a:p>
        </p:txBody>
      </p:sp>
      <p:grpSp>
        <p:nvGrpSpPr>
          <p:cNvPr id="117" name="Group 116">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118"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C2936F1-A8C7-414E-8006-C512A4498C59}"/>
              </a:ext>
            </a:extLst>
          </p:cNvPr>
          <p:cNvSpPr>
            <a:spLocks noGrp="1"/>
          </p:cNvSpPr>
          <p:nvPr>
            <p:ph idx="1"/>
          </p:nvPr>
        </p:nvSpPr>
        <p:spPr>
          <a:xfrm>
            <a:off x="594360" y="2688020"/>
            <a:ext cx="5321807" cy="3022824"/>
          </a:xfrm>
        </p:spPr>
        <p:txBody>
          <a:bodyPr anchor="ctr">
            <a:normAutofit/>
          </a:bodyPr>
          <a:lstStyle/>
          <a:p>
            <a:pPr marL="0" indent="0">
              <a:buNone/>
            </a:pPr>
            <a:endParaRPr lang="en-US" sz="1500"/>
          </a:p>
          <a:p>
            <a:r>
              <a:rPr lang="en-US" sz="1500"/>
              <a:t>Canagliflozin vs placebo in T2DM with albuminuric CKD</a:t>
            </a:r>
          </a:p>
          <a:p>
            <a:r>
              <a:rPr lang="en-US" sz="1500"/>
              <a:t>Primary outcome: composite of end-stage kidney disease, doubling of serum creatinine, or death from renal or cardiovascular causes</a:t>
            </a:r>
          </a:p>
          <a:p>
            <a:r>
              <a:rPr lang="en-US" sz="1500"/>
              <a:t>Trial ended early due to benefits (median follow-up 2.62 years)</a:t>
            </a:r>
          </a:p>
          <a:p>
            <a:r>
              <a:rPr lang="en-US" sz="1500"/>
              <a:t>Event rate of primary outcome significantly reduced in canagliflozin group vs placebo (43.2 vs 61.2 per 1000 patient-years; hazard ratio 0.70 [95% CI 0.59-0.82])</a:t>
            </a:r>
          </a:p>
          <a:p>
            <a:pPr lvl="1"/>
            <a:r>
              <a:rPr lang="en-US" sz="1500"/>
              <a:t>NNT for primary outcome 22 (95% CI 15-38)</a:t>
            </a:r>
          </a:p>
          <a:p>
            <a:pPr lvl="1"/>
            <a:endParaRPr lang="en-US" sz="1500"/>
          </a:p>
        </p:txBody>
      </p:sp>
      <p:pic>
        <p:nvPicPr>
          <p:cNvPr id="7" name="Picture 6" descr="Chart, line chart&#10;&#10;Description automatically generated">
            <a:extLst>
              <a:ext uri="{FF2B5EF4-FFF2-40B4-BE49-F238E27FC236}">
                <a16:creationId xmlns:a16="http://schemas.microsoft.com/office/drawing/2014/main" id="{539537C6-D468-484B-AA13-CDB0809079E0}"/>
              </a:ext>
            </a:extLst>
          </p:cNvPr>
          <p:cNvPicPr>
            <a:picLocks noChangeAspect="1"/>
          </p:cNvPicPr>
          <p:nvPr/>
        </p:nvPicPr>
        <p:blipFill rotWithShape="1">
          <a:blip r:embed="rId3"/>
          <a:srcRect l="1011" r="-373" b="33008"/>
          <a:stretch/>
        </p:blipFill>
        <p:spPr>
          <a:xfrm>
            <a:off x="6712008" y="1303174"/>
            <a:ext cx="5117056" cy="4035122"/>
          </a:xfrm>
          <a:prstGeom prst="rect">
            <a:avLst/>
          </a:prstGeom>
        </p:spPr>
      </p:pic>
      <p:sp>
        <p:nvSpPr>
          <p:cNvPr id="139" name="Rectangle 13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872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B9EE5-DAB8-4B42-9CF7-17891ABA1EC8}"/>
              </a:ext>
            </a:extLst>
          </p:cNvPr>
          <p:cNvSpPr>
            <a:spLocks noGrp="1"/>
          </p:cNvSpPr>
          <p:nvPr>
            <p:ph type="title"/>
          </p:nvPr>
        </p:nvSpPr>
        <p:spPr>
          <a:xfrm>
            <a:off x="594360" y="892145"/>
            <a:ext cx="5321807" cy="1370207"/>
          </a:xfrm>
        </p:spPr>
        <p:txBody>
          <a:bodyPr>
            <a:normAutofit/>
          </a:bodyPr>
          <a:lstStyle/>
          <a:p>
            <a:r>
              <a:rPr lang="en-US" sz="4000"/>
              <a:t>DAPA-CKD (October 2020)</a:t>
            </a:r>
            <a:r>
              <a:rPr lang="en-US" sz="4000" baseline="30000"/>
              <a:t>19</a:t>
            </a:r>
            <a:endParaRPr lang="en-US" sz="4000"/>
          </a:p>
        </p:txBody>
      </p:sp>
      <p:grpSp>
        <p:nvGrpSpPr>
          <p:cNvPr id="51" name="Group 50">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52"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52478C4-8BA0-7F49-BCB5-3AD3582C13ED}"/>
              </a:ext>
            </a:extLst>
          </p:cNvPr>
          <p:cNvSpPr>
            <a:spLocks noGrp="1"/>
          </p:cNvSpPr>
          <p:nvPr>
            <p:ph idx="1"/>
          </p:nvPr>
        </p:nvSpPr>
        <p:spPr>
          <a:xfrm>
            <a:off x="594360" y="2688020"/>
            <a:ext cx="5321807" cy="3022824"/>
          </a:xfrm>
        </p:spPr>
        <p:txBody>
          <a:bodyPr anchor="ctr">
            <a:normAutofit/>
          </a:bodyPr>
          <a:lstStyle/>
          <a:p>
            <a:r>
              <a:rPr lang="en-US" sz="1100"/>
              <a:t>Dapagliflozin vs Placebo in patients with CKD (eGFR 25-75) and elevated urine albumin-to-creatinine ratio with or without T2DM</a:t>
            </a:r>
          </a:p>
          <a:p>
            <a:pPr lvl="1"/>
            <a:r>
              <a:rPr lang="en-US" sz="1100"/>
              <a:t>Stable ace or arb for at least 4 weeks</a:t>
            </a:r>
          </a:p>
          <a:p>
            <a:pPr lvl="1"/>
            <a:r>
              <a:rPr lang="en-US" sz="1100"/>
              <a:t>67% of participants with known T2DM (2906 with, 1398 without)</a:t>
            </a:r>
          </a:p>
          <a:p>
            <a:r>
              <a:rPr lang="en-US" sz="1100"/>
              <a:t>Primary outcome: composite of decline of at least 50% in the estimated GFR, the onset of end-stage kidney disease, or death from renal or cardiovascular causes</a:t>
            </a:r>
          </a:p>
          <a:p>
            <a:r>
              <a:rPr lang="en-US" sz="1100"/>
              <a:t>Ended early for clear efficacy (median follow-up 2.4 years)</a:t>
            </a:r>
          </a:p>
          <a:p>
            <a:r>
              <a:rPr lang="en-US" sz="1100"/>
              <a:t>Primary outcome occurred in 9.2% of dapagliflozin and 14.5% of placebo (hazard ratio 0.61, 95% CI 0.51 to 0.72)</a:t>
            </a:r>
          </a:p>
          <a:p>
            <a:pPr lvl="1"/>
            <a:r>
              <a:rPr lang="en-US" sz="1100"/>
              <a:t>Hazard ratio with T2DM 0.64 (95% CI, 0.52 to 0.79)</a:t>
            </a:r>
          </a:p>
          <a:p>
            <a:pPr lvl="1"/>
            <a:r>
              <a:rPr lang="en-US" sz="1100"/>
              <a:t>Hazard ratio without T2DM 0.50 (95% CI, 0.35 to 0.72</a:t>
            </a:r>
          </a:p>
        </p:txBody>
      </p:sp>
      <p:pic>
        <p:nvPicPr>
          <p:cNvPr id="9" name="Picture 8">
            <a:extLst>
              <a:ext uri="{FF2B5EF4-FFF2-40B4-BE49-F238E27FC236}">
                <a16:creationId xmlns:a16="http://schemas.microsoft.com/office/drawing/2014/main" id="{1D23C66D-BA25-3D49-99E3-109CFE4A2787}"/>
              </a:ext>
            </a:extLst>
          </p:cNvPr>
          <p:cNvPicPr/>
          <p:nvPr/>
        </p:nvPicPr>
        <p:blipFill>
          <a:blip r:embed="rId3"/>
          <a:stretch/>
        </p:blipFill>
        <p:spPr>
          <a:xfrm>
            <a:off x="6712008" y="1056438"/>
            <a:ext cx="5117056" cy="4528594"/>
          </a:xfrm>
          <a:prstGeom prst="rect">
            <a:avLst/>
          </a:prstGeom>
        </p:spPr>
      </p:pic>
      <p:sp>
        <p:nvSpPr>
          <p:cNvPr id="73" name="Rectangle 72">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8">
            <a:extLst>
              <a:ext uri="{FF2B5EF4-FFF2-40B4-BE49-F238E27FC236}">
                <a16:creationId xmlns:a16="http://schemas.microsoft.com/office/drawing/2014/main" id="{78124607-1FC4-1843-9746-5B1063B05B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489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4AED2-B2C9-B941-8F5F-00F87E78FEA8}"/>
              </a:ext>
            </a:extLst>
          </p:cNvPr>
          <p:cNvSpPr>
            <a:spLocks noGrp="1"/>
          </p:cNvSpPr>
          <p:nvPr>
            <p:ph type="title"/>
          </p:nvPr>
        </p:nvSpPr>
        <p:spPr>
          <a:xfrm>
            <a:off x="838200" y="556995"/>
            <a:ext cx="10515600" cy="1133693"/>
          </a:xfrm>
        </p:spPr>
        <p:txBody>
          <a:bodyPr>
            <a:normAutofit/>
          </a:bodyPr>
          <a:lstStyle/>
          <a:p>
            <a:r>
              <a:rPr lang="en-US" sz="5200"/>
              <a:t>SGLT2 – Proposed Mechanisms </a:t>
            </a:r>
          </a:p>
        </p:txBody>
      </p:sp>
      <p:graphicFrame>
        <p:nvGraphicFramePr>
          <p:cNvPr id="74" name="Content Placeholder 2">
            <a:extLst>
              <a:ext uri="{FF2B5EF4-FFF2-40B4-BE49-F238E27FC236}">
                <a16:creationId xmlns:a16="http://schemas.microsoft.com/office/drawing/2014/main" id="{32359947-10D9-4514-9AFD-BFE03CB3483D}"/>
              </a:ext>
            </a:extLst>
          </p:cNvPr>
          <p:cNvGraphicFramePr>
            <a:graphicFrameLocks noGrp="1"/>
          </p:cNvGraphicFramePr>
          <p:nvPr>
            <p:ph idx="1"/>
            <p:extLst>
              <p:ext uri="{D42A27DB-BD31-4B8C-83A1-F6EECF244321}">
                <p14:modId xmlns:p14="http://schemas.microsoft.com/office/powerpoint/2010/main" val="1993711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881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05754995-0395-2A4D-83B6-B548B8820738}"/>
              </a:ext>
            </a:extLst>
          </p:cNvPr>
          <p:cNvPicPr>
            <a:picLocks noChangeAspect="1"/>
          </p:cNvPicPr>
          <p:nvPr/>
        </p:nvPicPr>
        <p:blipFill>
          <a:blip r:embed="rId2"/>
          <a:stretch>
            <a:fillRect/>
          </a:stretch>
        </p:blipFill>
        <p:spPr>
          <a:xfrm>
            <a:off x="5403264" y="2893452"/>
            <a:ext cx="6020293" cy="3207069"/>
          </a:xfrm>
          <a:prstGeom prst="rect">
            <a:avLst/>
          </a:prstGeom>
        </p:spPr>
      </p:pic>
      <p:pic>
        <p:nvPicPr>
          <p:cNvPr id="5" name="Content Placeholder 4" descr="Graphical user interface, text, application, email&#10;&#10;Description automatically generated">
            <a:extLst>
              <a:ext uri="{FF2B5EF4-FFF2-40B4-BE49-F238E27FC236}">
                <a16:creationId xmlns:a16="http://schemas.microsoft.com/office/drawing/2014/main" id="{9611BFD3-4FF4-3E40-A78B-D9F3949CA50B}"/>
              </a:ext>
            </a:extLst>
          </p:cNvPr>
          <p:cNvPicPr>
            <a:picLocks noChangeAspect="1"/>
          </p:cNvPicPr>
          <p:nvPr/>
        </p:nvPicPr>
        <p:blipFill>
          <a:blip r:embed="rId3"/>
          <a:stretch>
            <a:fillRect/>
          </a:stretch>
        </p:blipFill>
        <p:spPr>
          <a:xfrm>
            <a:off x="515176" y="569228"/>
            <a:ext cx="5167185" cy="3126146"/>
          </a:xfrm>
          <a:prstGeom prst="rect">
            <a:avLst/>
          </a:prstGeom>
        </p:spPr>
      </p:pic>
    </p:spTree>
    <p:extLst>
      <p:ext uri="{BB962C8B-B14F-4D97-AF65-F5344CB8AC3E}">
        <p14:creationId xmlns:p14="http://schemas.microsoft.com/office/powerpoint/2010/main" val="2775080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524BF-B337-9F4A-A89C-112651F6664C}"/>
              </a:ext>
            </a:extLst>
          </p:cNvPr>
          <p:cNvSpPr>
            <a:spLocks noGrp="1"/>
          </p:cNvSpPr>
          <p:nvPr>
            <p:ph type="title"/>
          </p:nvPr>
        </p:nvSpPr>
        <p:spPr>
          <a:xfrm>
            <a:off x="1016805" y="1345958"/>
            <a:ext cx="4193196" cy="4166085"/>
          </a:xfrm>
        </p:spPr>
        <p:txBody>
          <a:bodyPr>
            <a:normAutofit/>
          </a:bodyPr>
          <a:lstStyle/>
          <a:p>
            <a:r>
              <a:rPr lang="en-US"/>
              <a:t>GLP-1 Inhibitors</a:t>
            </a:r>
          </a:p>
        </p:txBody>
      </p:sp>
      <p:grpSp>
        <p:nvGrpSpPr>
          <p:cNvPr id="46" name="Group 45">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7"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6" name="Content Placeholder 2">
            <a:extLst>
              <a:ext uri="{FF2B5EF4-FFF2-40B4-BE49-F238E27FC236}">
                <a16:creationId xmlns:a16="http://schemas.microsoft.com/office/drawing/2014/main" id="{3C200244-2236-4E8D-A510-212CBE9A3B36}"/>
              </a:ext>
            </a:extLst>
          </p:cNvPr>
          <p:cNvGraphicFramePr>
            <a:graphicFrameLocks noGrp="1"/>
          </p:cNvGraphicFramePr>
          <p:nvPr>
            <p:ph idx="1"/>
            <p:extLst>
              <p:ext uri="{D42A27DB-BD31-4B8C-83A1-F6EECF244321}">
                <p14:modId xmlns:p14="http://schemas.microsoft.com/office/powerpoint/2010/main" val="50879961"/>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561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ED5AD-5631-1741-8392-3037E1D127C9}"/>
              </a:ext>
            </a:extLst>
          </p:cNvPr>
          <p:cNvSpPr>
            <a:spLocks noGrp="1"/>
          </p:cNvSpPr>
          <p:nvPr>
            <p:ph type="title"/>
          </p:nvPr>
        </p:nvSpPr>
        <p:spPr>
          <a:xfrm>
            <a:off x="1016805" y="1345958"/>
            <a:ext cx="4193196" cy="4166085"/>
          </a:xfrm>
        </p:spPr>
        <p:txBody>
          <a:bodyPr>
            <a:normAutofit/>
          </a:bodyPr>
          <a:lstStyle/>
          <a:p>
            <a:r>
              <a:rPr lang="en-US" sz="4600"/>
              <a:t>DPP4</a:t>
            </a:r>
          </a:p>
        </p:txBody>
      </p:sp>
      <p:grpSp>
        <p:nvGrpSpPr>
          <p:cNvPr id="45" name="Group 44">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6"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3794BDE-8F54-2644-8A74-E619BA04E5BD}"/>
              </a:ext>
            </a:extLst>
          </p:cNvPr>
          <p:cNvSpPr>
            <a:spLocks noGrp="1"/>
          </p:cNvSpPr>
          <p:nvPr>
            <p:ph idx="1"/>
          </p:nvPr>
        </p:nvSpPr>
        <p:spPr>
          <a:xfrm>
            <a:off x="6229734" y="750307"/>
            <a:ext cx="5369326" cy="5357387"/>
          </a:xfrm>
        </p:spPr>
        <p:txBody>
          <a:bodyPr anchor="ctr">
            <a:normAutofit/>
          </a:bodyPr>
          <a:lstStyle/>
          <a:p>
            <a:r>
              <a:rPr lang="en-US" sz="2000"/>
              <a:t>Pooled analysis of 18 phase 2-3 studies of Linagliptin vs placebo</a:t>
            </a:r>
            <a:r>
              <a:rPr lang="en-US" sz="2000" baseline="30000"/>
              <a:t>26</a:t>
            </a:r>
            <a:endParaRPr lang="en-US" sz="2000"/>
          </a:p>
          <a:p>
            <a:pPr lvl="1"/>
            <a:r>
              <a:rPr lang="en-US" sz="2000"/>
              <a:t>Primary outcome: new onset of moderate elevation of albuminuria, new onset of severe elevation of albuminuria, reduction in kidney function, halving of estimated glomerular filtration rate, acute renal failure,or death from any cause</a:t>
            </a:r>
          </a:p>
          <a:p>
            <a:pPr lvl="1"/>
            <a:r>
              <a:rPr lang="en-US" sz="2000"/>
              <a:t>Composite outcome occurred in 12.8% of linagliptin and 16% of placebo (HR, 0.84; 95% CI, 0.72-0.97)</a:t>
            </a:r>
          </a:p>
          <a:p>
            <a:pPr lvl="1"/>
            <a:r>
              <a:rPr lang="en-US" sz="2000"/>
              <a:t>Authors conclude that linagliptin not associated with worsening outcomes. Improvement of kidney disease warrants further study</a:t>
            </a:r>
          </a:p>
        </p:txBody>
      </p:sp>
    </p:spTree>
    <p:extLst>
      <p:ext uri="{BB962C8B-B14F-4D97-AF65-F5344CB8AC3E}">
        <p14:creationId xmlns:p14="http://schemas.microsoft.com/office/powerpoint/2010/main" val="2858751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25BA5-E2FF-2344-BC39-31772FF0E7EB}"/>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800" kern="1200">
                <a:solidFill>
                  <a:schemeClr val="tx1"/>
                </a:solidFill>
                <a:latin typeface="+mj-lt"/>
                <a:ea typeface="+mj-ea"/>
                <a:cs typeface="+mj-cs"/>
              </a:rPr>
              <a:t>ADA Guidelines</a:t>
            </a:r>
            <a:r>
              <a:rPr lang="en-US" sz="4800" kern="1200" baseline="30000">
                <a:solidFill>
                  <a:schemeClr val="tx1"/>
                </a:solidFill>
                <a:latin typeface="+mj-lt"/>
                <a:ea typeface="+mj-ea"/>
                <a:cs typeface="+mj-cs"/>
              </a:rPr>
              <a:t>2</a:t>
            </a:r>
            <a:endParaRPr lang="en-US" sz="4800" kern="1200">
              <a:solidFill>
                <a:schemeClr val="tx1"/>
              </a:solidFill>
              <a:latin typeface="+mj-lt"/>
              <a:ea typeface="+mj-ea"/>
              <a:cs typeface="+mj-cs"/>
            </a:endParaRPr>
          </a:p>
        </p:txBody>
      </p:sp>
      <p:grpSp>
        <p:nvGrpSpPr>
          <p:cNvPr id="46" name="Group 45">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47"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ew picture">
            <a:extLst>
              <a:ext uri="{FF2B5EF4-FFF2-40B4-BE49-F238E27FC236}">
                <a16:creationId xmlns:a16="http://schemas.microsoft.com/office/drawing/2014/main" id="{F98CE562-D1FA-A749-9736-F055852E5FF0}"/>
              </a:ext>
            </a:extLst>
          </p:cNvPr>
          <p:cNvPicPr>
            <a:picLocks noGrp="1" noChangeAspect="1" noChangeArrowheads="1"/>
          </p:cNvPicPr>
          <p:nvPr>
            <p:ph idx="1"/>
            <p:custDataLst>
              <p:tags r:id="rId1"/>
            </p:custDataLst>
          </p:nvPr>
        </p:nvPicPr>
        <p:blipFill rotWithShape="1">
          <a:blip r:embed="rId4">
            <a:extLst>
              <a:ext uri="{28A0092B-C50C-407E-A947-70E740481C1C}">
                <a14:useLocalDpi xmlns:a14="http://schemas.microsoft.com/office/drawing/2010/main" val="0"/>
              </a:ext>
            </a:extLst>
          </a:blip>
          <a:srcRect l="279" t="15501" r="60752"/>
          <a:stretch/>
        </p:blipFill>
        <p:spPr bwMode="auto">
          <a:xfrm>
            <a:off x="6877017" y="365760"/>
            <a:ext cx="3685769" cy="5594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70" name="Rectangle 6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843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6A2A2-8F2D-DF40-9DEB-5B4BAB0D05A3}"/>
              </a:ext>
            </a:extLst>
          </p:cNvPr>
          <p:cNvSpPr>
            <a:spLocks noGrp="1"/>
          </p:cNvSpPr>
          <p:nvPr>
            <p:ph type="title"/>
          </p:nvPr>
        </p:nvSpPr>
        <p:spPr>
          <a:xfrm>
            <a:off x="1524000" y="1005840"/>
            <a:ext cx="9031769" cy="2936382"/>
          </a:xfrm>
        </p:spPr>
        <p:txBody>
          <a:bodyPr vert="horz" lIns="91440" tIns="45720" rIns="91440" bIns="45720" rtlCol="0" anchor="b">
            <a:normAutofit/>
          </a:bodyPr>
          <a:lstStyle/>
          <a:p>
            <a:pPr algn="ctr"/>
            <a:r>
              <a:rPr lang="en-US" sz="6600" kern="1200">
                <a:solidFill>
                  <a:schemeClr val="tx1"/>
                </a:solidFill>
                <a:latin typeface="+mj-lt"/>
                <a:ea typeface="+mj-ea"/>
                <a:cs typeface="+mj-cs"/>
              </a:rPr>
              <a:t>Weight Loss</a:t>
            </a:r>
          </a:p>
        </p:txBody>
      </p:sp>
      <p:grpSp>
        <p:nvGrpSpPr>
          <p:cNvPr id="44" name="Group 4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5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0502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B0486-0CD1-204F-92F4-0653CD200491}"/>
              </a:ext>
            </a:extLst>
          </p:cNvPr>
          <p:cNvSpPr>
            <a:spLocks noGrp="1"/>
          </p:cNvSpPr>
          <p:nvPr>
            <p:ph type="title"/>
          </p:nvPr>
        </p:nvSpPr>
        <p:spPr>
          <a:xfrm>
            <a:off x="1016805" y="1345958"/>
            <a:ext cx="4193196" cy="4166085"/>
          </a:xfrm>
        </p:spPr>
        <p:txBody>
          <a:bodyPr>
            <a:normAutofit/>
          </a:bodyPr>
          <a:lstStyle/>
          <a:p>
            <a:r>
              <a:rPr lang="en-US"/>
              <a:t>GLP-1 Inhibitors</a:t>
            </a:r>
          </a:p>
        </p:txBody>
      </p:sp>
      <p:grpSp>
        <p:nvGrpSpPr>
          <p:cNvPr id="156" name="Group 155">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7"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0" name="Content Placeholder 2">
            <a:extLst>
              <a:ext uri="{FF2B5EF4-FFF2-40B4-BE49-F238E27FC236}">
                <a16:creationId xmlns:a16="http://schemas.microsoft.com/office/drawing/2014/main" id="{FEF15F39-15E5-40D8-9C05-6029DA801F7C}"/>
              </a:ext>
            </a:extLst>
          </p:cNvPr>
          <p:cNvGraphicFramePr>
            <a:graphicFrameLocks noGrp="1"/>
          </p:cNvGraphicFramePr>
          <p:nvPr>
            <p:ph idx="1"/>
            <p:extLst>
              <p:ext uri="{D42A27DB-BD31-4B8C-83A1-F6EECF244321}">
                <p14:modId xmlns:p14="http://schemas.microsoft.com/office/powerpoint/2010/main" val="2505692656"/>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222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68AEF-4C07-4D4B-BC42-F5B9EB217926}"/>
              </a:ext>
            </a:extLst>
          </p:cNvPr>
          <p:cNvSpPr>
            <a:spLocks noGrp="1"/>
          </p:cNvSpPr>
          <p:nvPr>
            <p:ph type="title"/>
          </p:nvPr>
        </p:nvSpPr>
        <p:spPr>
          <a:xfrm>
            <a:off x="1016805" y="1345958"/>
            <a:ext cx="4193196" cy="4166085"/>
          </a:xfrm>
        </p:spPr>
        <p:txBody>
          <a:bodyPr>
            <a:normAutofit/>
          </a:bodyPr>
          <a:lstStyle/>
          <a:p>
            <a:r>
              <a:rPr lang="en-US" sz="4600"/>
              <a:t>GLP-1 Inhibitors</a:t>
            </a:r>
          </a:p>
        </p:txBody>
      </p:sp>
      <p:grpSp>
        <p:nvGrpSpPr>
          <p:cNvPr id="47" name="Group 4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FF854F9-6928-054B-A107-D7BA9BF1CB33}"/>
              </a:ext>
            </a:extLst>
          </p:cNvPr>
          <p:cNvSpPr>
            <a:spLocks noGrp="1"/>
          </p:cNvSpPr>
          <p:nvPr>
            <p:ph idx="1"/>
          </p:nvPr>
        </p:nvSpPr>
        <p:spPr>
          <a:xfrm>
            <a:off x="6229734" y="750307"/>
            <a:ext cx="5369326" cy="5357387"/>
          </a:xfrm>
        </p:spPr>
        <p:txBody>
          <a:bodyPr anchor="ctr">
            <a:normAutofit/>
          </a:bodyPr>
          <a:lstStyle/>
          <a:p>
            <a:r>
              <a:rPr lang="en-US" sz="1900"/>
              <a:t>Semaglutide (Wegovy) once weekly for weight loss approved in 2020</a:t>
            </a:r>
          </a:p>
          <a:p>
            <a:endParaRPr lang="en-US" sz="1900"/>
          </a:p>
          <a:p>
            <a:r>
              <a:rPr lang="en-US" sz="1900"/>
              <a:t>STEP Trials</a:t>
            </a:r>
            <a:r>
              <a:rPr lang="en-US" sz="1900" baseline="30000"/>
              <a:t>29</a:t>
            </a:r>
            <a:endParaRPr lang="en-US" sz="1900"/>
          </a:p>
          <a:p>
            <a:pPr lvl="1"/>
            <a:r>
              <a:rPr lang="en-US" sz="1900"/>
              <a:t>STEP 1 (published March 2021): Semaglutide 2.4 mg vs Placebo</a:t>
            </a:r>
          </a:p>
          <a:p>
            <a:pPr lvl="2"/>
            <a:r>
              <a:rPr lang="en-US" sz="1900"/>
              <a:t>BMI &gt;/= 30 or &gt;/= 27 with comorbidities; without diabetes</a:t>
            </a:r>
          </a:p>
          <a:p>
            <a:pPr lvl="2"/>
            <a:r>
              <a:rPr lang="en-US" sz="1900"/>
              <a:t>68 week trial</a:t>
            </a:r>
          </a:p>
          <a:p>
            <a:pPr lvl="2"/>
            <a:r>
              <a:rPr lang="en-US" sz="1900"/>
              <a:t>Mean change in body weight -14.9% vs -2.4% with placebo (95% CI −13.4 to −11.5)</a:t>
            </a:r>
          </a:p>
          <a:p>
            <a:pPr lvl="2"/>
            <a:r>
              <a:rPr lang="en-US" sz="1900"/>
              <a:t>Mean body weight -15.3 kg vs -2.6 kg (95% CI -13.7 to – 11.7)</a:t>
            </a:r>
          </a:p>
          <a:p>
            <a:pPr lvl="2"/>
            <a:r>
              <a:rPr lang="en-US" sz="1900"/>
              <a:t>Participants with body weight reduction  &gt;/= 5% 86.4% vs 31.5%</a:t>
            </a:r>
          </a:p>
          <a:p>
            <a:pPr lvl="2"/>
            <a:r>
              <a:rPr lang="en-US" sz="1900"/>
              <a:t>50.5% with &gt;/= 15% weight loss</a:t>
            </a:r>
          </a:p>
        </p:txBody>
      </p:sp>
    </p:spTree>
    <p:extLst>
      <p:ext uri="{BB962C8B-B14F-4D97-AF65-F5344CB8AC3E}">
        <p14:creationId xmlns:p14="http://schemas.microsoft.com/office/powerpoint/2010/main" val="7071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C9B4-498B-D542-95E4-434AFCFFBA95}"/>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Diabetes Treatment Timeline</a:t>
            </a:r>
            <a:r>
              <a:rPr lang="en-US" sz="5400" kern="1200" baseline="30000" dirty="0">
                <a:solidFill>
                  <a:schemeClr val="tx1"/>
                </a:solidFill>
                <a:latin typeface="+mj-lt"/>
                <a:ea typeface="+mj-ea"/>
                <a:cs typeface="+mj-cs"/>
              </a:rPr>
              <a:t>3</a:t>
            </a:r>
            <a:endParaRPr lang="en-US" sz="5400" kern="1200" dirty="0">
              <a:solidFill>
                <a:schemeClr val="tx1"/>
              </a:solidFill>
              <a:latin typeface="+mj-lt"/>
              <a:ea typeface="+mj-ea"/>
              <a:cs typeface="+mj-cs"/>
            </a:endParaRPr>
          </a:p>
        </p:txBody>
      </p:sp>
      <p:pic>
        <p:nvPicPr>
          <p:cNvPr id="4" name="Content Placeholder 3">
            <a:extLst>
              <a:ext uri="{FF2B5EF4-FFF2-40B4-BE49-F238E27FC236}">
                <a16:creationId xmlns:a16="http://schemas.microsoft.com/office/drawing/2014/main" id="{D015C44B-DB60-6A40-AD06-63A3D3FBE083}"/>
              </a:ext>
            </a:extLst>
          </p:cNvPr>
          <p:cNvPicPr>
            <a:picLocks noGrp="1" noChangeAspect="1"/>
          </p:cNvPicPr>
          <p:nvPr>
            <p:ph idx="1"/>
          </p:nvPr>
        </p:nvPicPr>
        <p:blipFill>
          <a:blip r:embed="rId2"/>
          <a:stretch>
            <a:fillRect/>
          </a:stretch>
        </p:blipFill>
        <p:spPr>
          <a:xfrm>
            <a:off x="1564625" y="1863801"/>
            <a:ext cx="9062748" cy="4440746"/>
          </a:xfrm>
          <a:prstGeom prst="rect">
            <a:avLst/>
          </a:prstGeom>
        </p:spPr>
      </p:pic>
      <p:sp>
        <p:nvSpPr>
          <p:cNvPr id="5" name="Rectangle 4">
            <a:extLst>
              <a:ext uri="{FF2B5EF4-FFF2-40B4-BE49-F238E27FC236}">
                <a16:creationId xmlns:a16="http://schemas.microsoft.com/office/drawing/2014/main" id="{FEE32F99-101C-0A47-B23B-3E5A6EE61AA5}"/>
              </a:ext>
            </a:extLst>
          </p:cNvPr>
          <p:cNvSpPr/>
          <p:nvPr/>
        </p:nvSpPr>
        <p:spPr>
          <a:xfrm>
            <a:off x="8493773" y="1580875"/>
            <a:ext cx="2298918" cy="476596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57150">
                <a:solidFill>
                  <a:schemeClr val="accent1"/>
                </a:solidFill>
              </a:ln>
            </a:endParaRPr>
          </a:p>
        </p:txBody>
      </p:sp>
    </p:spTree>
    <p:extLst>
      <p:ext uri="{BB962C8B-B14F-4D97-AF65-F5344CB8AC3E}">
        <p14:creationId xmlns:p14="http://schemas.microsoft.com/office/powerpoint/2010/main" val="352026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1EC22-7C33-EA41-8F5F-58399A305319}"/>
              </a:ext>
            </a:extLst>
          </p:cNvPr>
          <p:cNvSpPr>
            <a:spLocks noGrp="1"/>
          </p:cNvSpPr>
          <p:nvPr>
            <p:ph type="title"/>
          </p:nvPr>
        </p:nvSpPr>
        <p:spPr>
          <a:xfrm>
            <a:off x="1016805" y="1345958"/>
            <a:ext cx="4193196" cy="4166085"/>
          </a:xfrm>
        </p:spPr>
        <p:txBody>
          <a:bodyPr>
            <a:normAutofit/>
          </a:bodyPr>
          <a:lstStyle/>
          <a:p>
            <a:r>
              <a:rPr lang="en-US" sz="4600"/>
              <a:t>GLP-1 Inhibitors</a:t>
            </a:r>
          </a:p>
        </p:txBody>
      </p:sp>
      <p:grpSp>
        <p:nvGrpSpPr>
          <p:cNvPr id="47" name="Group 4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92C4978-3EB2-144E-B097-B59A8B7B6E08}"/>
              </a:ext>
            </a:extLst>
          </p:cNvPr>
          <p:cNvSpPr>
            <a:spLocks noGrp="1"/>
          </p:cNvSpPr>
          <p:nvPr>
            <p:ph idx="1"/>
          </p:nvPr>
        </p:nvSpPr>
        <p:spPr>
          <a:xfrm>
            <a:off x="6229734" y="750307"/>
            <a:ext cx="5369326" cy="5357387"/>
          </a:xfrm>
        </p:spPr>
        <p:txBody>
          <a:bodyPr anchor="ctr">
            <a:normAutofit/>
          </a:bodyPr>
          <a:lstStyle/>
          <a:p>
            <a:r>
              <a:rPr lang="en-US" sz="2200"/>
              <a:t>Oral Semaglutide (Rybelsus) – Approved September 2019</a:t>
            </a:r>
          </a:p>
          <a:p>
            <a:r>
              <a:rPr lang="en-US" sz="2200"/>
              <a:t>Not approved for weight loss</a:t>
            </a:r>
          </a:p>
          <a:p>
            <a:r>
              <a:rPr lang="en-US" sz="2200"/>
              <a:t>Demonstrated weight reduction in clinical trials (PIONEER Trials)</a:t>
            </a:r>
          </a:p>
          <a:p>
            <a:r>
              <a:rPr lang="en-US" sz="2200"/>
              <a:t>PIONEER 4 – Oral Semaglutide vs Liraglutide</a:t>
            </a:r>
            <a:r>
              <a:rPr lang="en-US" sz="2200" baseline="30000"/>
              <a:t>30</a:t>
            </a:r>
            <a:endParaRPr lang="en-US" sz="2200"/>
          </a:p>
          <a:p>
            <a:pPr lvl="1"/>
            <a:r>
              <a:rPr lang="en-US" sz="2200"/>
              <a:t>Greater weight loss vs liraglutide 1.8 mg</a:t>
            </a:r>
          </a:p>
          <a:p>
            <a:pPr lvl="2"/>
            <a:r>
              <a:rPr lang="en-US" sz="2200"/>
              <a:t>-4.4 kg vs -3.1 kg (95% CI −1·9 to −0·6 kg)</a:t>
            </a:r>
          </a:p>
          <a:p>
            <a:endParaRPr lang="en-US" sz="2200"/>
          </a:p>
        </p:txBody>
      </p:sp>
    </p:spTree>
    <p:extLst>
      <p:ext uri="{BB962C8B-B14F-4D97-AF65-F5344CB8AC3E}">
        <p14:creationId xmlns:p14="http://schemas.microsoft.com/office/powerpoint/2010/main" val="3356336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2CD56-65BC-AD4D-B662-9C1298409198}"/>
              </a:ext>
            </a:extLst>
          </p:cNvPr>
          <p:cNvSpPr>
            <a:spLocks noGrp="1"/>
          </p:cNvSpPr>
          <p:nvPr>
            <p:ph type="title"/>
          </p:nvPr>
        </p:nvSpPr>
        <p:spPr>
          <a:xfrm>
            <a:off x="1016805" y="1345958"/>
            <a:ext cx="4193196" cy="4166085"/>
          </a:xfrm>
        </p:spPr>
        <p:txBody>
          <a:bodyPr>
            <a:normAutofit/>
          </a:bodyPr>
          <a:lstStyle/>
          <a:p>
            <a:r>
              <a:rPr lang="en-US" sz="4600"/>
              <a:t>SGLT-2 Inhibitors</a:t>
            </a:r>
          </a:p>
        </p:txBody>
      </p:sp>
      <p:grpSp>
        <p:nvGrpSpPr>
          <p:cNvPr id="47" name="Group 4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25CEAE6-1BB1-5F44-9FC6-EADD4063A008}"/>
              </a:ext>
            </a:extLst>
          </p:cNvPr>
          <p:cNvSpPr>
            <a:spLocks noGrp="1"/>
          </p:cNvSpPr>
          <p:nvPr>
            <p:ph idx="1"/>
          </p:nvPr>
        </p:nvSpPr>
        <p:spPr>
          <a:xfrm>
            <a:off x="6229734" y="750307"/>
            <a:ext cx="5369326" cy="5357387"/>
          </a:xfrm>
        </p:spPr>
        <p:txBody>
          <a:bodyPr anchor="ctr">
            <a:normAutofit/>
          </a:bodyPr>
          <a:lstStyle/>
          <a:p>
            <a:r>
              <a:rPr lang="en-US" sz="2200"/>
              <a:t>Average weight loss in diabetic patients (placebo adjusted) with currently approved SGLT2s is 1.5-2 kg</a:t>
            </a:r>
            <a:r>
              <a:rPr lang="en-US" sz="2200" baseline="30000"/>
              <a:t>31</a:t>
            </a:r>
            <a:endParaRPr lang="en-US" sz="2200"/>
          </a:p>
          <a:p>
            <a:r>
              <a:rPr lang="en-US" sz="2200"/>
              <a:t>Non-diabetic patients</a:t>
            </a:r>
            <a:r>
              <a:rPr lang="en-US" sz="2200" baseline="30000"/>
              <a:t>31</a:t>
            </a:r>
            <a:endParaRPr lang="en-US" sz="2200"/>
          </a:p>
          <a:p>
            <a:pPr lvl="1"/>
            <a:r>
              <a:rPr lang="en-US" sz="2200"/>
              <a:t>SGLT2 vs placebo: -1.42 kg, 95% CI: -1.70 to -1.14</a:t>
            </a:r>
          </a:p>
          <a:p>
            <a:pPr lvl="1"/>
            <a:r>
              <a:rPr lang="en-US" sz="2200"/>
              <a:t>BMI: -0.47 kg/m2, 95% CI: -0.63 to -0.31</a:t>
            </a:r>
          </a:p>
          <a:p>
            <a:pPr lvl="1"/>
            <a:r>
              <a:rPr lang="en-US" sz="2200"/>
              <a:t>No significant difference in waist circumference</a:t>
            </a:r>
          </a:p>
        </p:txBody>
      </p:sp>
    </p:spTree>
    <p:extLst>
      <p:ext uri="{BB962C8B-B14F-4D97-AF65-F5344CB8AC3E}">
        <p14:creationId xmlns:p14="http://schemas.microsoft.com/office/powerpoint/2010/main" val="781518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D774A54-CDA6-DA47-A63B-D9322E0A8BE9}"/>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800" kern="1200">
                <a:solidFill>
                  <a:schemeClr val="tx1"/>
                </a:solidFill>
                <a:latin typeface="+mj-lt"/>
                <a:ea typeface="+mj-ea"/>
                <a:cs typeface="+mj-cs"/>
              </a:rPr>
              <a:t>ADA Guidelines</a:t>
            </a:r>
            <a:r>
              <a:rPr lang="en-US" sz="4800" kern="1200" baseline="30000">
                <a:solidFill>
                  <a:schemeClr val="tx1"/>
                </a:solidFill>
                <a:latin typeface="+mj-lt"/>
                <a:ea typeface="+mj-ea"/>
                <a:cs typeface="+mj-cs"/>
              </a:rPr>
              <a:t>2</a:t>
            </a:r>
            <a:endParaRPr lang="en-US" sz="4800" kern="1200">
              <a:solidFill>
                <a:schemeClr val="tx1"/>
              </a:solidFill>
              <a:latin typeface="+mj-lt"/>
              <a:ea typeface="+mj-ea"/>
              <a:cs typeface="+mj-cs"/>
            </a:endParaRPr>
          </a:p>
        </p:txBody>
      </p:sp>
      <p:grpSp>
        <p:nvGrpSpPr>
          <p:cNvPr id="47" name="Group 4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4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ew picture">
            <a:extLst>
              <a:ext uri="{FF2B5EF4-FFF2-40B4-BE49-F238E27FC236}">
                <a16:creationId xmlns:a16="http://schemas.microsoft.com/office/drawing/2014/main" id="{0E54054E-AC09-5544-8589-A899BC37102A}"/>
              </a:ext>
            </a:extLst>
          </p:cNvPr>
          <p:cNvPicPr>
            <a:picLocks noGrp="1" noChangeAspect="1" noChangeArrowheads="1"/>
          </p:cNvPicPr>
          <p:nvPr>
            <p:ph idx="1"/>
            <p:custDataLst>
              <p:tags r:id="rId1"/>
            </p:custDataLst>
          </p:nvPr>
        </p:nvPicPr>
        <p:blipFill rotWithShape="1">
          <a:blip r:embed="rId4">
            <a:extLst>
              <a:ext uri="{28A0092B-C50C-407E-A947-70E740481C1C}">
                <a14:useLocalDpi xmlns:a14="http://schemas.microsoft.com/office/drawing/2010/main" val="0"/>
              </a:ext>
            </a:extLst>
          </a:blip>
          <a:srcRect l="40402" t="16948" r="900" b="23193"/>
          <a:stretch/>
        </p:blipFill>
        <p:spPr bwMode="auto">
          <a:xfrm>
            <a:off x="5594168" y="931702"/>
            <a:ext cx="6251468" cy="4462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71" name="Rectangle 7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908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2746D5C-1A36-6D4F-888D-10A41ED77152}"/>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kern="1200">
                <a:solidFill>
                  <a:schemeClr val="tx1"/>
                </a:solidFill>
                <a:latin typeface="+mj-lt"/>
                <a:ea typeface="+mj-ea"/>
                <a:cs typeface="+mj-cs"/>
              </a:rPr>
              <a:t>Weight Change Potential of Anti-Diabetic Agents</a:t>
            </a:r>
            <a:r>
              <a:rPr lang="en-US" kern="1200" baseline="30000">
                <a:solidFill>
                  <a:schemeClr val="tx1"/>
                </a:solidFill>
                <a:latin typeface="+mj-lt"/>
                <a:ea typeface="+mj-ea"/>
                <a:cs typeface="+mj-cs"/>
              </a:rPr>
              <a:t>8</a:t>
            </a:r>
            <a:endParaRPr lang="en-US" kern="1200">
              <a:solidFill>
                <a:schemeClr val="tx1"/>
              </a:solidFill>
              <a:latin typeface="+mj-lt"/>
              <a:ea typeface="+mj-ea"/>
              <a:cs typeface="+mj-cs"/>
            </a:endParaRPr>
          </a:p>
        </p:txBody>
      </p:sp>
      <p:grpSp>
        <p:nvGrpSpPr>
          <p:cNvPr id="137" name="Group 13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13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raphic">
            <a:extLst>
              <a:ext uri="{FF2B5EF4-FFF2-40B4-BE49-F238E27FC236}">
                <a16:creationId xmlns:a16="http://schemas.microsoft.com/office/drawing/2014/main" id="{F8BCF8CF-BA89-8F4D-88C0-254A63EDC0A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8120"/>
          <a:stretch/>
        </p:blipFill>
        <p:spPr bwMode="auto">
          <a:xfrm>
            <a:off x="6703232" y="45908"/>
            <a:ext cx="4635412" cy="6695132"/>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B7FC75F-9BC8-432A-93FF-07093A7FF36D}"/>
              </a:ext>
            </a:extLst>
          </p:cNvPr>
          <p:cNvSpPr/>
          <p:nvPr/>
        </p:nvSpPr>
        <p:spPr>
          <a:xfrm>
            <a:off x="8903171" y="27281"/>
            <a:ext cx="771407" cy="6810962"/>
          </a:xfrm>
          <a:prstGeom prst="rect">
            <a:avLst/>
          </a:prstGeom>
          <a:noFill/>
          <a:ln w="571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79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9C1D8D-9E78-0049-A73C-6E5150F1E2EA}"/>
              </a:ext>
            </a:extLst>
          </p:cNvPr>
          <p:cNvSpPr>
            <a:spLocks noGrp="1"/>
          </p:cNvSpPr>
          <p:nvPr>
            <p:ph type="title"/>
          </p:nvPr>
        </p:nvSpPr>
        <p:spPr>
          <a:xfrm>
            <a:off x="1524000" y="1005840"/>
            <a:ext cx="9031769" cy="2936382"/>
          </a:xfrm>
        </p:spPr>
        <p:txBody>
          <a:bodyPr vert="horz" lIns="91440" tIns="45720" rIns="91440" bIns="45720" rtlCol="0" anchor="b">
            <a:normAutofit/>
          </a:bodyPr>
          <a:lstStyle/>
          <a:p>
            <a:pPr algn="ctr"/>
            <a:r>
              <a:rPr lang="en-US" sz="6600" kern="1200">
                <a:solidFill>
                  <a:schemeClr val="tx1"/>
                </a:solidFill>
                <a:latin typeface="+mj-lt"/>
                <a:ea typeface="+mj-ea"/>
                <a:cs typeface="+mj-cs"/>
              </a:rPr>
              <a:t>Summary</a:t>
            </a:r>
          </a:p>
        </p:txBody>
      </p:sp>
      <p:grpSp>
        <p:nvGrpSpPr>
          <p:cNvPr id="49" name="Group 48">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0"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64"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0162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D7FA57-8B1D-F941-BCDC-755B0295DC2F}"/>
              </a:ext>
            </a:extLst>
          </p:cNvPr>
          <p:cNvSpPr>
            <a:spLocks noGrp="1"/>
          </p:cNvSpPr>
          <p:nvPr>
            <p:ph type="title"/>
          </p:nvPr>
        </p:nvSpPr>
        <p:spPr/>
        <p:txBody>
          <a:bodyPr/>
          <a:lstStyle/>
          <a:p>
            <a:r>
              <a:rPr lang="en-US" dirty="0"/>
              <a:t>Summary</a:t>
            </a:r>
          </a:p>
        </p:txBody>
      </p:sp>
      <p:graphicFrame>
        <p:nvGraphicFramePr>
          <p:cNvPr id="44" name="Content Placeholder 4">
            <a:extLst>
              <a:ext uri="{FF2B5EF4-FFF2-40B4-BE49-F238E27FC236}">
                <a16:creationId xmlns:a16="http://schemas.microsoft.com/office/drawing/2014/main" id="{F4A7B5B8-F31D-4796-9D69-3BDE773A929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831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0E54054E-AC09-5544-8589-A899BC37102A}"/>
              </a:ext>
            </a:extLst>
          </p:cNvPr>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1580444" y="267170"/>
            <a:ext cx="9031112" cy="632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3330097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graphic">
            <a:extLst>
              <a:ext uri="{FF2B5EF4-FFF2-40B4-BE49-F238E27FC236}">
                <a16:creationId xmlns:a16="http://schemas.microsoft.com/office/drawing/2014/main" id="{F8BCF8CF-BA89-8F4D-88C0-254A63EDC0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69534" y="643467"/>
            <a:ext cx="745293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99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0BB754-001A-E840-8B05-8B627160954A}"/>
              </a:ext>
            </a:extLst>
          </p:cNvPr>
          <p:cNvSpPr>
            <a:spLocks noGrp="1"/>
          </p:cNvSpPr>
          <p:nvPr>
            <p:ph type="title"/>
          </p:nvPr>
        </p:nvSpPr>
        <p:spPr>
          <a:xfrm>
            <a:off x="594359" y="909733"/>
            <a:ext cx="10594571" cy="3886711"/>
          </a:xfrm>
        </p:spPr>
        <p:txBody>
          <a:bodyPr vert="horz" lIns="91440" tIns="45720" rIns="91440" bIns="45720" rtlCol="0" anchor="ctr">
            <a:normAutofit/>
          </a:bodyPr>
          <a:lstStyle/>
          <a:p>
            <a:r>
              <a:rPr lang="en-US" sz="8000" kern="1200">
                <a:solidFill>
                  <a:schemeClr val="tx1"/>
                </a:solidFill>
                <a:latin typeface="+mj-lt"/>
                <a:ea typeface="+mj-ea"/>
                <a:cs typeface="+mj-cs"/>
              </a:rPr>
              <a:t>Questions?</a:t>
            </a:r>
          </a:p>
        </p:txBody>
      </p:sp>
      <p:sp>
        <p:nvSpPr>
          <p:cNvPr id="70" name="Rectangle 4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099105"/>
            <a:ext cx="10806546"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43">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050133"/>
            <a:ext cx="232963" cy="1340860"/>
            <a:chOff x="56167" y="2050133"/>
            <a:chExt cx="232963" cy="1340860"/>
          </a:xfrm>
        </p:grpSpPr>
        <p:sp>
          <p:nvSpPr>
            <p:cNvPr id="45"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6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501384"/>
            <a:ext cx="11371811"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675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91064-6EA3-4BC8-807A-781EB548651B}"/>
              </a:ext>
            </a:extLst>
          </p:cNvPr>
          <p:cNvSpPr>
            <a:spLocks noGrp="1"/>
          </p:cNvSpPr>
          <p:nvPr>
            <p:ph type="title"/>
          </p:nvPr>
        </p:nvSpPr>
        <p:spPr>
          <a:xfrm>
            <a:off x="594359" y="909733"/>
            <a:ext cx="10594571" cy="3886711"/>
          </a:xfrm>
        </p:spPr>
        <p:txBody>
          <a:bodyPr vert="horz" lIns="91440" tIns="45720" rIns="91440" bIns="45720" rtlCol="0" anchor="ctr">
            <a:normAutofit/>
          </a:bodyPr>
          <a:lstStyle/>
          <a:p>
            <a:r>
              <a:rPr lang="en-US" sz="8000" kern="1200">
                <a:solidFill>
                  <a:schemeClr val="tx1"/>
                </a:solidFill>
                <a:latin typeface="+mj-lt"/>
                <a:ea typeface="+mj-ea"/>
                <a:cs typeface="+mj-cs"/>
              </a:rPr>
              <a:t>Contact Information</a:t>
            </a:r>
          </a:p>
        </p:txBody>
      </p:sp>
      <p:sp>
        <p:nvSpPr>
          <p:cNvPr id="60" name="Rectangle 5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099105"/>
            <a:ext cx="10806546"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AB2E196-55F6-4750-BF3A-3E0BC1C77329}"/>
              </a:ext>
            </a:extLst>
          </p:cNvPr>
          <p:cNvSpPr>
            <a:spLocks noGrp="1"/>
          </p:cNvSpPr>
          <p:nvPr>
            <p:ph type="body" idx="1"/>
          </p:nvPr>
        </p:nvSpPr>
        <p:spPr>
          <a:xfrm>
            <a:off x="594359" y="5270269"/>
            <a:ext cx="9846425" cy="1065294"/>
          </a:xfrm>
        </p:spPr>
        <p:txBody>
          <a:bodyPr vert="horz" lIns="91440" tIns="45720" rIns="91440" bIns="45720" rtlCol="0" anchor="ctr">
            <a:normAutofit/>
          </a:bodyPr>
          <a:lstStyle/>
          <a:p>
            <a:r>
              <a:rPr lang="en-US" kern="1200">
                <a:solidFill>
                  <a:schemeClr val="tx1"/>
                </a:solidFill>
                <a:latin typeface="+mn-lt"/>
                <a:ea typeface="+mn-ea"/>
                <a:cs typeface="+mn-cs"/>
              </a:rPr>
              <a:t>Saidee Oberlander, PharmD, BCPS</a:t>
            </a:r>
          </a:p>
          <a:p>
            <a:r>
              <a:rPr lang="en-US" kern="1200">
                <a:solidFill>
                  <a:schemeClr val="tx1"/>
                </a:solidFill>
                <a:latin typeface="+mn-lt"/>
                <a:ea typeface="+mn-ea"/>
                <a:cs typeface="+mn-cs"/>
              </a:rPr>
              <a:t>Saidee.oberlander@essentiahealth.org</a:t>
            </a:r>
          </a:p>
        </p:txBody>
      </p:sp>
      <p:grpSp>
        <p:nvGrpSpPr>
          <p:cNvPr id="62" name="Group 61">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050133"/>
            <a:ext cx="232963" cy="1340860"/>
            <a:chOff x="56167" y="2050133"/>
            <a:chExt cx="232963" cy="1340860"/>
          </a:xfrm>
        </p:grpSpPr>
        <p:sp>
          <p:nvSpPr>
            <p:cNvPr id="63"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501384"/>
            <a:ext cx="11371811"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51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48267"/>
            <a:ext cx="10357659" cy="5909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36673-BD33-F64C-A86B-034DCF5263A0}"/>
              </a:ext>
            </a:extLst>
          </p:cNvPr>
          <p:cNvSpPr>
            <a:spLocks noGrp="1"/>
          </p:cNvSpPr>
          <p:nvPr>
            <p:ph type="title"/>
          </p:nvPr>
        </p:nvSpPr>
        <p:spPr>
          <a:xfrm>
            <a:off x="594360" y="1345009"/>
            <a:ext cx="9127653" cy="2949028"/>
          </a:xfrm>
        </p:spPr>
        <p:txBody>
          <a:bodyPr vert="horz" lIns="91440" tIns="45720" rIns="91440" bIns="45720" rtlCol="0" anchor="b">
            <a:normAutofit/>
          </a:bodyPr>
          <a:lstStyle/>
          <a:p>
            <a:r>
              <a:rPr lang="en-US" sz="8000" kern="1200" dirty="0">
                <a:solidFill>
                  <a:schemeClr val="tx1"/>
                </a:solidFill>
                <a:latin typeface="+mj-lt"/>
                <a:ea typeface="+mj-ea"/>
                <a:cs typeface="+mj-cs"/>
              </a:rPr>
              <a:t>Cardiovascular Benefits</a:t>
            </a:r>
          </a:p>
        </p:txBody>
      </p:sp>
      <p:grpSp>
        <p:nvGrpSpPr>
          <p:cNvPr id="44" name="Group 43">
            <a:extLst>
              <a:ext uri="{FF2B5EF4-FFF2-40B4-BE49-F238E27FC236}">
                <a16:creationId xmlns:a16="http://schemas.microsoft.com/office/drawing/2014/main" id="{33781BED-7062-43F1-9C5B-786DF637BC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880360"/>
            <a:ext cx="232963" cy="1340860"/>
            <a:chOff x="56167" y="2050133"/>
            <a:chExt cx="232963" cy="1340860"/>
          </a:xfrm>
        </p:grpSpPr>
        <p:sp>
          <p:nvSpPr>
            <p:cNvPr id="45" name="Rectangle 2">
              <a:extLst>
                <a:ext uri="{FF2B5EF4-FFF2-40B4-BE49-F238E27FC236}">
                  <a16:creationId xmlns:a16="http://schemas.microsoft.com/office/drawing/2014/main" id="{A776C30B-6CEC-4470-ACF3-46D882682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E4AFE3F4-9A21-4E49-BFC6-014639E33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E8CE57A8-F103-41F0-A5C6-98EC24E1E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12DDD7FB-12B0-42CC-BF97-50BD2350D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67142A1-0FEE-4447-9EC8-5395987C8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4A4B203-F587-4DEB-81CF-B71E82F00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DB05458B-C334-47B1-A8BB-B30FB180F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DF371A75-6320-4FF2-ADD3-6275B5FF6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DE8372B9-38B7-474E-9359-4EBF5A9D3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49376AFB-5B33-48A5-9826-F4616F271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2ADA9226-9A7F-4446-8CE6-502BB7F5B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D76EBDFE-5104-4C3F-810A-A29FCDD59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1ED0A3CC-3452-4C4F-B807-77F840C7B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E04EA305-B6B6-454B-97CE-E1A7F5649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2AA82AD7-CDBC-47A0-B781-4F5CC765E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DB5BBD3-6CB7-4980-91B1-2FCF38A6A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C8D9D090-1525-45CF-87ED-18C59D42C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7AB17B5D-6358-4C93-84D9-F9B1E01C0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7E36EB27-1FCD-4ABE-A8B4-CB5BD1693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C440460B-3B4D-48CC-B18E-C89210221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0848396"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34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AA95C-1811-D244-913C-43DD1FB638F8}"/>
              </a:ext>
            </a:extLst>
          </p:cNvPr>
          <p:cNvSpPr>
            <a:spLocks noGrp="1"/>
          </p:cNvSpPr>
          <p:nvPr>
            <p:ph type="title"/>
          </p:nvPr>
        </p:nvSpPr>
        <p:spPr>
          <a:xfrm>
            <a:off x="594360" y="339117"/>
            <a:ext cx="11003280" cy="1619890"/>
          </a:xfrm>
        </p:spPr>
        <p:txBody>
          <a:bodyPr anchor="ctr">
            <a:normAutofit/>
          </a:bodyPr>
          <a:lstStyle/>
          <a:p>
            <a:r>
              <a:rPr lang="en-US" dirty="0"/>
              <a:t>References</a:t>
            </a:r>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3DF7F05-A196-7549-99ED-355279BC4AFF}"/>
              </a:ext>
            </a:extLst>
          </p:cNvPr>
          <p:cNvSpPr>
            <a:spLocks noGrp="1"/>
          </p:cNvSpPr>
          <p:nvPr>
            <p:ph idx="1"/>
          </p:nvPr>
        </p:nvSpPr>
        <p:spPr>
          <a:xfrm>
            <a:off x="597407" y="2721429"/>
            <a:ext cx="11000233" cy="3494314"/>
          </a:xfrm>
        </p:spPr>
        <p:txBody>
          <a:bodyPr vert="horz" lIns="91440" tIns="45720" rIns="91440" bIns="45720" rtlCol="0" anchor="ctr">
            <a:normAutofit/>
          </a:bodyPr>
          <a:lstStyle/>
          <a:p>
            <a:pPr marL="0" indent="0">
              <a:buNone/>
            </a:pPr>
            <a:r>
              <a:rPr lang="en-US" sz="600" dirty="0"/>
              <a:t>1.National Diabetes Statistics Report 2020. Estimates of diabetes and its burden in the United States. Published online 2020:32.</a:t>
            </a:r>
          </a:p>
          <a:p>
            <a:pPr marL="0" indent="0">
              <a:buNone/>
            </a:pPr>
            <a:r>
              <a:rPr lang="en-US" sz="600" dirty="0"/>
              <a:t>2. American Diabetes Association Professional Practice Committee. 9. Pharmacologic Approaches to Glycemic Treatment: </a:t>
            </a:r>
            <a:r>
              <a:rPr lang="en-US" sz="600" i="1" dirty="0"/>
              <a:t>Standards of Medical Care in Diabetes—2022</a:t>
            </a:r>
            <a:r>
              <a:rPr lang="en-US" sz="600" dirty="0"/>
              <a:t>. </a:t>
            </a:r>
            <a:r>
              <a:rPr lang="en-US" sz="600" i="1" dirty="0"/>
              <a:t>Diabetes Care</a:t>
            </a:r>
            <a:r>
              <a:rPr lang="en-US" sz="600" dirty="0"/>
              <a:t>. 2022;45(Supplement_1):S125-S143. doi:10.2337/dc22-S009</a:t>
            </a:r>
          </a:p>
          <a:p>
            <a:pPr marL="0" indent="0">
              <a:buNone/>
            </a:pPr>
            <a:r>
              <a:rPr lang="en-US" sz="600" dirty="0"/>
              <a:t>3.White JR. A Brief History of the Development of Diabetes Medications. </a:t>
            </a:r>
            <a:r>
              <a:rPr lang="en-US" sz="600" i="1" dirty="0"/>
              <a:t>Diabetes </a:t>
            </a:r>
            <a:r>
              <a:rPr lang="en-US" sz="600" i="1" dirty="0" err="1"/>
              <a:t>Spectr</a:t>
            </a:r>
            <a:r>
              <a:rPr lang="en-US" sz="600" dirty="0"/>
              <a:t>. 2014;27(2):82-86. doi:10.2337/diaspect.27.2.82</a:t>
            </a:r>
          </a:p>
          <a:p>
            <a:pPr marL="0" indent="0">
              <a:buNone/>
            </a:pPr>
            <a:r>
              <a:rPr lang="en-US" sz="600" dirty="0"/>
              <a:t>4. Das SR, Everett BM, Birtcher KK, et al. 2020 Expert Consensus Decision Pathway on Novel Therapies for Cardiovascular Risk Reduction in Patients With Type 2 Diabetes. </a:t>
            </a:r>
            <a:r>
              <a:rPr lang="en-US" sz="600" i="1" dirty="0"/>
              <a:t>J Am Coll Cardiol</a:t>
            </a:r>
            <a:r>
              <a:rPr lang="en-US" sz="600" dirty="0"/>
              <a:t>. 2020;76(9):1117-1145. doi:10.1016/j.jacc.2020.05.037</a:t>
            </a:r>
          </a:p>
          <a:p>
            <a:pPr marL="0" indent="0">
              <a:buNone/>
            </a:pPr>
            <a:r>
              <a:rPr lang="en-US" sz="600" dirty="0"/>
              <a:t>5. Maddox TM, Januzzi JL, Allen LA, et al. 2021 Update to the 2017 ACC Expert Consensus Decision Pathway for Optimization of Heart Failure Treatment: Answers to 10 Pivotal Issues About Heart Failure With Reduced Ejection Fraction. </a:t>
            </a:r>
            <a:r>
              <a:rPr lang="en-US" sz="600" i="1" dirty="0"/>
              <a:t>J Am Coll Cardiol</a:t>
            </a:r>
            <a:r>
              <a:rPr lang="en-US" sz="600" dirty="0"/>
              <a:t>. 2021;77(6):772-810. doi:10.1016/j.jacc.2020.11.022</a:t>
            </a:r>
          </a:p>
          <a:p>
            <a:pPr marL="0" indent="0">
              <a:buNone/>
            </a:pPr>
            <a:r>
              <a:rPr lang="en-US" sz="600" dirty="0"/>
              <a:t>6. Guidance for Industry. </a:t>
            </a:r>
            <a:r>
              <a:rPr lang="en-US" sz="600" i="1" dirty="0"/>
              <a:t>Diabetes Mellit</a:t>
            </a:r>
            <a:r>
              <a:rPr lang="en-US" sz="600" dirty="0"/>
              <a:t>. Published online 2008:8.</a:t>
            </a:r>
          </a:p>
          <a:p>
            <a:pPr marL="0" indent="0">
              <a:buNone/>
            </a:pPr>
            <a:r>
              <a:rPr lang="en-US" sz="600" dirty="0"/>
              <a:t>7. American Diabetes Association Professional Practice Committee. 10. Cardiovascular Disease and Risk Management: </a:t>
            </a:r>
            <a:r>
              <a:rPr lang="en-US" sz="600" i="1" dirty="0"/>
              <a:t>Standards of Medical Care in Diabetes—2022</a:t>
            </a:r>
            <a:r>
              <a:rPr lang="en-US" sz="600" dirty="0"/>
              <a:t>. </a:t>
            </a:r>
            <a:r>
              <a:rPr lang="en-US" sz="600" i="1" dirty="0"/>
              <a:t>Diabetes Care</a:t>
            </a:r>
            <a:r>
              <a:rPr lang="en-US" sz="600" dirty="0"/>
              <a:t>. 2022;45(Supplement_1):S144-S174. doi:10.2337/dc22-S010</a:t>
            </a:r>
          </a:p>
          <a:p>
            <a:pPr marL="0" indent="0">
              <a:buNone/>
            </a:pPr>
            <a:r>
              <a:rPr lang="en-US" sz="600" dirty="0"/>
              <a:t>8. Arnott C, Li Q, Kang A, et al. Sodium‐Glucose Cotransporter 2 Inhibition for the Prevention of Cardiovascular Events in Patients With Type 2 Diabetes Mellitus: A Systematic Review and Meta‐Analysis. </a:t>
            </a:r>
            <a:r>
              <a:rPr lang="en-US" sz="600" i="1" dirty="0"/>
              <a:t>J Am Heart Assoc</a:t>
            </a:r>
            <a:r>
              <a:rPr lang="en-US" sz="600" dirty="0"/>
              <a:t>. 2020;9(3):e014908. doi:10.1161/JAHA.119.014908</a:t>
            </a:r>
          </a:p>
          <a:p>
            <a:pPr marL="0" indent="0">
              <a:buNone/>
            </a:pPr>
            <a:r>
              <a:rPr lang="en-US" sz="600" dirty="0"/>
              <a:t>9. Marso SP, Daniels GH, Brown-Frandsen K, et al. Liraglutide and Cardiovascular Outcomes in Type 2 Diabetes. </a:t>
            </a:r>
            <a:r>
              <a:rPr lang="en-US" sz="600" i="1" dirty="0"/>
              <a:t>N Engl J Med</a:t>
            </a:r>
            <a:r>
              <a:rPr lang="en-US" sz="600" dirty="0"/>
              <a:t>. 2016;375(4):311-322. doi:10.1056/NEJMoa1603827</a:t>
            </a:r>
          </a:p>
          <a:p>
            <a:pPr marL="0" indent="0">
              <a:buNone/>
            </a:pPr>
            <a:r>
              <a:rPr lang="en-US" sz="600" dirty="0"/>
              <a:t>10. McMurray JJV, Solomon SD, </a:t>
            </a:r>
            <a:r>
              <a:rPr lang="en-US" sz="600" dirty="0" err="1"/>
              <a:t>Inzucchi</a:t>
            </a:r>
            <a:r>
              <a:rPr lang="en-US" sz="600" dirty="0"/>
              <a:t> SE, et al. Dapagliflozin in Patients with Heart Failure and Reduced Ejection Fraction. </a:t>
            </a:r>
            <a:r>
              <a:rPr lang="en-US" sz="600" i="1" dirty="0"/>
              <a:t>N Engl J Med</a:t>
            </a:r>
            <a:r>
              <a:rPr lang="en-US" sz="600" dirty="0"/>
              <a:t>. 2019;381(21):1995-2008. doi:10.1056/NEJMoa1911303</a:t>
            </a:r>
          </a:p>
          <a:p>
            <a:pPr marL="0" indent="0">
              <a:buNone/>
            </a:pPr>
            <a:r>
              <a:rPr lang="en-US" sz="600" dirty="0"/>
              <a:t>11. Packer M, Anker SD, Butler J, et al. Cardiovascular and Renal Outcomes with Empagliflozin in Heart Failure. </a:t>
            </a:r>
            <a:r>
              <a:rPr lang="en-US" sz="600" i="1" dirty="0"/>
              <a:t>N Engl J Med</a:t>
            </a:r>
            <a:r>
              <a:rPr lang="en-US" sz="600" dirty="0"/>
              <a:t>. 2020;383(15):1413-1424. doi:10.1056/NEJMoa2022190</a:t>
            </a:r>
          </a:p>
          <a:p>
            <a:pPr marL="0" indent="0">
              <a:buNone/>
            </a:pPr>
            <a:r>
              <a:rPr lang="en-US" sz="600" dirty="0"/>
              <a:t>12. Anker SD, Butler J, </a:t>
            </a:r>
            <a:r>
              <a:rPr lang="en-US" sz="600" dirty="0" err="1"/>
              <a:t>Filippatos</a:t>
            </a:r>
            <a:r>
              <a:rPr lang="en-US" sz="600" dirty="0"/>
              <a:t> G, et al. Empagliflozin in Heart Failure with a Preserved Ejection Fraction. </a:t>
            </a:r>
            <a:r>
              <a:rPr lang="en-US" sz="600" i="1" dirty="0"/>
              <a:t>N Engl J Med</a:t>
            </a:r>
            <a:r>
              <a:rPr lang="en-US" sz="600" dirty="0"/>
              <a:t>. 2021;385(16):1451-1461. doi:10.1056/NEJMoa2107038</a:t>
            </a:r>
          </a:p>
          <a:p>
            <a:pPr marL="0" indent="0">
              <a:buNone/>
            </a:pPr>
            <a:r>
              <a:rPr lang="en-US" sz="600" dirty="0"/>
              <a:t>13. Bhatt DL, Szarek M, Steg PG, et al. </a:t>
            </a:r>
            <a:r>
              <a:rPr lang="en-US" sz="600" dirty="0" err="1"/>
              <a:t>Sotagliflozin</a:t>
            </a:r>
            <a:r>
              <a:rPr lang="en-US" sz="600" dirty="0"/>
              <a:t> in Patients with Diabetes and Recent Worsening Heart Failure. </a:t>
            </a:r>
            <a:r>
              <a:rPr lang="en-US" sz="600" i="1" dirty="0"/>
              <a:t>N Engl J Med</a:t>
            </a:r>
            <a:r>
              <a:rPr lang="en-US" sz="600" dirty="0"/>
              <a:t>. 2021;384(2):117-128. doi:10.1056/NEJMoa2030183</a:t>
            </a:r>
          </a:p>
          <a:p>
            <a:pPr marL="0" indent="0">
              <a:buNone/>
            </a:pPr>
            <a:r>
              <a:rPr lang="en-US" sz="600" dirty="0"/>
              <a:t>14. Damman K, </a:t>
            </a:r>
            <a:r>
              <a:rPr lang="en-US" sz="600" dirty="0" err="1"/>
              <a:t>Beusekamp</a:t>
            </a:r>
            <a:r>
              <a:rPr lang="en-US" sz="600" dirty="0"/>
              <a:t> JC, Boorsma EM, et al. Randomized, double‐blind, placebo‐controlled, </a:t>
            </a:r>
            <a:r>
              <a:rPr lang="en-US" sz="600" dirty="0" err="1"/>
              <a:t>multicentre</a:t>
            </a:r>
            <a:r>
              <a:rPr lang="en-US" sz="600" dirty="0"/>
              <a:t> pilot study on the effects of empagliflozin on clinical outcomes in patients with acute decompensated heart failure (EMPA‐RESPONSE‐AHF). </a:t>
            </a:r>
            <a:r>
              <a:rPr lang="en-US" sz="600" i="1" dirty="0"/>
              <a:t>Eur J Heart Fail</a:t>
            </a:r>
            <a:r>
              <a:rPr lang="en-US" sz="600" dirty="0"/>
              <a:t>. 2020;22(4):713-722. doi:10.1002/ejhf.1713</a:t>
            </a:r>
          </a:p>
          <a:p>
            <a:pPr marL="0" indent="0">
              <a:buNone/>
            </a:pPr>
            <a:r>
              <a:rPr lang="en-US" sz="600" dirty="0"/>
              <a:t>15. Empagliflozin in Patients Hospitalized for Acute Heart Failure. American College of Cardiology. Accessed February 2, 2022. https://www.acc.org/latest-in-cardiology/clinical-trials/2021/11/12/00/29/http%3a%2f%2fwww.acc.org%2flatest-in-cardiology%2fclinical-trials%2f2021%2f11%2f12%2f00%2f29%2fempulse</a:t>
            </a:r>
          </a:p>
          <a:p>
            <a:pPr marL="0" indent="0">
              <a:buNone/>
            </a:pPr>
            <a:r>
              <a:rPr lang="en-US" sz="600" dirty="0"/>
              <a:t>16. Commissioner O of the. FDA approves new treatment for a type of heart failure. FDA. Published May 22, 2020. Accessed February 2, 2022. https://www.fda.gov/news-events/press-announcements/fda-approves-new-treatment-type-heart-failure</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577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AA95C-1811-D244-913C-43DD1FB638F8}"/>
              </a:ext>
            </a:extLst>
          </p:cNvPr>
          <p:cNvSpPr>
            <a:spLocks noGrp="1"/>
          </p:cNvSpPr>
          <p:nvPr>
            <p:ph type="title"/>
          </p:nvPr>
        </p:nvSpPr>
        <p:spPr>
          <a:xfrm>
            <a:off x="594360" y="339117"/>
            <a:ext cx="11003280" cy="1619890"/>
          </a:xfrm>
        </p:spPr>
        <p:txBody>
          <a:bodyPr anchor="ctr">
            <a:normAutofit/>
          </a:bodyPr>
          <a:lstStyle/>
          <a:p>
            <a:r>
              <a:rPr lang="en-US" dirty="0"/>
              <a:t>References</a:t>
            </a:r>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3DF7F05-A196-7549-99ED-355279BC4AFF}"/>
              </a:ext>
            </a:extLst>
          </p:cNvPr>
          <p:cNvSpPr>
            <a:spLocks noGrp="1"/>
          </p:cNvSpPr>
          <p:nvPr>
            <p:ph idx="1"/>
          </p:nvPr>
        </p:nvSpPr>
        <p:spPr>
          <a:xfrm>
            <a:off x="597407" y="2721429"/>
            <a:ext cx="11000233" cy="3494314"/>
          </a:xfrm>
        </p:spPr>
        <p:txBody>
          <a:bodyPr vert="horz" lIns="91440" tIns="45720" rIns="91440" bIns="45720" rtlCol="0" anchor="ctr">
            <a:normAutofit/>
          </a:bodyPr>
          <a:lstStyle/>
          <a:p>
            <a:pPr marL="0" indent="0">
              <a:buNone/>
            </a:pPr>
            <a:r>
              <a:rPr lang="en-US" sz="600"/>
              <a:t>17.  FDA Approves Empagliflozin For Adults With HFrEF. American College of Cardiology. Accessed February 2, 2022. https://www.acc.org/latest-in-cardiology/articles/2021/08/23/11/39/http%3a%2f%2fwww.acc.org%2flatest-in-cardiology%2farticles%2f2021%2f08%2f23%2f11%2f39%2ffda-approves-empagliflozin-for-adults-with-hfref</a:t>
            </a:r>
          </a:p>
          <a:p>
            <a:pPr marL="0" indent="0">
              <a:buNone/>
            </a:pPr>
            <a:r>
              <a:rPr lang="en-US" sz="600"/>
              <a:t>18.  Perkovic V, Jardine MJ, Neal B, et al. Canagliflozin and Renal Outcomes in Type 2 Diabetes and Nephropathy. </a:t>
            </a:r>
            <a:r>
              <a:rPr lang="en-US" sz="600" i="1"/>
              <a:t>N Engl J Med</a:t>
            </a:r>
            <a:r>
              <a:rPr lang="en-US" sz="600"/>
              <a:t>. 2019;380(24):2295-2306. doi:10.1056/NEJMoa1811744</a:t>
            </a:r>
          </a:p>
          <a:p>
            <a:pPr marL="0" indent="0">
              <a:buNone/>
            </a:pPr>
            <a:r>
              <a:rPr lang="en-US" sz="600"/>
              <a:t>19. Heerspink HJL, Stefánsson BV, Correa-Rotter R, et al. Dapagliflozin in Patients with Chronic Kidney Disease. </a:t>
            </a:r>
            <a:r>
              <a:rPr lang="en-US" sz="600" i="1"/>
              <a:t>N Engl J Med</a:t>
            </a:r>
            <a:r>
              <a:rPr lang="en-US" sz="600"/>
              <a:t>. 2020;383(15):1436-1446. doi:10.1056/NEJMoa2024816</a:t>
            </a:r>
          </a:p>
          <a:p>
            <a:pPr marL="0" indent="0">
              <a:buNone/>
            </a:pPr>
            <a:r>
              <a:rPr lang="en-US" sz="600"/>
              <a:t>20.  Woods TC, Satou R, Miyata K, et al. Canagliflozin Prevents Intrarenal Angiotensinogen Augmentation and Mitigates Kidney Injury and Hypertension in Mouse Model of Type 2 Diabetes Mellitus. </a:t>
            </a:r>
            <a:r>
              <a:rPr lang="en-US" sz="600" i="1"/>
              <a:t>Am J Nephrol</a:t>
            </a:r>
            <a:r>
              <a:rPr lang="en-US" sz="600"/>
              <a:t>. 2019;49(4):331-342. doi:10.1159/000499597</a:t>
            </a:r>
          </a:p>
          <a:p>
            <a:pPr marL="0" indent="0">
              <a:buNone/>
            </a:pPr>
            <a:r>
              <a:rPr lang="en-US" sz="600"/>
              <a:t>21.  Heerspink HJL, Perco P, Mulder S, et al. Canagliflozin reduces inflammation and fibrosis biomarkers: a potential mechanism of action for beneficial effects of SGLT2 inhibitors in diabetic kidney disease. </a:t>
            </a:r>
            <a:r>
              <a:rPr lang="en-US" sz="600" i="1"/>
              <a:t>Diabetologia</a:t>
            </a:r>
            <a:r>
              <a:rPr lang="en-US" sz="600"/>
              <a:t>. 2019;62(7):1154-1166. doi:10.1007/s00125-019-4859-4</a:t>
            </a:r>
          </a:p>
          <a:p>
            <a:pPr marL="0" indent="0">
              <a:buNone/>
            </a:pPr>
            <a:r>
              <a:rPr lang="en-US" sz="600"/>
              <a:t>22. FDA Approves New Drug to Treat Diabetes-Related Kidney Disease. National Kidney Foundation. Published September 30, 2019. Accessed February 2, 2022. https://www.kidney.org/news/fda-approves-new-drug-to-treat-diabetes-related-kidney-disease</a:t>
            </a:r>
          </a:p>
          <a:p>
            <a:pPr marL="0" indent="0">
              <a:buNone/>
            </a:pPr>
            <a:r>
              <a:rPr lang="en-US" sz="600"/>
              <a:t>23. Commissioner O of the. FDA Approves Treatment for Chronic Kidney Disease. FDA. Published April 30, 2021. Accessed February 6, 2022. https://www.fda.gov/news-events/press-announcements/fda-approves-treatment-chronic-kidney-disease</a:t>
            </a:r>
          </a:p>
          <a:p>
            <a:pPr marL="0" indent="0">
              <a:buNone/>
            </a:pPr>
            <a:r>
              <a:rPr lang="en-US" sz="600"/>
              <a:t>24. Marso SP, Bain SC, Consoli A, et al. Semaglutide and Cardiovascular Outcomes in Patients with Type 2 Diabetes. </a:t>
            </a:r>
            <a:r>
              <a:rPr lang="en-US" sz="600" i="1"/>
              <a:t>N Engl J Med</a:t>
            </a:r>
            <a:r>
              <a:rPr lang="en-US" sz="600"/>
              <a:t>. 2016;375(19):1834-1844. doi:10.1056/NEJMoa1607141</a:t>
            </a:r>
          </a:p>
          <a:p>
            <a:pPr marL="0" indent="0">
              <a:buNone/>
            </a:pPr>
            <a:r>
              <a:rPr lang="en-US" sz="600"/>
              <a:t>25. Novo Nordisk A/S. </a:t>
            </a:r>
            <a:r>
              <a:rPr lang="en-US" sz="600" i="1"/>
              <a:t>Effect of Semaglutide Versus Placebo on the Progression of Renal Impairment in Subjects With Type 2 Diabetes and Chronic Kidney Disease</a:t>
            </a:r>
            <a:r>
              <a:rPr lang="en-US" sz="600"/>
              <a:t>. clinicaltrials.gov; 2022. Accessed January 31, 2022. https://clinicaltrials.gov/ct2/show/NCT03819153</a:t>
            </a:r>
          </a:p>
          <a:p>
            <a:pPr marL="0" indent="0">
              <a:buNone/>
            </a:pPr>
            <a:r>
              <a:rPr lang="en-US" sz="600"/>
              <a:t>26. Cooper ME, Perkovic V, McGill JB, et al. Kidney Disease End Points in a Pooled Analysis of Individual Patient–Level Data From a Large Clinical Trials Program of the Dipeptidyl Peptidase 4 Inhibitor Linagliptin in Type 2 Diabetes. </a:t>
            </a:r>
            <a:r>
              <a:rPr lang="en-US" sz="600" i="1"/>
              <a:t>Am J Kidney Dis</a:t>
            </a:r>
            <a:r>
              <a:rPr lang="en-US" sz="600"/>
              <a:t>. 2015;66(3):441-449. doi:10.1053/j.ajkd.2015.03.024</a:t>
            </a:r>
          </a:p>
          <a:p>
            <a:pPr marL="0" indent="0">
              <a:buNone/>
            </a:pPr>
            <a:r>
              <a:rPr lang="en-US" sz="600"/>
              <a:t>27. Saxenda Injection (Liraglutide [rDNA origin]). Accessed February 2, 2022. https://www.accessdata.fda.gov/drugsatfda_docs/nda/2014/206321Orig1s000TOC.cfm</a:t>
            </a:r>
          </a:p>
          <a:p>
            <a:pPr marL="0" indent="0">
              <a:buNone/>
            </a:pPr>
            <a:r>
              <a:rPr lang="en-US" sz="600"/>
              <a:t>28. Mehta A, Marso SP, Neeland IJ. Liraglutide for weight management: a critical review of the evidence. </a:t>
            </a:r>
            <a:r>
              <a:rPr lang="en-US" sz="600" i="1"/>
              <a:t>Obes Sci Pract</a:t>
            </a:r>
            <a:r>
              <a:rPr lang="en-US" sz="600"/>
              <a:t>. 2016;3(1):3-14. doi:10.1002/osp4.84</a:t>
            </a:r>
          </a:p>
          <a:p>
            <a:pPr marL="0" indent="0">
              <a:buNone/>
            </a:pPr>
            <a:r>
              <a:rPr lang="en-US" sz="600"/>
              <a:t>29.  Wilding JPH, Batterham RL, Calanna S, et al. Once-Weekly Semaglutide in Adults with Overweight or Obesity. </a:t>
            </a:r>
            <a:r>
              <a:rPr lang="en-US" sz="600" i="1"/>
              <a:t>N Engl J Med</a:t>
            </a:r>
            <a:r>
              <a:rPr lang="en-US" sz="600"/>
              <a:t>. 2021;384(11):989-1002. doi:10.1056/NEJMoa2032183</a:t>
            </a:r>
          </a:p>
          <a:p>
            <a:pPr marL="0" indent="0">
              <a:buNone/>
            </a:pPr>
            <a:r>
              <a:rPr lang="en-US" sz="600"/>
              <a:t>30. Pratley R, Amod A, Hoff ST, et al. Oral semaglutide versus subcutaneous liraglutide and placebo in type 2 diabetes (PIONEER 4): a randomised, double-blind, phase 3a trial. </a:t>
            </a:r>
            <a:r>
              <a:rPr lang="en-US" sz="600" i="1"/>
              <a:t>The Lancet</a:t>
            </a:r>
            <a:r>
              <a:rPr lang="en-US" sz="600"/>
              <a:t>. 2019;394(10192):39-50. doi:10.1016/S0140-6736(19)31271-1</a:t>
            </a:r>
          </a:p>
          <a:p>
            <a:pPr marL="0" indent="0">
              <a:buNone/>
            </a:pPr>
            <a:r>
              <a:rPr lang="en-US" sz="600"/>
              <a:t>31. Zheng H, Liu M, Li S, et al. Sodium-Glucose Co-Transporter-2 Inhibitors in Non-Diabetic Adults With Overweight or Obesity: A Systematic Review and Meta-Analysis. </a:t>
            </a:r>
            <a:r>
              <a:rPr lang="en-US" sz="600" i="1"/>
              <a:t>Front Endocrinol</a:t>
            </a:r>
            <a:r>
              <a:rPr lang="en-US" sz="600"/>
              <a:t>. 2021;12. Accessed February 2, 2022. https://www.frontiersin.org/article/10.3389/fendo.2021.706914</a:t>
            </a:r>
          </a:p>
          <a:p>
            <a:pPr marL="0" indent="0">
              <a:buNone/>
            </a:pPr>
            <a:r>
              <a:rPr lang="en-US" sz="600"/>
              <a:t>32. American Diabetes Association Professional Practice Committee. 8. Obesity and Weight Management for the Prevention and Treatment of Type 2 Diabetes: </a:t>
            </a:r>
            <a:r>
              <a:rPr lang="en-US" sz="600" i="1"/>
              <a:t>Standards of Medical Care in Diabetes—2022</a:t>
            </a:r>
            <a:r>
              <a:rPr lang="en-US" sz="600"/>
              <a:t>. </a:t>
            </a:r>
            <a:r>
              <a:rPr lang="en-US" sz="600" i="1"/>
              <a:t>Diabetes Care</a:t>
            </a:r>
            <a:r>
              <a:rPr lang="en-US" sz="600"/>
              <a:t>. 2022;45(Supplement_1):S113-S124. doi:10.2337/dc22-S008</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39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27963-381D-BE44-8604-3BF7DD647B69}"/>
              </a:ext>
            </a:extLst>
          </p:cNvPr>
          <p:cNvSpPr>
            <a:spLocks noGrp="1"/>
          </p:cNvSpPr>
          <p:nvPr>
            <p:ph type="title"/>
          </p:nvPr>
        </p:nvSpPr>
        <p:spPr>
          <a:xfrm>
            <a:off x="1016805" y="1345958"/>
            <a:ext cx="4193196" cy="4166085"/>
          </a:xfrm>
        </p:spPr>
        <p:txBody>
          <a:bodyPr>
            <a:normAutofit/>
          </a:bodyPr>
          <a:lstStyle/>
          <a:p>
            <a:r>
              <a:rPr lang="en-US" sz="4600" dirty="0"/>
              <a:t>Cardiovascular Benefits</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1" name="Content Placeholder 2">
            <a:extLst>
              <a:ext uri="{FF2B5EF4-FFF2-40B4-BE49-F238E27FC236}">
                <a16:creationId xmlns:a16="http://schemas.microsoft.com/office/drawing/2014/main" id="{B218CD74-60C2-4914-B749-B814B5C01600}"/>
              </a:ext>
            </a:extLst>
          </p:cNvPr>
          <p:cNvGraphicFramePr>
            <a:graphicFrameLocks noGrp="1"/>
          </p:cNvGraphicFramePr>
          <p:nvPr>
            <p:ph idx="1"/>
            <p:extLst>
              <p:ext uri="{D42A27DB-BD31-4B8C-83A1-F6EECF244321}">
                <p14:modId xmlns:p14="http://schemas.microsoft.com/office/powerpoint/2010/main" val="2223847895"/>
              </p:ext>
            </p:extLst>
          </p:nvPr>
        </p:nvGraphicFramePr>
        <p:xfrm>
          <a:off x="6187866" y="750307"/>
          <a:ext cx="5369326" cy="535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25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27963-381D-BE44-8604-3BF7DD647B69}"/>
              </a:ext>
            </a:extLst>
          </p:cNvPr>
          <p:cNvSpPr>
            <a:spLocks noGrp="1"/>
          </p:cNvSpPr>
          <p:nvPr>
            <p:ph type="title"/>
          </p:nvPr>
        </p:nvSpPr>
        <p:spPr>
          <a:xfrm>
            <a:off x="1016805" y="1345958"/>
            <a:ext cx="4193196" cy="4166085"/>
          </a:xfrm>
        </p:spPr>
        <p:txBody>
          <a:bodyPr>
            <a:normAutofit/>
          </a:bodyPr>
          <a:lstStyle/>
          <a:p>
            <a:r>
              <a:rPr lang="en-US" sz="4600" dirty="0"/>
              <a:t>FDA Guidance</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1" name="Content Placeholder 2">
            <a:extLst>
              <a:ext uri="{FF2B5EF4-FFF2-40B4-BE49-F238E27FC236}">
                <a16:creationId xmlns:a16="http://schemas.microsoft.com/office/drawing/2014/main" id="{B218CD74-60C2-4914-B749-B814B5C01600}"/>
              </a:ext>
            </a:extLst>
          </p:cNvPr>
          <p:cNvGraphicFramePr>
            <a:graphicFrameLocks noGrp="1"/>
          </p:cNvGraphicFramePr>
          <p:nvPr>
            <p:ph idx="1"/>
            <p:extLst>
              <p:ext uri="{D42A27DB-BD31-4B8C-83A1-F6EECF244321}">
                <p14:modId xmlns:p14="http://schemas.microsoft.com/office/powerpoint/2010/main" val="2074543391"/>
              </p:ext>
            </p:extLst>
          </p:nvPr>
        </p:nvGraphicFramePr>
        <p:xfrm>
          <a:off x="6229734" y="750307"/>
          <a:ext cx="5369326" cy="535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59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12039-908C-B34C-87A0-B988C2ED672F}"/>
              </a:ext>
            </a:extLst>
          </p:cNvPr>
          <p:cNvSpPr>
            <a:spLocks noGrp="1"/>
          </p:cNvSpPr>
          <p:nvPr>
            <p:ph type="title"/>
          </p:nvPr>
        </p:nvSpPr>
        <p:spPr>
          <a:xfrm>
            <a:off x="1524000" y="1005840"/>
            <a:ext cx="9031769" cy="2936382"/>
          </a:xfrm>
        </p:spPr>
        <p:txBody>
          <a:bodyPr vert="horz" lIns="91440" tIns="45720" rIns="91440" bIns="45720" rtlCol="0" anchor="b">
            <a:normAutofit/>
          </a:bodyPr>
          <a:lstStyle/>
          <a:p>
            <a:pPr algn="ctr"/>
            <a:r>
              <a:rPr lang="en-US" sz="6600" kern="1200">
                <a:solidFill>
                  <a:schemeClr val="tx1"/>
                </a:solidFill>
                <a:latin typeface="+mj-lt"/>
                <a:ea typeface="+mj-ea"/>
                <a:cs typeface="+mj-cs"/>
              </a:rPr>
              <a:t>ASCVD Risk</a:t>
            </a:r>
          </a:p>
        </p:txBody>
      </p:sp>
      <p:grpSp>
        <p:nvGrpSpPr>
          <p:cNvPr id="44" name="Group 4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5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9757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51"/>
</p:tagLst>
</file>

<file path=ppt/tags/tag2.xml><?xml version="1.0" encoding="utf-8"?>
<p:tagLst xmlns:a="http://schemas.openxmlformats.org/drawingml/2006/main" xmlns:r="http://schemas.openxmlformats.org/officeDocument/2006/relationships" xmlns:p="http://schemas.openxmlformats.org/presentationml/2006/main">
  <p:tag name="AS_UNIQUEID" val="551"/>
</p:tagLst>
</file>

<file path=ppt/tags/tag3.xml><?xml version="1.0" encoding="utf-8"?>
<p:tagLst xmlns:a="http://schemas.openxmlformats.org/drawingml/2006/main" xmlns:r="http://schemas.openxmlformats.org/officeDocument/2006/relationships" xmlns:p="http://schemas.openxmlformats.org/presentationml/2006/main">
  <p:tag name="AS_UNIQUEID" val="551"/>
</p:tagLst>
</file>

<file path=ppt/tags/tag4.xml><?xml version="1.0" encoding="utf-8"?>
<p:tagLst xmlns:a="http://schemas.openxmlformats.org/drawingml/2006/main" xmlns:r="http://schemas.openxmlformats.org/officeDocument/2006/relationships" xmlns:p="http://schemas.openxmlformats.org/presentationml/2006/main">
  <p:tag name="AS_UNIQUEID" val="551"/>
</p:tagLst>
</file>

<file path=ppt/tags/tag5.xml><?xml version="1.0" encoding="utf-8"?>
<p:tagLst xmlns:a="http://schemas.openxmlformats.org/drawingml/2006/main" xmlns:r="http://schemas.openxmlformats.org/officeDocument/2006/relationships" xmlns:p="http://schemas.openxmlformats.org/presentationml/2006/main">
  <p:tag name="AS_UNIQUEID" val="551"/>
</p:tagLst>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18565</TotalTime>
  <Words>5438</Words>
  <Application>Microsoft Office PowerPoint</Application>
  <PresentationFormat>Widescreen</PresentationFormat>
  <Paragraphs>526</Paragraphs>
  <Slides>61</Slides>
  <Notes>30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Beyond A1c: Exploring the Expanding Role of Anti-Diabetic Agents</vt:lpstr>
      <vt:lpstr>Disclosures</vt:lpstr>
      <vt:lpstr>Objectives</vt:lpstr>
      <vt:lpstr>Introduction</vt:lpstr>
      <vt:lpstr>Diabetes Treatment Timeline3</vt:lpstr>
      <vt:lpstr>Cardiovascular Benefits</vt:lpstr>
      <vt:lpstr>Cardiovascular Benefits</vt:lpstr>
      <vt:lpstr>FDA Guidance</vt:lpstr>
      <vt:lpstr>ASCVD Risk</vt:lpstr>
      <vt:lpstr>SGLT-2 Inhibitors</vt:lpstr>
      <vt:lpstr>SGLT2 Trials7</vt:lpstr>
      <vt:lpstr>SGLT2 Dosing for CV Benefit4</vt:lpstr>
      <vt:lpstr>GLP-1 Inhibitors</vt:lpstr>
      <vt:lpstr>LEADER (2016)9</vt:lpstr>
      <vt:lpstr>GLP-1 Inhibitor Trials7</vt:lpstr>
      <vt:lpstr>GLP-1 Inhibitor Trials7</vt:lpstr>
      <vt:lpstr>GLP-1 Dosing for CV Benefit4</vt:lpstr>
      <vt:lpstr>DPP-4 Inhibitors</vt:lpstr>
      <vt:lpstr>PowerPoint Presentation</vt:lpstr>
      <vt:lpstr>PowerPoint Presentation</vt:lpstr>
      <vt:lpstr>ADA Guidelines2</vt:lpstr>
      <vt:lpstr>Heart Failure</vt:lpstr>
      <vt:lpstr>DAPA-HF (2019)10</vt:lpstr>
      <vt:lpstr>EMPEROR-REDUCED (2020)11 </vt:lpstr>
      <vt:lpstr>EMPEROR-PRESERVED (2021)12</vt:lpstr>
      <vt:lpstr>SOLOIST-WH (2021)13</vt:lpstr>
      <vt:lpstr>EMPA-RESPONSE-AHF14</vt:lpstr>
      <vt:lpstr>EMPULSE15</vt:lpstr>
      <vt:lpstr>PowerPoint Presentation</vt:lpstr>
      <vt:lpstr>2021 Update to the 2017 ACC Expert Consensus Decision Pathway for Optimization of Heart Failure Treatment5</vt:lpstr>
      <vt:lpstr>ACC Guidance5</vt:lpstr>
      <vt:lpstr>ACC Guidance5</vt:lpstr>
      <vt:lpstr>SGLT2 Dosing in HF5</vt:lpstr>
      <vt:lpstr>DPP4s and GLP1s</vt:lpstr>
      <vt:lpstr>Heart Failure Contraindications</vt:lpstr>
      <vt:lpstr>ADA Guidelines2</vt:lpstr>
      <vt:lpstr>Renal</vt:lpstr>
      <vt:lpstr>Renal</vt:lpstr>
      <vt:lpstr>SGLT2</vt:lpstr>
      <vt:lpstr>CREDENCE (2019)18</vt:lpstr>
      <vt:lpstr>DAPA-CKD (October 2020)19</vt:lpstr>
      <vt:lpstr>SGLT2 – Proposed Mechanisms </vt:lpstr>
      <vt:lpstr>PowerPoint Presentation</vt:lpstr>
      <vt:lpstr>GLP-1 Inhibitors</vt:lpstr>
      <vt:lpstr>DPP4</vt:lpstr>
      <vt:lpstr>ADA Guidelines2</vt:lpstr>
      <vt:lpstr>Weight Loss</vt:lpstr>
      <vt:lpstr>GLP-1 Inhibitors</vt:lpstr>
      <vt:lpstr>GLP-1 Inhibitors</vt:lpstr>
      <vt:lpstr>GLP-1 Inhibitors</vt:lpstr>
      <vt:lpstr>SGLT-2 Inhibitors</vt:lpstr>
      <vt:lpstr>ADA Guidelines2</vt:lpstr>
      <vt:lpstr>Weight Change Potential of Anti-Diabetic Agents8</vt:lpstr>
      <vt:lpstr>Summary</vt:lpstr>
      <vt:lpstr>Summary</vt:lpstr>
      <vt:lpstr>PowerPoint Presentation</vt:lpstr>
      <vt:lpstr>PowerPoint Presentation</vt:lpstr>
      <vt:lpstr>Questions?</vt:lpstr>
      <vt:lpstr>Contact Information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A1c: Exploring the Expanding Role of Anti-Diabetic Agents</dc:title>
  <dc:creator>Oberlander, Saidee</dc:creator>
  <cp:lastModifiedBy>Oberlander, Saidee</cp:lastModifiedBy>
  <cp:revision>241</cp:revision>
  <dcterms:created xsi:type="dcterms:W3CDTF">2022-01-22T20:07:54Z</dcterms:created>
  <dcterms:modified xsi:type="dcterms:W3CDTF">2022-02-07T20:58:57Z</dcterms:modified>
</cp:coreProperties>
</file>